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3"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8A213-24B8-4AA9-A57D-A6D97AD3558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E8A9CE7-49E5-497F-9C44-0A7E550F6656}">
      <dgm:prSet/>
      <dgm:spPr/>
      <dgm:t>
        <a:bodyPr/>
        <a:lstStyle/>
        <a:p>
          <a:r>
            <a:rPr lang="en-US"/>
            <a:t>At the district level, we have near 300 members that have been issued PPE.  Managing  individual maintenance and record-keeping at this level is beyond the capabilities of the DIRAUX staff.</a:t>
          </a:r>
        </a:p>
      </dgm:t>
    </dgm:pt>
    <dgm:pt modelId="{428B5474-5871-4698-B589-07E752300846}" type="parTrans" cxnId="{D26F4A25-562F-435E-AE92-0D7060111EA0}">
      <dgm:prSet/>
      <dgm:spPr/>
      <dgm:t>
        <a:bodyPr/>
        <a:lstStyle/>
        <a:p>
          <a:endParaRPr lang="en-US"/>
        </a:p>
      </dgm:t>
    </dgm:pt>
    <dgm:pt modelId="{B8771DA5-9DFF-48EA-A5D8-9AB2C2033190}" type="sibTrans" cxnId="{D26F4A25-562F-435E-AE92-0D7060111EA0}">
      <dgm:prSet/>
      <dgm:spPr/>
      <dgm:t>
        <a:bodyPr/>
        <a:lstStyle/>
        <a:p>
          <a:endParaRPr lang="en-US"/>
        </a:p>
      </dgm:t>
    </dgm:pt>
    <dgm:pt modelId="{A4D18FDA-BE21-4EA7-8654-08244C4736A7}">
      <dgm:prSet/>
      <dgm:spPr/>
      <dgm:t>
        <a:bodyPr/>
        <a:lstStyle/>
        <a:p>
          <a:r>
            <a:rPr lang="en-US"/>
            <a:t>However, at the Flotilla level, the number of operators is more realistic, and the span of control allows for simplified administration and maintenance.</a:t>
          </a:r>
        </a:p>
      </dgm:t>
    </dgm:pt>
    <dgm:pt modelId="{8646D626-3677-4324-9E88-FED89B59A227}" type="parTrans" cxnId="{ED10A5D7-3261-444D-97AF-D051C8D8685D}">
      <dgm:prSet/>
      <dgm:spPr/>
      <dgm:t>
        <a:bodyPr/>
        <a:lstStyle/>
        <a:p>
          <a:endParaRPr lang="en-US"/>
        </a:p>
      </dgm:t>
    </dgm:pt>
    <dgm:pt modelId="{326E7705-2145-4FD2-8C23-B41C2D6C0E2E}" type="sibTrans" cxnId="{ED10A5D7-3261-444D-97AF-D051C8D8685D}">
      <dgm:prSet/>
      <dgm:spPr/>
      <dgm:t>
        <a:bodyPr/>
        <a:lstStyle/>
        <a:p>
          <a:endParaRPr lang="en-US"/>
        </a:p>
      </dgm:t>
    </dgm:pt>
    <dgm:pt modelId="{E1D292A7-17FF-481B-B3CA-14021CE96A5F}">
      <dgm:prSet/>
      <dgm:spPr/>
      <dgm:t>
        <a:bodyPr/>
        <a:lstStyle/>
        <a:p>
          <a:r>
            <a:rPr lang="en-US"/>
            <a:t>How much PPE is currently unaccounted for or being utilized outside of policy which makes it a hazard and creates a false sense of safe operation.</a:t>
          </a:r>
        </a:p>
      </dgm:t>
    </dgm:pt>
    <dgm:pt modelId="{35A2B100-E66A-45A9-8C84-FE1C6593381C}" type="parTrans" cxnId="{E0014F79-0692-4DC8-A6B1-523780E7D9F9}">
      <dgm:prSet/>
      <dgm:spPr/>
      <dgm:t>
        <a:bodyPr/>
        <a:lstStyle/>
        <a:p>
          <a:endParaRPr lang="en-US"/>
        </a:p>
      </dgm:t>
    </dgm:pt>
    <dgm:pt modelId="{98FDB30B-44D3-41E2-87F8-0CCC740D3503}" type="sibTrans" cxnId="{E0014F79-0692-4DC8-A6B1-523780E7D9F9}">
      <dgm:prSet/>
      <dgm:spPr/>
      <dgm:t>
        <a:bodyPr/>
        <a:lstStyle/>
        <a:p>
          <a:endParaRPr lang="en-US"/>
        </a:p>
      </dgm:t>
    </dgm:pt>
    <dgm:pt modelId="{174A0D20-BF9E-48C5-9262-B349B195E843}" type="pres">
      <dgm:prSet presAssocID="{7348A213-24B8-4AA9-A57D-A6D97AD35588}" presName="root" presStyleCnt="0">
        <dgm:presLayoutVars>
          <dgm:dir/>
          <dgm:resizeHandles val="exact"/>
        </dgm:presLayoutVars>
      </dgm:prSet>
      <dgm:spPr/>
    </dgm:pt>
    <dgm:pt modelId="{E306A7B1-1D07-4659-B0CC-03E2B1491899}" type="pres">
      <dgm:prSet presAssocID="{9E8A9CE7-49E5-497F-9C44-0A7E550F6656}" presName="compNode" presStyleCnt="0"/>
      <dgm:spPr/>
    </dgm:pt>
    <dgm:pt modelId="{FFD808E5-A0DB-435A-861D-2B6452C4A9E2}" type="pres">
      <dgm:prSet presAssocID="{9E8A9CE7-49E5-497F-9C44-0A7E550F6656}" presName="bgRect" presStyleLbl="bgShp" presStyleIdx="0" presStyleCnt="3"/>
      <dgm:spPr/>
    </dgm:pt>
    <dgm:pt modelId="{E6638F43-FD4F-4740-986D-B90D68E7915F}" type="pres">
      <dgm:prSet presAssocID="{9E8A9CE7-49E5-497F-9C44-0A7E550F66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dozer"/>
        </a:ext>
      </dgm:extLst>
    </dgm:pt>
    <dgm:pt modelId="{9A916DCD-909A-4E3A-9B24-B75D43DA9295}" type="pres">
      <dgm:prSet presAssocID="{9E8A9CE7-49E5-497F-9C44-0A7E550F6656}" presName="spaceRect" presStyleCnt="0"/>
      <dgm:spPr/>
    </dgm:pt>
    <dgm:pt modelId="{8D7E297B-5BBF-4E33-B829-E13DE7FB76DD}" type="pres">
      <dgm:prSet presAssocID="{9E8A9CE7-49E5-497F-9C44-0A7E550F6656}" presName="parTx" presStyleLbl="revTx" presStyleIdx="0" presStyleCnt="3">
        <dgm:presLayoutVars>
          <dgm:chMax val="0"/>
          <dgm:chPref val="0"/>
        </dgm:presLayoutVars>
      </dgm:prSet>
      <dgm:spPr/>
    </dgm:pt>
    <dgm:pt modelId="{074076DD-9802-499E-B6D1-0E99BA49BCD4}" type="pres">
      <dgm:prSet presAssocID="{B8771DA5-9DFF-48EA-A5D8-9AB2C2033190}" presName="sibTrans" presStyleCnt="0"/>
      <dgm:spPr/>
    </dgm:pt>
    <dgm:pt modelId="{235990C6-6EC7-4FDF-BACC-C1D6BC668718}" type="pres">
      <dgm:prSet presAssocID="{A4D18FDA-BE21-4EA7-8654-08244C4736A7}" presName="compNode" presStyleCnt="0"/>
      <dgm:spPr/>
    </dgm:pt>
    <dgm:pt modelId="{331D84FE-67E3-47AB-A371-332202AAB500}" type="pres">
      <dgm:prSet presAssocID="{A4D18FDA-BE21-4EA7-8654-08244C4736A7}" presName="bgRect" presStyleLbl="bgShp" presStyleIdx="1" presStyleCnt="3"/>
      <dgm:spPr/>
    </dgm:pt>
    <dgm:pt modelId="{5DBBBF6E-1B91-4854-85C3-E4D86DDF6DC4}" type="pres">
      <dgm:prSet presAssocID="{A4D18FDA-BE21-4EA7-8654-08244C4736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86B9EB73-98D8-4F11-8490-6E63CE40465D}" type="pres">
      <dgm:prSet presAssocID="{A4D18FDA-BE21-4EA7-8654-08244C4736A7}" presName="spaceRect" presStyleCnt="0"/>
      <dgm:spPr/>
    </dgm:pt>
    <dgm:pt modelId="{89F7D1D6-E77A-4B1F-808A-9103B63DF1FE}" type="pres">
      <dgm:prSet presAssocID="{A4D18FDA-BE21-4EA7-8654-08244C4736A7}" presName="parTx" presStyleLbl="revTx" presStyleIdx="1" presStyleCnt="3">
        <dgm:presLayoutVars>
          <dgm:chMax val="0"/>
          <dgm:chPref val="0"/>
        </dgm:presLayoutVars>
      </dgm:prSet>
      <dgm:spPr/>
    </dgm:pt>
    <dgm:pt modelId="{9ACCDE78-318F-41D0-B059-46F0B47E49E5}" type="pres">
      <dgm:prSet presAssocID="{326E7705-2145-4FD2-8C23-B41C2D6C0E2E}" presName="sibTrans" presStyleCnt="0"/>
      <dgm:spPr/>
    </dgm:pt>
    <dgm:pt modelId="{BED96CD4-28EC-4B16-A91D-1BEAC25E0541}" type="pres">
      <dgm:prSet presAssocID="{E1D292A7-17FF-481B-B3CA-14021CE96A5F}" presName="compNode" presStyleCnt="0"/>
      <dgm:spPr/>
    </dgm:pt>
    <dgm:pt modelId="{6E3F3E79-C8A5-4F26-9503-FAE30721118B}" type="pres">
      <dgm:prSet presAssocID="{E1D292A7-17FF-481B-B3CA-14021CE96A5F}" presName="bgRect" presStyleLbl="bgShp" presStyleIdx="2" presStyleCnt="3"/>
      <dgm:spPr/>
    </dgm:pt>
    <dgm:pt modelId="{A49E75DA-6724-499D-99D9-FF1D61BA8191}" type="pres">
      <dgm:prSet presAssocID="{E1D292A7-17FF-481B-B3CA-14021CE96A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235394B0-1E11-4369-8D12-7DCBEF712DD1}" type="pres">
      <dgm:prSet presAssocID="{E1D292A7-17FF-481B-B3CA-14021CE96A5F}" presName="spaceRect" presStyleCnt="0"/>
      <dgm:spPr/>
    </dgm:pt>
    <dgm:pt modelId="{B59E99F6-562B-4C87-A8B3-2933105883A5}" type="pres">
      <dgm:prSet presAssocID="{E1D292A7-17FF-481B-B3CA-14021CE96A5F}" presName="parTx" presStyleLbl="revTx" presStyleIdx="2" presStyleCnt="3">
        <dgm:presLayoutVars>
          <dgm:chMax val="0"/>
          <dgm:chPref val="0"/>
        </dgm:presLayoutVars>
      </dgm:prSet>
      <dgm:spPr/>
    </dgm:pt>
  </dgm:ptLst>
  <dgm:cxnLst>
    <dgm:cxn modelId="{73617A20-9E11-464A-A43D-97118F713D7A}" type="presOf" srcId="{7348A213-24B8-4AA9-A57D-A6D97AD35588}" destId="{174A0D20-BF9E-48C5-9262-B349B195E843}" srcOrd="0" destOrd="0" presId="urn:microsoft.com/office/officeart/2018/2/layout/IconVerticalSolidList"/>
    <dgm:cxn modelId="{D26F4A25-562F-435E-AE92-0D7060111EA0}" srcId="{7348A213-24B8-4AA9-A57D-A6D97AD35588}" destId="{9E8A9CE7-49E5-497F-9C44-0A7E550F6656}" srcOrd="0" destOrd="0" parTransId="{428B5474-5871-4698-B589-07E752300846}" sibTransId="{B8771DA5-9DFF-48EA-A5D8-9AB2C2033190}"/>
    <dgm:cxn modelId="{E0014F79-0692-4DC8-A6B1-523780E7D9F9}" srcId="{7348A213-24B8-4AA9-A57D-A6D97AD35588}" destId="{E1D292A7-17FF-481B-B3CA-14021CE96A5F}" srcOrd="2" destOrd="0" parTransId="{35A2B100-E66A-45A9-8C84-FE1C6593381C}" sibTransId="{98FDB30B-44D3-41E2-87F8-0CCC740D3503}"/>
    <dgm:cxn modelId="{164686B1-7350-4F7B-BA15-A8B8BF9DD236}" type="presOf" srcId="{9E8A9CE7-49E5-497F-9C44-0A7E550F6656}" destId="{8D7E297B-5BBF-4E33-B829-E13DE7FB76DD}" srcOrd="0" destOrd="0" presId="urn:microsoft.com/office/officeart/2018/2/layout/IconVerticalSolidList"/>
    <dgm:cxn modelId="{2940C8C5-05C7-46E3-95FA-F0097C2A0C74}" type="presOf" srcId="{A4D18FDA-BE21-4EA7-8654-08244C4736A7}" destId="{89F7D1D6-E77A-4B1F-808A-9103B63DF1FE}" srcOrd="0" destOrd="0" presId="urn:microsoft.com/office/officeart/2018/2/layout/IconVerticalSolidList"/>
    <dgm:cxn modelId="{ED10A5D7-3261-444D-97AF-D051C8D8685D}" srcId="{7348A213-24B8-4AA9-A57D-A6D97AD35588}" destId="{A4D18FDA-BE21-4EA7-8654-08244C4736A7}" srcOrd="1" destOrd="0" parTransId="{8646D626-3677-4324-9E88-FED89B59A227}" sibTransId="{326E7705-2145-4FD2-8C23-B41C2D6C0E2E}"/>
    <dgm:cxn modelId="{1E7746E3-06FB-4AD4-8D52-B74EF1B0F476}" type="presOf" srcId="{E1D292A7-17FF-481B-B3CA-14021CE96A5F}" destId="{B59E99F6-562B-4C87-A8B3-2933105883A5}" srcOrd="0" destOrd="0" presId="urn:microsoft.com/office/officeart/2018/2/layout/IconVerticalSolidList"/>
    <dgm:cxn modelId="{FDAA2569-A715-4251-8608-077E986A3764}" type="presParOf" srcId="{174A0D20-BF9E-48C5-9262-B349B195E843}" destId="{E306A7B1-1D07-4659-B0CC-03E2B1491899}" srcOrd="0" destOrd="0" presId="urn:microsoft.com/office/officeart/2018/2/layout/IconVerticalSolidList"/>
    <dgm:cxn modelId="{6982B8C5-FD58-474F-A6D7-A4964D9FC90F}" type="presParOf" srcId="{E306A7B1-1D07-4659-B0CC-03E2B1491899}" destId="{FFD808E5-A0DB-435A-861D-2B6452C4A9E2}" srcOrd="0" destOrd="0" presId="urn:microsoft.com/office/officeart/2018/2/layout/IconVerticalSolidList"/>
    <dgm:cxn modelId="{BB7CB994-2610-4E71-AE68-55464B91E910}" type="presParOf" srcId="{E306A7B1-1D07-4659-B0CC-03E2B1491899}" destId="{E6638F43-FD4F-4740-986D-B90D68E7915F}" srcOrd="1" destOrd="0" presId="urn:microsoft.com/office/officeart/2018/2/layout/IconVerticalSolidList"/>
    <dgm:cxn modelId="{9A5AAE56-2B0B-479D-B0AE-932A59F32BAF}" type="presParOf" srcId="{E306A7B1-1D07-4659-B0CC-03E2B1491899}" destId="{9A916DCD-909A-4E3A-9B24-B75D43DA9295}" srcOrd="2" destOrd="0" presId="urn:microsoft.com/office/officeart/2018/2/layout/IconVerticalSolidList"/>
    <dgm:cxn modelId="{4A9ADFA1-57FE-4E3B-A129-1020CA627C88}" type="presParOf" srcId="{E306A7B1-1D07-4659-B0CC-03E2B1491899}" destId="{8D7E297B-5BBF-4E33-B829-E13DE7FB76DD}" srcOrd="3" destOrd="0" presId="urn:microsoft.com/office/officeart/2018/2/layout/IconVerticalSolidList"/>
    <dgm:cxn modelId="{E745B5EE-93B5-4C58-B58B-B4021C00C137}" type="presParOf" srcId="{174A0D20-BF9E-48C5-9262-B349B195E843}" destId="{074076DD-9802-499E-B6D1-0E99BA49BCD4}" srcOrd="1" destOrd="0" presId="urn:microsoft.com/office/officeart/2018/2/layout/IconVerticalSolidList"/>
    <dgm:cxn modelId="{3B03AAD8-1E7B-4FCC-BD04-938BFDA54423}" type="presParOf" srcId="{174A0D20-BF9E-48C5-9262-B349B195E843}" destId="{235990C6-6EC7-4FDF-BACC-C1D6BC668718}" srcOrd="2" destOrd="0" presId="urn:microsoft.com/office/officeart/2018/2/layout/IconVerticalSolidList"/>
    <dgm:cxn modelId="{E357895E-40C7-4BED-A42E-DD1D065025CF}" type="presParOf" srcId="{235990C6-6EC7-4FDF-BACC-C1D6BC668718}" destId="{331D84FE-67E3-47AB-A371-332202AAB500}" srcOrd="0" destOrd="0" presId="urn:microsoft.com/office/officeart/2018/2/layout/IconVerticalSolidList"/>
    <dgm:cxn modelId="{3FB1E26F-7815-461D-9C8E-262225359A58}" type="presParOf" srcId="{235990C6-6EC7-4FDF-BACC-C1D6BC668718}" destId="{5DBBBF6E-1B91-4854-85C3-E4D86DDF6DC4}" srcOrd="1" destOrd="0" presId="urn:microsoft.com/office/officeart/2018/2/layout/IconVerticalSolidList"/>
    <dgm:cxn modelId="{3190BC12-607F-4C6A-AA8E-DDF58DF804C8}" type="presParOf" srcId="{235990C6-6EC7-4FDF-BACC-C1D6BC668718}" destId="{86B9EB73-98D8-4F11-8490-6E63CE40465D}" srcOrd="2" destOrd="0" presId="urn:microsoft.com/office/officeart/2018/2/layout/IconVerticalSolidList"/>
    <dgm:cxn modelId="{39513B5E-377B-4090-A66D-5D99ACC7714B}" type="presParOf" srcId="{235990C6-6EC7-4FDF-BACC-C1D6BC668718}" destId="{89F7D1D6-E77A-4B1F-808A-9103B63DF1FE}" srcOrd="3" destOrd="0" presId="urn:microsoft.com/office/officeart/2018/2/layout/IconVerticalSolidList"/>
    <dgm:cxn modelId="{5C9E7A09-9167-4D7A-B59A-0795F2A2D2B1}" type="presParOf" srcId="{174A0D20-BF9E-48C5-9262-B349B195E843}" destId="{9ACCDE78-318F-41D0-B059-46F0B47E49E5}" srcOrd="3" destOrd="0" presId="urn:microsoft.com/office/officeart/2018/2/layout/IconVerticalSolidList"/>
    <dgm:cxn modelId="{196568A5-3BE5-4415-9889-33D6356289D8}" type="presParOf" srcId="{174A0D20-BF9E-48C5-9262-B349B195E843}" destId="{BED96CD4-28EC-4B16-A91D-1BEAC25E0541}" srcOrd="4" destOrd="0" presId="urn:microsoft.com/office/officeart/2018/2/layout/IconVerticalSolidList"/>
    <dgm:cxn modelId="{E590680B-3016-41D2-A3F6-013DA13A0F89}" type="presParOf" srcId="{BED96CD4-28EC-4B16-A91D-1BEAC25E0541}" destId="{6E3F3E79-C8A5-4F26-9503-FAE30721118B}" srcOrd="0" destOrd="0" presId="urn:microsoft.com/office/officeart/2018/2/layout/IconVerticalSolidList"/>
    <dgm:cxn modelId="{5103B832-D1D0-4C2E-9ECA-C2559268FE5C}" type="presParOf" srcId="{BED96CD4-28EC-4B16-A91D-1BEAC25E0541}" destId="{A49E75DA-6724-499D-99D9-FF1D61BA8191}" srcOrd="1" destOrd="0" presId="urn:microsoft.com/office/officeart/2018/2/layout/IconVerticalSolidList"/>
    <dgm:cxn modelId="{36FB95A0-146F-4561-802E-89435BD29C58}" type="presParOf" srcId="{BED96CD4-28EC-4B16-A91D-1BEAC25E0541}" destId="{235394B0-1E11-4369-8D12-7DCBEF712DD1}" srcOrd="2" destOrd="0" presId="urn:microsoft.com/office/officeart/2018/2/layout/IconVerticalSolidList"/>
    <dgm:cxn modelId="{9C5986C9-CFE5-406B-AE32-49AEFF9C1714}" type="presParOf" srcId="{BED96CD4-28EC-4B16-A91D-1BEAC25E0541}" destId="{B59E99F6-562B-4C87-A8B3-2933105883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3A33F-6ED4-4320-ABFF-64920A0E3F2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AEAC45F-F7EA-4817-80B4-128CFB6B11D9}">
      <dgm:prSet/>
      <dgm:spPr/>
      <dgm:t>
        <a:bodyPr/>
        <a:lstStyle/>
        <a:p>
          <a:r>
            <a:rPr lang="en-US"/>
            <a:t>Per Chapter 1, Section K of AUXOPS, Elected leaders have the “responsibility and obligation: to ensure operators comply with established directives.</a:t>
          </a:r>
        </a:p>
      </dgm:t>
    </dgm:pt>
    <dgm:pt modelId="{3E52BAC2-0E91-4D65-9A26-3EF675AEDEA1}" type="parTrans" cxnId="{1CC9846F-2BF4-4AB4-83DE-B52D486523B0}">
      <dgm:prSet/>
      <dgm:spPr/>
      <dgm:t>
        <a:bodyPr/>
        <a:lstStyle/>
        <a:p>
          <a:endParaRPr lang="en-US"/>
        </a:p>
      </dgm:t>
    </dgm:pt>
    <dgm:pt modelId="{FAC59E21-5144-4426-B295-DB4EACA08939}" type="sibTrans" cxnId="{1CC9846F-2BF4-4AB4-83DE-B52D486523B0}">
      <dgm:prSet/>
      <dgm:spPr/>
      <dgm:t>
        <a:bodyPr/>
        <a:lstStyle/>
        <a:p>
          <a:endParaRPr lang="en-US"/>
        </a:p>
      </dgm:t>
    </dgm:pt>
    <dgm:pt modelId="{162593F3-0A53-40F3-9F30-2F765244F422}">
      <dgm:prSet/>
      <dgm:spPr/>
      <dgm:t>
        <a:bodyPr/>
        <a:lstStyle/>
        <a:p>
          <a:r>
            <a:rPr lang="en-US"/>
            <a:t>Flotilla Commanders </a:t>
          </a:r>
          <a:r>
            <a:rPr lang="en-US" b="1"/>
            <a:t>must </a:t>
          </a:r>
          <a:r>
            <a:rPr lang="en-US"/>
            <a:t>know the status of the issued equipment within their unit.</a:t>
          </a:r>
        </a:p>
      </dgm:t>
    </dgm:pt>
    <dgm:pt modelId="{7D6E50A9-8960-4448-81F9-413830239781}" type="parTrans" cxnId="{05A63DDA-0135-4677-AA3D-F5A108BADF0B}">
      <dgm:prSet/>
      <dgm:spPr/>
      <dgm:t>
        <a:bodyPr/>
        <a:lstStyle/>
        <a:p>
          <a:endParaRPr lang="en-US"/>
        </a:p>
      </dgm:t>
    </dgm:pt>
    <dgm:pt modelId="{8DA97CFD-D0BF-43D1-89C2-47E055B403FF}" type="sibTrans" cxnId="{05A63DDA-0135-4677-AA3D-F5A108BADF0B}">
      <dgm:prSet/>
      <dgm:spPr/>
      <dgm:t>
        <a:bodyPr/>
        <a:lstStyle/>
        <a:p>
          <a:endParaRPr lang="en-US"/>
        </a:p>
      </dgm:t>
    </dgm:pt>
    <dgm:pt modelId="{9919C9E7-1BAE-4BB3-AFEB-4A2595DD95D5}">
      <dgm:prSet/>
      <dgm:spPr/>
      <dgm:t>
        <a:bodyPr/>
        <a:lstStyle/>
        <a:p>
          <a:r>
            <a:rPr lang="en-US"/>
            <a:t>Flotilla Commanders must also exercise the necessary leadership to ensure members who are not in compliance with the PPE policies are notified and instructed not to get underway until the discrepancy has been resolved.</a:t>
          </a:r>
        </a:p>
      </dgm:t>
    </dgm:pt>
    <dgm:pt modelId="{05BE95EA-6C5C-496E-AE22-F0B9DC6E022C}" type="parTrans" cxnId="{91DE34F2-E1A1-404E-9AFC-5737BE0E95CC}">
      <dgm:prSet/>
      <dgm:spPr/>
      <dgm:t>
        <a:bodyPr/>
        <a:lstStyle/>
        <a:p>
          <a:endParaRPr lang="en-US"/>
        </a:p>
      </dgm:t>
    </dgm:pt>
    <dgm:pt modelId="{28BAAE6D-363A-4E7A-B040-9790E404C17A}" type="sibTrans" cxnId="{91DE34F2-E1A1-404E-9AFC-5737BE0E95CC}">
      <dgm:prSet/>
      <dgm:spPr/>
      <dgm:t>
        <a:bodyPr/>
        <a:lstStyle/>
        <a:p>
          <a:endParaRPr lang="en-US"/>
        </a:p>
      </dgm:t>
    </dgm:pt>
    <dgm:pt modelId="{6EB01E75-07D5-4F56-BC18-95F7D05BE128}" type="pres">
      <dgm:prSet presAssocID="{8E23A33F-6ED4-4320-ABFF-64920A0E3F20}" presName="linear" presStyleCnt="0">
        <dgm:presLayoutVars>
          <dgm:animLvl val="lvl"/>
          <dgm:resizeHandles val="exact"/>
        </dgm:presLayoutVars>
      </dgm:prSet>
      <dgm:spPr/>
    </dgm:pt>
    <dgm:pt modelId="{9BBDC104-3F39-4673-9F22-D15B0352962B}" type="pres">
      <dgm:prSet presAssocID="{BAEAC45F-F7EA-4817-80B4-128CFB6B11D9}" presName="parentText" presStyleLbl="node1" presStyleIdx="0" presStyleCnt="3">
        <dgm:presLayoutVars>
          <dgm:chMax val="0"/>
          <dgm:bulletEnabled val="1"/>
        </dgm:presLayoutVars>
      </dgm:prSet>
      <dgm:spPr/>
    </dgm:pt>
    <dgm:pt modelId="{37AB39AB-DE23-467C-BB9E-5C6762B31F7A}" type="pres">
      <dgm:prSet presAssocID="{FAC59E21-5144-4426-B295-DB4EACA08939}" presName="spacer" presStyleCnt="0"/>
      <dgm:spPr/>
    </dgm:pt>
    <dgm:pt modelId="{FD54489B-D7B7-4BA2-8B3F-DA187425637D}" type="pres">
      <dgm:prSet presAssocID="{162593F3-0A53-40F3-9F30-2F765244F422}" presName="parentText" presStyleLbl="node1" presStyleIdx="1" presStyleCnt="3">
        <dgm:presLayoutVars>
          <dgm:chMax val="0"/>
          <dgm:bulletEnabled val="1"/>
        </dgm:presLayoutVars>
      </dgm:prSet>
      <dgm:spPr/>
    </dgm:pt>
    <dgm:pt modelId="{F038ACFA-90E0-4933-95E5-6349355BA453}" type="pres">
      <dgm:prSet presAssocID="{8DA97CFD-D0BF-43D1-89C2-47E055B403FF}" presName="spacer" presStyleCnt="0"/>
      <dgm:spPr/>
    </dgm:pt>
    <dgm:pt modelId="{355E611E-6E9C-465C-9EE0-B5E90323D81C}" type="pres">
      <dgm:prSet presAssocID="{9919C9E7-1BAE-4BB3-AFEB-4A2595DD95D5}" presName="parentText" presStyleLbl="node1" presStyleIdx="2" presStyleCnt="3">
        <dgm:presLayoutVars>
          <dgm:chMax val="0"/>
          <dgm:bulletEnabled val="1"/>
        </dgm:presLayoutVars>
      </dgm:prSet>
      <dgm:spPr/>
    </dgm:pt>
  </dgm:ptLst>
  <dgm:cxnLst>
    <dgm:cxn modelId="{71D7E638-AFCA-416E-9691-7A01D11CE23E}" type="presOf" srcId="{9919C9E7-1BAE-4BB3-AFEB-4A2595DD95D5}" destId="{355E611E-6E9C-465C-9EE0-B5E90323D81C}" srcOrd="0" destOrd="0" presId="urn:microsoft.com/office/officeart/2005/8/layout/vList2"/>
    <dgm:cxn modelId="{1CC9846F-2BF4-4AB4-83DE-B52D486523B0}" srcId="{8E23A33F-6ED4-4320-ABFF-64920A0E3F20}" destId="{BAEAC45F-F7EA-4817-80B4-128CFB6B11D9}" srcOrd="0" destOrd="0" parTransId="{3E52BAC2-0E91-4D65-9A26-3EF675AEDEA1}" sibTransId="{FAC59E21-5144-4426-B295-DB4EACA08939}"/>
    <dgm:cxn modelId="{0ED73EC5-8B4A-4684-B6F4-142C8BC66940}" type="presOf" srcId="{8E23A33F-6ED4-4320-ABFF-64920A0E3F20}" destId="{6EB01E75-07D5-4F56-BC18-95F7D05BE128}" srcOrd="0" destOrd="0" presId="urn:microsoft.com/office/officeart/2005/8/layout/vList2"/>
    <dgm:cxn modelId="{05A63DDA-0135-4677-AA3D-F5A108BADF0B}" srcId="{8E23A33F-6ED4-4320-ABFF-64920A0E3F20}" destId="{162593F3-0A53-40F3-9F30-2F765244F422}" srcOrd="1" destOrd="0" parTransId="{7D6E50A9-8960-4448-81F9-413830239781}" sibTransId="{8DA97CFD-D0BF-43D1-89C2-47E055B403FF}"/>
    <dgm:cxn modelId="{3BE308DE-6B7F-47AD-A329-1D48DE8E18D6}" type="presOf" srcId="{BAEAC45F-F7EA-4817-80B4-128CFB6B11D9}" destId="{9BBDC104-3F39-4673-9F22-D15B0352962B}" srcOrd="0" destOrd="0" presId="urn:microsoft.com/office/officeart/2005/8/layout/vList2"/>
    <dgm:cxn modelId="{6C5FDDEF-BBDE-46A5-AA3D-3C78F8B1077E}" type="presOf" srcId="{162593F3-0A53-40F3-9F30-2F765244F422}" destId="{FD54489B-D7B7-4BA2-8B3F-DA187425637D}" srcOrd="0" destOrd="0" presId="urn:microsoft.com/office/officeart/2005/8/layout/vList2"/>
    <dgm:cxn modelId="{91DE34F2-E1A1-404E-9AFC-5737BE0E95CC}" srcId="{8E23A33F-6ED4-4320-ABFF-64920A0E3F20}" destId="{9919C9E7-1BAE-4BB3-AFEB-4A2595DD95D5}" srcOrd="2" destOrd="0" parTransId="{05BE95EA-6C5C-496E-AE22-F0B9DC6E022C}" sibTransId="{28BAAE6D-363A-4E7A-B040-9790E404C17A}"/>
    <dgm:cxn modelId="{5EAD83C8-102F-4329-97F7-F68197DC9DFE}" type="presParOf" srcId="{6EB01E75-07D5-4F56-BC18-95F7D05BE128}" destId="{9BBDC104-3F39-4673-9F22-D15B0352962B}" srcOrd="0" destOrd="0" presId="urn:microsoft.com/office/officeart/2005/8/layout/vList2"/>
    <dgm:cxn modelId="{E966DB32-71E8-4081-BC9E-FF3E7BCA73F2}" type="presParOf" srcId="{6EB01E75-07D5-4F56-BC18-95F7D05BE128}" destId="{37AB39AB-DE23-467C-BB9E-5C6762B31F7A}" srcOrd="1" destOrd="0" presId="urn:microsoft.com/office/officeart/2005/8/layout/vList2"/>
    <dgm:cxn modelId="{A5946A35-6936-4EB8-8F12-7A87BFDB737C}" type="presParOf" srcId="{6EB01E75-07D5-4F56-BC18-95F7D05BE128}" destId="{FD54489B-D7B7-4BA2-8B3F-DA187425637D}" srcOrd="2" destOrd="0" presId="urn:microsoft.com/office/officeart/2005/8/layout/vList2"/>
    <dgm:cxn modelId="{0713F591-5A70-492F-91FB-7C14D279DF26}" type="presParOf" srcId="{6EB01E75-07D5-4F56-BC18-95F7D05BE128}" destId="{F038ACFA-90E0-4933-95E5-6349355BA453}" srcOrd="3" destOrd="0" presId="urn:microsoft.com/office/officeart/2005/8/layout/vList2"/>
    <dgm:cxn modelId="{631B5AFE-3253-44E9-B75B-5E2369A4174E}" type="presParOf" srcId="{6EB01E75-07D5-4F56-BC18-95F7D05BE128}" destId="{355E611E-6E9C-465C-9EE0-B5E90323D81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DFE1-35B8-4809-9C50-B1405645C789}" type="doc">
      <dgm:prSet loTypeId="urn:microsoft.com/office/officeart/2005/8/layout/process4" loCatId="process" qsTypeId="urn:microsoft.com/office/officeart/2005/8/quickstyle/simple4" qsCatId="simple" csTypeId="urn:microsoft.com/office/officeart/2005/8/colors/accent0_3" csCatId="mainScheme"/>
      <dgm:spPr/>
      <dgm:t>
        <a:bodyPr/>
        <a:lstStyle/>
        <a:p>
          <a:endParaRPr lang="en-US"/>
        </a:p>
      </dgm:t>
    </dgm:pt>
    <dgm:pt modelId="{50248FD1-9059-4EC9-9DB6-467EEADE7FAE}">
      <dgm:prSet/>
      <dgm:spPr/>
      <dgm:t>
        <a:bodyPr/>
        <a:lstStyle/>
        <a:p>
          <a:r>
            <a:rPr lang="en-US"/>
            <a:t>Will only be issued to those members deemed necessary by the OIA. Cold WX PPE cost over $1,800 per person and is maintenance/admin intensive.</a:t>
          </a:r>
        </a:p>
      </dgm:t>
    </dgm:pt>
    <dgm:pt modelId="{6C559F58-681E-44BB-9A33-E8F2687D196D}" type="parTrans" cxnId="{8921096B-D389-4089-A954-870F013B242F}">
      <dgm:prSet/>
      <dgm:spPr/>
      <dgm:t>
        <a:bodyPr/>
        <a:lstStyle/>
        <a:p>
          <a:endParaRPr lang="en-US"/>
        </a:p>
      </dgm:t>
    </dgm:pt>
    <dgm:pt modelId="{972F8AC8-48A4-430A-90E3-6FBA4D546DAE}" type="sibTrans" cxnId="{8921096B-D389-4089-A954-870F013B242F}">
      <dgm:prSet/>
      <dgm:spPr/>
      <dgm:t>
        <a:bodyPr/>
        <a:lstStyle/>
        <a:p>
          <a:endParaRPr lang="en-US"/>
        </a:p>
      </dgm:t>
    </dgm:pt>
    <dgm:pt modelId="{126C6E8D-283B-4D55-A6F5-A10265CDD858}">
      <dgm:prSet/>
      <dgm:spPr/>
      <dgm:t>
        <a:bodyPr/>
        <a:lstStyle/>
        <a:p>
          <a:r>
            <a:rPr lang="en-US"/>
            <a:t>DIRAUX will typically transfer funds to Active Duty unit for them to purchase gear for supporting members. Their RSS Petty Officer will maintain records and conduct inspections, unless otherwise agreed with OTO.</a:t>
          </a:r>
        </a:p>
      </dgm:t>
    </dgm:pt>
    <dgm:pt modelId="{4C69F433-7CB8-4625-BF39-ACB04357B05F}" type="parTrans" cxnId="{419F1DF3-87CF-4238-AAD7-A71532975B2A}">
      <dgm:prSet/>
      <dgm:spPr/>
      <dgm:t>
        <a:bodyPr/>
        <a:lstStyle/>
        <a:p>
          <a:endParaRPr lang="en-US"/>
        </a:p>
      </dgm:t>
    </dgm:pt>
    <dgm:pt modelId="{4209B0FE-FF0F-4C9C-9F1F-912336B1BE27}" type="sibTrans" cxnId="{419F1DF3-87CF-4238-AAD7-A71532975B2A}">
      <dgm:prSet/>
      <dgm:spPr/>
      <dgm:t>
        <a:bodyPr/>
        <a:lstStyle/>
        <a:p>
          <a:endParaRPr lang="en-US"/>
        </a:p>
      </dgm:t>
    </dgm:pt>
    <dgm:pt modelId="{6D4DB1E9-5773-42E3-9C07-9B40029D92D0}" type="pres">
      <dgm:prSet presAssocID="{8774DFE1-35B8-4809-9C50-B1405645C789}" presName="Name0" presStyleCnt="0">
        <dgm:presLayoutVars>
          <dgm:dir/>
          <dgm:animLvl val="lvl"/>
          <dgm:resizeHandles val="exact"/>
        </dgm:presLayoutVars>
      </dgm:prSet>
      <dgm:spPr/>
    </dgm:pt>
    <dgm:pt modelId="{A396F296-6652-466B-A9E3-7758E5B9A844}" type="pres">
      <dgm:prSet presAssocID="{126C6E8D-283B-4D55-A6F5-A10265CDD858}" presName="boxAndChildren" presStyleCnt="0"/>
      <dgm:spPr/>
    </dgm:pt>
    <dgm:pt modelId="{CC0869B4-C74A-4AEE-9760-BEDE35E3D78A}" type="pres">
      <dgm:prSet presAssocID="{126C6E8D-283B-4D55-A6F5-A10265CDD858}" presName="parentTextBox" presStyleLbl="node1" presStyleIdx="0" presStyleCnt="2"/>
      <dgm:spPr/>
    </dgm:pt>
    <dgm:pt modelId="{8B2B6566-AA7A-4540-93B3-1755A54AD3CB}" type="pres">
      <dgm:prSet presAssocID="{972F8AC8-48A4-430A-90E3-6FBA4D546DAE}" presName="sp" presStyleCnt="0"/>
      <dgm:spPr/>
    </dgm:pt>
    <dgm:pt modelId="{52AB3E26-1198-4C42-BF07-74BFA1D63926}" type="pres">
      <dgm:prSet presAssocID="{50248FD1-9059-4EC9-9DB6-467EEADE7FAE}" presName="arrowAndChildren" presStyleCnt="0"/>
      <dgm:spPr/>
    </dgm:pt>
    <dgm:pt modelId="{438A9A8D-F15C-4991-8A8C-483E94EF4F4C}" type="pres">
      <dgm:prSet presAssocID="{50248FD1-9059-4EC9-9DB6-467EEADE7FAE}" presName="parentTextArrow" presStyleLbl="node1" presStyleIdx="1" presStyleCnt="2"/>
      <dgm:spPr/>
    </dgm:pt>
  </dgm:ptLst>
  <dgm:cxnLst>
    <dgm:cxn modelId="{BEBA6247-C58A-455F-82FF-8CC95243A1CD}" type="presOf" srcId="{8774DFE1-35B8-4809-9C50-B1405645C789}" destId="{6D4DB1E9-5773-42E3-9C07-9B40029D92D0}" srcOrd="0" destOrd="0" presId="urn:microsoft.com/office/officeart/2005/8/layout/process4"/>
    <dgm:cxn modelId="{8921096B-D389-4089-A954-870F013B242F}" srcId="{8774DFE1-35B8-4809-9C50-B1405645C789}" destId="{50248FD1-9059-4EC9-9DB6-467EEADE7FAE}" srcOrd="0" destOrd="0" parTransId="{6C559F58-681E-44BB-9A33-E8F2687D196D}" sibTransId="{972F8AC8-48A4-430A-90E3-6FBA4D546DAE}"/>
    <dgm:cxn modelId="{78F0B1A1-FFF1-481F-900A-E8595C6021A3}" type="presOf" srcId="{126C6E8D-283B-4D55-A6F5-A10265CDD858}" destId="{CC0869B4-C74A-4AEE-9760-BEDE35E3D78A}" srcOrd="0" destOrd="0" presId="urn:microsoft.com/office/officeart/2005/8/layout/process4"/>
    <dgm:cxn modelId="{E02AD0C9-8C5B-48AA-96C7-EE5EF675ABA4}" type="presOf" srcId="{50248FD1-9059-4EC9-9DB6-467EEADE7FAE}" destId="{438A9A8D-F15C-4991-8A8C-483E94EF4F4C}" srcOrd="0" destOrd="0" presId="urn:microsoft.com/office/officeart/2005/8/layout/process4"/>
    <dgm:cxn modelId="{419F1DF3-87CF-4238-AAD7-A71532975B2A}" srcId="{8774DFE1-35B8-4809-9C50-B1405645C789}" destId="{126C6E8D-283B-4D55-A6F5-A10265CDD858}" srcOrd="1" destOrd="0" parTransId="{4C69F433-7CB8-4625-BF39-ACB04357B05F}" sibTransId="{4209B0FE-FF0F-4C9C-9F1F-912336B1BE27}"/>
    <dgm:cxn modelId="{720226F3-5D82-42AC-A65A-B2521127B605}" type="presParOf" srcId="{6D4DB1E9-5773-42E3-9C07-9B40029D92D0}" destId="{A396F296-6652-466B-A9E3-7758E5B9A844}" srcOrd="0" destOrd="0" presId="urn:microsoft.com/office/officeart/2005/8/layout/process4"/>
    <dgm:cxn modelId="{B9F9211E-80E0-4023-8899-61666368557E}" type="presParOf" srcId="{A396F296-6652-466B-A9E3-7758E5B9A844}" destId="{CC0869B4-C74A-4AEE-9760-BEDE35E3D78A}" srcOrd="0" destOrd="0" presId="urn:microsoft.com/office/officeart/2005/8/layout/process4"/>
    <dgm:cxn modelId="{C2352DA1-7EC9-4426-A640-A71ED55EE099}" type="presParOf" srcId="{6D4DB1E9-5773-42E3-9C07-9B40029D92D0}" destId="{8B2B6566-AA7A-4540-93B3-1755A54AD3CB}" srcOrd="1" destOrd="0" presId="urn:microsoft.com/office/officeart/2005/8/layout/process4"/>
    <dgm:cxn modelId="{235CA172-90B4-4E33-AA1B-8EC4E3E0782D}" type="presParOf" srcId="{6D4DB1E9-5773-42E3-9C07-9B40029D92D0}" destId="{52AB3E26-1198-4C42-BF07-74BFA1D63926}" srcOrd="2" destOrd="0" presId="urn:microsoft.com/office/officeart/2005/8/layout/process4"/>
    <dgm:cxn modelId="{1F418F2E-0DED-4234-B7B0-D6BEEA17AEFE}" type="presParOf" srcId="{52AB3E26-1198-4C42-BF07-74BFA1D63926}" destId="{438A9A8D-F15C-4991-8A8C-483E94EF4F4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0B269F-2273-4DB2-AC91-FB30C7B19ED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99706B9-0A30-42BE-821D-05825DAD2E09}">
      <dgm:prSet/>
      <dgm:spPr/>
      <dgm:t>
        <a:bodyPr/>
        <a:lstStyle/>
        <a:p>
          <a:r>
            <a:rPr lang="en-US"/>
            <a:t>D11 is currently resourced to issue the basic PPE to all personnel interested in participating in surface &amp; air operation programs.</a:t>
          </a:r>
        </a:p>
      </dgm:t>
    </dgm:pt>
    <dgm:pt modelId="{5ABAE352-45B0-441B-A7F8-4643FCB1FD64}" type="parTrans" cxnId="{9A1E7871-EA65-4055-BDF6-B95682B69D08}">
      <dgm:prSet/>
      <dgm:spPr/>
      <dgm:t>
        <a:bodyPr/>
        <a:lstStyle/>
        <a:p>
          <a:endParaRPr lang="en-US"/>
        </a:p>
      </dgm:t>
    </dgm:pt>
    <dgm:pt modelId="{940AC6C3-D023-4B4F-8883-792E8D079E09}" type="sibTrans" cxnId="{9A1E7871-EA65-4055-BDF6-B95682B69D08}">
      <dgm:prSet/>
      <dgm:spPr/>
      <dgm:t>
        <a:bodyPr/>
        <a:lstStyle/>
        <a:p>
          <a:endParaRPr lang="en-US"/>
        </a:p>
      </dgm:t>
    </dgm:pt>
    <dgm:pt modelId="{C39E8EFD-7764-4309-8AD3-7C91F1831979}">
      <dgm:prSet/>
      <dgm:spPr/>
      <dgm:t>
        <a:bodyPr/>
        <a:lstStyle/>
        <a:p>
          <a:r>
            <a:rPr lang="en-US"/>
            <a:t>Flotilla Commander visibility on PPE issuance is critical. FC’s should have the best gauge of how active a member is.  If they don’t feel the member will follow through with completing the certification, or meeting the inspection/currency requirements, they should say so</a:t>
          </a:r>
        </a:p>
      </dgm:t>
    </dgm:pt>
    <dgm:pt modelId="{204992B1-2F6D-4165-B408-2E7F35C1B5AA}" type="parTrans" cxnId="{52256DF6-6E5E-4DEB-9F9F-69E7076CD8CF}">
      <dgm:prSet/>
      <dgm:spPr/>
      <dgm:t>
        <a:bodyPr/>
        <a:lstStyle/>
        <a:p>
          <a:endParaRPr lang="en-US"/>
        </a:p>
      </dgm:t>
    </dgm:pt>
    <dgm:pt modelId="{70B6CF3C-5010-4BF1-AD30-9F21CB61377C}" type="sibTrans" cxnId="{52256DF6-6E5E-4DEB-9F9F-69E7076CD8CF}">
      <dgm:prSet/>
      <dgm:spPr/>
      <dgm:t>
        <a:bodyPr/>
        <a:lstStyle/>
        <a:p>
          <a:endParaRPr lang="en-US"/>
        </a:p>
      </dgm:t>
    </dgm:pt>
    <dgm:pt modelId="{20BFF6E5-DB5E-482C-9D76-30D2FAEDB64C}" type="pres">
      <dgm:prSet presAssocID="{180B269F-2273-4DB2-AC91-FB30C7B19EDC}" presName="hierChild1" presStyleCnt="0">
        <dgm:presLayoutVars>
          <dgm:chPref val="1"/>
          <dgm:dir/>
          <dgm:animOne val="branch"/>
          <dgm:animLvl val="lvl"/>
          <dgm:resizeHandles/>
        </dgm:presLayoutVars>
      </dgm:prSet>
      <dgm:spPr/>
    </dgm:pt>
    <dgm:pt modelId="{FB79C8ED-61A2-4F6A-872C-F5F26F79EDEA}" type="pres">
      <dgm:prSet presAssocID="{A99706B9-0A30-42BE-821D-05825DAD2E09}" presName="hierRoot1" presStyleCnt="0"/>
      <dgm:spPr/>
    </dgm:pt>
    <dgm:pt modelId="{3D5DD44D-9B75-4B76-AC91-63AB95A6979F}" type="pres">
      <dgm:prSet presAssocID="{A99706B9-0A30-42BE-821D-05825DAD2E09}" presName="composite" presStyleCnt="0"/>
      <dgm:spPr/>
    </dgm:pt>
    <dgm:pt modelId="{6A547428-480B-497C-A93D-AACA6A951263}" type="pres">
      <dgm:prSet presAssocID="{A99706B9-0A30-42BE-821D-05825DAD2E09}" presName="background" presStyleLbl="node0" presStyleIdx="0" presStyleCnt="2"/>
      <dgm:spPr/>
    </dgm:pt>
    <dgm:pt modelId="{1401CF68-B9A4-4FA1-A080-4B13E66DFC08}" type="pres">
      <dgm:prSet presAssocID="{A99706B9-0A30-42BE-821D-05825DAD2E09}" presName="text" presStyleLbl="fgAcc0" presStyleIdx="0" presStyleCnt="2">
        <dgm:presLayoutVars>
          <dgm:chPref val="3"/>
        </dgm:presLayoutVars>
      </dgm:prSet>
      <dgm:spPr/>
    </dgm:pt>
    <dgm:pt modelId="{3607D93D-F765-488E-9FD3-15A9DFCED5F0}" type="pres">
      <dgm:prSet presAssocID="{A99706B9-0A30-42BE-821D-05825DAD2E09}" presName="hierChild2" presStyleCnt="0"/>
      <dgm:spPr/>
    </dgm:pt>
    <dgm:pt modelId="{2E179C7D-EDD6-40C0-BF5B-4EFA843C4367}" type="pres">
      <dgm:prSet presAssocID="{C39E8EFD-7764-4309-8AD3-7C91F1831979}" presName="hierRoot1" presStyleCnt="0"/>
      <dgm:spPr/>
    </dgm:pt>
    <dgm:pt modelId="{154C783E-E013-46BE-8DE9-9A63D54DFFFA}" type="pres">
      <dgm:prSet presAssocID="{C39E8EFD-7764-4309-8AD3-7C91F1831979}" presName="composite" presStyleCnt="0"/>
      <dgm:spPr/>
    </dgm:pt>
    <dgm:pt modelId="{B40818AA-1FC9-4FB0-AF8A-689EB383EEB8}" type="pres">
      <dgm:prSet presAssocID="{C39E8EFD-7764-4309-8AD3-7C91F1831979}" presName="background" presStyleLbl="node0" presStyleIdx="1" presStyleCnt="2"/>
      <dgm:spPr/>
    </dgm:pt>
    <dgm:pt modelId="{852A1C0E-C88D-4501-9751-E02617A62F65}" type="pres">
      <dgm:prSet presAssocID="{C39E8EFD-7764-4309-8AD3-7C91F1831979}" presName="text" presStyleLbl="fgAcc0" presStyleIdx="1" presStyleCnt="2">
        <dgm:presLayoutVars>
          <dgm:chPref val="3"/>
        </dgm:presLayoutVars>
      </dgm:prSet>
      <dgm:spPr/>
    </dgm:pt>
    <dgm:pt modelId="{394D6EC9-EEE3-4CE1-B197-AE67868F91CB}" type="pres">
      <dgm:prSet presAssocID="{C39E8EFD-7764-4309-8AD3-7C91F1831979}" presName="hierChild2" presStyleCnt="0"/>
      <dgm:spPr/>
    </dgm:pt>
  </dgm:ptLst>
  <dgm:cxnLst>
    <dgm:cxn modelId="{AE64F61D-D641-4D58-9B7A-C891BEDCA820}" type="presOf" srcId="{180B269F-2273-4DB2-AC91-FB30C7B19EDC}" destId="{20BFF6E5-DB5E-482C-9D76-30D2FAEDB64C}" srcOrd="0" destOrd="0" presId="urn:microsoft.com/office/officeart/2005/8/layout/hierarchy1"/>
    <dgm:cxn modelId="{E4BB6E29-D4C9-409D-B9FB-9CF1EE33654F}" type="presOf" srcId="{A99706B9-0A30-42BE-821D-05825DAD2E09}" destId="{1401CF68-B9A4-4FA1-A080-4B13E66DFC08}" srcOrd="0" destOrd="0" presId="urn:microsoft.com/office/officeart/2005/8/layout/hierarchy1"/>
    <dgm:cxn modelId="{37811B39-2482-4623-B267-075494F69A4B}" type="presOf" srcId="{C39E8EFD-7764-4309-8AD3-7C91F1831979}" destId="{852A1C0E-C88D-4501-9751-E02617A62F65}" srcOrd="0" destOrd="0" presId="urn:microsoft.com/office/officeart/2005/8/layout/hierarchy1"/>
    <dgm:cxn modelId="{9A1E7871-EA65-4055-BDF6-B95682B69D08}" srcId="{180B269F-2273-4DB2-AC91-FB30C7B19EDC}" destId="{A99706B9-0A30-42BE-821D-05825DAD2E09}" srcOrd="0" destOrd="0" parTransId="{5ABAE352-45B0-441B-A7F8-4643FCB1FD64}" sibTransId="{940AC6C3-D023-4B4F-8883-792E8D079E09}"/>
    <dgm:cxn modelId="{52256DF6-6E5E-4DEB-9F9F-69E7076CD8CF}" srcId="{180B269F-2273-4DB2-AC91-FB30C7B19EDC}" destId="{C39E8EFD-7764-4309-8AD3-7C91F1831979}" srcOrd="1" destOrd="0" parTransId="{204992B1-2F6D-4165-B408-2E7F35C1B5AA}" sibTransId="{70B6CF3C-5010-4BF1-AD30-9F21CB61377C}"/>
    <dgm:cxn modelId="{55EBE482-6C6B-4183-87F8-6297F7FB0C9F}" type="presParOf" srcId="{20BFF6E5-DB5E-482C-9D76-30D2FAEDB64C}" destId="{FB79C8ED-61A2-4F6A-872C-F5F26F79EDEA}" srcOrd="0" destOrd="0" presId="urn:microsoft.com/office/officeart/2005/8/layout/hierarchy1"/>
    <dgm:cxn modelId="{9C05B798-11C5-4DA9-8CAD-4B8B83328293}" type="presParOf" srcId="{FB79C8ED-61A2-4F6A-872C-F5F26F79EDEA}" destId="{3D5DD44D-9B75-4B76-AC91-63AB95A6979F}" srcOrd="0" destOrd="0" presId="urn:microsoft.com/office/officeart/2005/8/layout/hierarchy1"/>
    <dgm:cxn modelId="{07F1F696-32C9-4F01-B231-9662A6186137}" type="presParOf" srcId="{3D5DD44D-9B75-4B76-AC91-63AB95A6979F}" destId="{6A547428-480B-497C-A93D-AACA6A951263}" srcOrd="0" destOrd="0" presId="urn:microsoft.com/office/officeart/2005/8/layout/hierarchy1"/>
    <dgm:cxn modelId="{46B239B1-193C-4DA7-8499-21A6DEC19821}" type="presParOf" srcId="{3D5DD44D-9B75-4B76-AC91-63AB95A6979F}" destId="{1401CF68-B9A4-4FA1-A080-4B13E66DFC08}" srcOrd="1" destOrd="0" presId="urn:microsoft.com/office/officeart/2005/8/layout/hierarchy1"/>
    <dgm:cxn modelId="{FE92AA2B-5047-499A-9CFC-1F521825ABE7}" type="presParOf" srcId="{FB79C8ED-61A2-4F6A-872C-F5F26F79EDEA}" destId="{3607D93D-F765-488E-9FD3-15A9DFCED5F0}" srcOrd="1" destOrd="0" presId="urn:microsoft.com/office/officeart/2005/8/layout/hierarchy1"/>
    <dgm:cxn modelId="{CC321A32-3A20-40CC-BE26-EBE2863C7DC5}" type="presParOf" srcId="{20BFF6E5-DB5E-482C-9D76-30D2FAEDB64C}" destId="{2E179C7D-EDD6-40C0-BF5B-4EFA843C4367}" srcOrd="1" destOrd="0" presId="urn:microsoft.com/office/officeart/2005/8/layout/hierarchy1"/>
    <dgm:cxn modelId="{D7D27B55-DAF2-4E29-8DDC-3C1FE8809629}" type="presParOf" srcId="{2E179C7D-EDD6-40C0-BF5B-4EFA843C4367}" destId="{154C783E-E013-46BE-8DE9-9A63D54DFFFA}" srcOrd="0" destOrd="0" presId="urn:microsoft.com/office/officeart/2005/8/layout/hierarchy1"/>
    <dgm:cxn modelId="{AACFB3BE-7FF3-4704-8AE5-D6F3AD304926}" type="presParOf" srcId="{154C783E-E013-46BE-8DE9-9A63D54DFFFA}" destId="{B40818AA-1FC9-4FB0-AF8A-689EB383EEB8}" srcOrd="0" destOrd="0" presId="urn:microsoft.com/office/officeart/2005/8/layout/hierarchy1"/>
    <dgm:cxn modelId="{03A41723-7DFB-436C-A310-E588367E989A}" type="presParOf" srcId="{154C783E-E013-46BE-8DE9-9A63D54DFFFA}" destId="{852A1C0E-C88D-4501-9751-E02617A62F65}" srcOrd="1" destOrd="0" presId="urn:microsoft.com/office/officeart/2005/8/layout/hierarchy1"/>
    <dgm:cxn modelId="{3BBB1603-BDA5-41B9-BCDF-F4D907454A95}" type="presParOf" srcId="{2E179C7D-EDD6-40C0-BF5B-4EFA843C4367}" destId="{394D6EC9-EEE3-4CE1-B197-AE67868F91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808E5-A0DB-435A-861D-2B6452C4A9E2}">
      <dsp:nvSpPr>
        <dsp:cNvPr id="0" name=""/>
        <dsp:cNvSpPr/>
      </dsp:nvSpPr>
      <dsp:spPr>
        <a:xfrm>
          <a:off x="0" y="565"/>
          <a:ext cx="5924550" cy="13222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38F43-FD4F-4740-986D-B90D68E7915F}">
      <dsp:nvSpPr>
        <dsp:cNvPr id="0" name=""/>
        <dsp:cNvSpPr/>
      </dsp:nvSpPr>
      <dsp:spPr>
        <a:xfrm>
          <a:off x="399993" y="298080"/>
          <a:ext cx="727260" cy="727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7E297B-5BBF-4E33-B829-E13DE7FB76DD}">
      <dsp:nvSpPr>
        <dsp:cNvPr id="0" name=""/>
        <dsp:cNvSpPr/>
      </dsp:nvSpPr>
      <dsp:spPr>
        <a:xfrm>
          <a:off x="1527246" y="565"/>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a:t>At the district level, we have near 300 members that have been issued PPE.  Managing  individual maintenance and record-keeping at this level is beyond the capabilities of the DIRAUX staff.</a:t>
          </a:r>
        </a:p>
      </dsp:txBody>
      <dsp:txXfrm>
        <a:off x="1527246" y="565"/>
        <a:ext cx="4397303" cy="1322291"/>
      </dsp:txXfrm>
    </dsp:sp>
    <dsp:sp modelId="{331D84FE-67E3-47AB-A371-332202AAB500}">
      <dsp:nvSpPr>
        <dsp:cNvPr id="0" name=""/>
        <dsp:cNvSpPr/>
      </dsp:nvSpPr>
      <dsp:spPr>
        <a:xfrm>
          <a:off x="0" y="1653429"/>
          <a:ext cx="5924550" cy="13222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BBBF6E-1B91-4854-85C3-E4D86DDF6DC4}">
      <dsp:nvSpPr>
        <dsp:cNvPr id="0" name=""/>
        <dsp:cNvSpPr/>
      </dsp:nvSpPr>
      <dsp:spPr>
        <a:xfrm>
          <a:off x="399993" y="1950944"/>
          <a:ext cx="727260" cy="727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F7D1D6-E77A-4B1F-808A-9103B63DF1FE}">
      <dsp:nvSpPr>
        <dsp:cNvPr id="0" name=""/>
        <dsp:cNvSpPr/>
      </dsp:nvSpPr>
      <dsp:spPr>
        <a:xfrm>
          <a:off x="1527246" y="1653429"/>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a:t>However, at the Flotilla level, the number of operators is more realistic, and the span of control allows for simplified administration and maintenance.</a:t>
          </a:r>
        </a:p>
      </dsp:txBody>
      <dsp:txXfrm>
        <a:off x="1527246" y="1653429"/>
        <a:ext cx="4397303" cy="1322291"/>
      </dsp:txXfrm>
    </dsp:sp>
    <dsp:sp modelId="{6E3F3E79-C8A5-4F26-9503-FAE30721118B}">
      <dsp:nvSpPr>
        <dsp:cNvPr id="0" name=""/>
        <dsp:cNvSpPr/>
      </dsp:nvSpPr>
      <dsp:spPr>
        <a:xfrm>
          <a:off x="0" y="3306293"/>
          <a:ext cx="5924550" cy="13222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E75DA-6724-499D-99D9-FF1D61BA8191}">
      <dsp:nvSpPr>
        <dsp:cNvPr id="0" name=""/>
        <dsp:cNvSpPr/>
      </dsp:nvSpPr>
      <dsp:spPr>
        <a:xfrm>
          <a:off x="399993" y="3603809"/>
          <a:ext cx="727260" cy="727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9E99F6-562B-4C87-A8B3-2933105883A5}">
      <dsp:nvSpPr>
        <dsp:cNvPr id="0" name=""/>
        <dsp:cNvSpPr/>
      </dsp:nvSpPr>
      <dsp:spPr>
        <a:xfrm>
          <a:off x="1527246" y="3306293"/>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a:t>How much PPE is currently unaccounted for or being utilized outside of policy which makes it a hazard and creates a false sense of safe operation.</a:t>
          </a:r>
        </a:p>
      </dsp:txBody>
      <dsp:txXfrm>
        <a:off x="1527246" y="3306293"/>
        <a:ext cx="4397303" cy="1322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DC104-3F39-4673-9F22-D15B0352962B}">
      <dsp:nvSpPr>
        <dsp:cNvPr id="0" name=""/>
        <dsp:cNvSpPr/>
      </dsp:nvSpPr>
      <dsp:spPr>
        <a:xfrm>
          <a:off x="0" y="121224"/>
          <a:ext cx="5924550" cy="1429593"/>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 Chapter 1, Section K of AUXOPS, Elected leaders have the “responsibility and obligation: to ensure operators comply with established directives.</a:t>
          </a:r>
        </a:p>
      </dsp:txBody>
      <dsp:txXfrm>
        <a:off x="69787" y="191011"/>
        <a:ext cx="5784976" cy="1290019"/>
      </dsp:txXfrm>
    </dsp:sp>
    <dsp:sp modelId="{FD54489B-D7B7-4BA2-8B3F-DA187425637D}">
      <dsp:nvSpPr>
        <dsp:cNvPr id="0" name=""/>
        <dsp:cNvSpPr/>
      </dsp:nvSpPr>
      <dsp:spPr>
        <a:xfrm>
          <a:off x="0" y="1599778"/>
          <a:ext cx="5924550" cy="1429593"/>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Flotilla Commanders </a:t>
          </a:r>
          <a:r>
            <a:rPr lang="en-US" sz="1700" b="1" kern="1200"/>
            <a:t>must </a:t>
          </a:r>
          <a:r>
            <a:rPr lang="en-US" sz="1700" kern="1200"/>
            <a:t>know the status of the issued equipment within their unit.</a:t>
          </a:r>
        </a:p>
      </dsp:txBody>
      <dsp:txXfrm>
        <a:off x="69787" y="1669565"/>
        <a:ext cx="5784976" cy="1290019"/>
      </dsp:txXfrm>
    </dsp:sp>
    <dsp:sp modelId="{355E611E-6E9C-465C-9EE0-B5E90323D81C}">
      <dsp:nvSpPr>
        <dsp:cNvPr id="0" name=""/>
        <dsp:cNvSpPr/>
      </dsp:nvSpPr>
      <dsp:spPr>
        <a:xfrm>
          <a:off x="0" y="3078331"/>
          <a:ext cx="5924550" cy="1429593"/>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Flotilla Commanders must also exercise the necessary leadership to ensure members who are not in compliance with the PPE policies are notified and instructed not to get underway until the discrepancy has been resolved.</a:t>
          </a:r>
        </a:p>
      </dsp:txBody>
      <dsp:txXfrm>
        <a:off x="69787" y="3148118"/>
        <a:ext cx="5784976" cy="1290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69B4-C74A-4AEE-9760-BEDE35E3D78A}">
      <dsp:nvSpPr>
        <dsp:cNvPr id="0" name=""/>
        <dsp:cNvSpPr/>
      </dsp:nvSpPr>
      <dsp:spPr>
        <a:xfrm>
          <a:off x="0" y="1994071"/>
          <a:ext cx="10353675" cy="1308326"/>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DIRAUX will typically transfer funds to Active Duty unit for them to purchase gear for supporting members. Their RSS Petty Officer will maintain records and conduct inspections, unless otherwise agreed with OTO.</a:t>
          </a:r>
        </a:p>
      </dsp:txBody>
      <dsp:txXfrm>
        <a:off x="0" y="1994071"/>
        <a:ext cx="10353675" cy="1308326"/>
      </dsp:txXfrm>
    </dsp:sp>
    <dsp:sp modelId="{438A9A8D-F15C-4991-8A8C-483E94EF4F4C}">
      <dsp:nvSpPr>
        <dsp:cNvPr id="0" name=""/>
        <dsp:cNvSpPr/>
      </dsp:nvSpPr>
      <dsp:spPr>
        <a:xfrm rot="10800000">
          <a:off x="0" y="1489"/>
          <a:ext cx="10353675" cy="2012206"/>
        </a:xfrm>
        <a:prstGeom prst="upArrowCallou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Will only be issued to those members deemed necessary by the OIA. Cold WX PPE cost over $1,800 per person and is maintenance/admin intensive.</a:t>
          </a:r>
        </a:p>
      </dsp:txBody>
      <dsp:txXfrm rot="10800000">
        <a:off x="0" y="1489"/>
        <a:ext cx="10353675" cy="1307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47428-480B-497C-A93D-AACA6A951263}">
      <dsp:nvSpPr>
        <dsp:cNvPr id="0" name=""/>
        <dsp:cNvSpPr/>
      </dsp:nvSpPr>
      <dsp:spPr>
        <a:xfrm>
          <a:off x="1263" y="10281"/>
          <a:ext cx="4436205" cy="28169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1CF68-B9A4-4FA1-A080-4B13E66DFC08}">
      <dsp:nvSpPr>
        <dsp:cNvPr id="0" name=""/>
        <dsp:cNvSpPr/>
      </dsp:nvSpPr>
      <dsp:spPr>
        <a:xfrm>
          <a:off x="494175" y="478547"/>
          <a:ext cx="4436205" cy="28169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D11 is currently resourced to issue the basic PPE to all personnel interested in participating in surface &amp; air operation programs.</a:t>
          </a:r>
        </a:p>
      </dsp:txBody>
      <dsp:txXfrm>
        <a:off x="576682" y="561054"/>
        <a:ext cx="4271191" cy="2651976"/>
      </dsp:txXfrm>
    </dsp:sp>
    <dsp:sp modelId="{B40818AA-1FC9-4FB0-AF8A-689EB383EEB8}">
      <dsp:nvSpPr>
        <dsp:cNvPr id="0" name=""/>
        <dsp:cNvSpPr/>
      </dsp:nvSpPr>
      <dsp:spPr>
        <a:xfrm>
          <a:off x="5423293" y="10281"/>
          <a:ext cx="4436205" cy="28169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A1C0E-C88D-4501-9751-E02617A62F65}">
      <dsp:nvSpPr>
        <dsp:cNvPr id="0" name=""/>
        <dsp:cNvSpPr/>
      </dsp:nvSpPr>
      <dsp:spPr>
        <a:xfrm>
          <a:off x="5916205" y="478547"/>
          <a:ext cx="4436205" cy="28169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Flotilla Commander visibility on PPE issuance is critical. FC’s should have the best gauge of how active a member is.  If they don’t feel the member will follow through with completing the certification, or meeting the inspection/currency requirements, they should say so</a:t>
          </a:r>
        </a:p>
      </dsp:txBody>
      <dsp:txXfrm>
        <a:off x="5998712" y="561054"/>
        <a:ext cx="4271191" cy="26519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31F11-9765-4E07-9C42-7DE477C9022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77110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331F11-9765-4E07-9C42-7DE477C9022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47634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331F11-9765-4E07-9C42-7DE477C9022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3139417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331F11-9765-4E07-9C42-7DE477C9022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8031-564A-4F62-9B4F-BD00DE4F66DE}"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9313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331F11-9765-4E07-9C42-7DE477C9022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1402025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331F11-9765-4E07-9C42-7DE477C9022F}"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9328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331F11-9765-4E07-9C42-7DE477C9022F}"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1642337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1F11-9765-4E07-9C42-7DE477C9022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53288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1F11-9765-4E07-9C42-7DE477C9022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33335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1F11-9765-4E07-9C42-7DE477C9022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335658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31F11-9765-4E07-9C42-7DE477C9022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50588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31F11-9765-4E07-9C42-7DE477C9022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386193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31F11-9765-4E07-9C42-7DE477C9022F}"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184891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31F11-9765-4E07-9C42-7DE477C9022F}"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9170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31F11-9765-4E07-9C42-7DE477C9022F}"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409681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331F11-9765-4E07-9C42-7DE477C9022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15749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331F11-9765-4E07-9C42-7DE477C9022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98031-564A-4F62-9B4F-BD00DE4F66DE}" type="slidenum">
              <a:rPr lang="en-US" smtClean="0"/>
              <a:t>‹#›</a:t>
            </a:fld>
            <a:endParaRPr lang="en-US"/>
          </a:p>
        </p:txBody>
      </p:sp>
    </p:spTree>
    <p:extLst>
      <p:ext uri="{BB962C8B-B14F-4D97-AF65-F5344CB8AC3E}">
        <p14:creationId xmlns:p14="http://schemas.microsoft.com/office/powerpoint/2010/main" val="214368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A331F11-9765-4E07-9C42-7DE477C9022F}" type="datetimeFigureOut">
              <a:rPr lang="en-US" smtClean="0"/>
              <a:t>1/21/2023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9798031-564A-4F62-9B4F-BD00DE4F66DE}" type="slidenum">
              <a:rPr lang="en-US" smtClean="0"/>
              <a:t>‹#›</a:t>
            </a:fld>
            <a:endParaRPr lang="en-US"/>
          </a:p>
        </p:txBody>
      </p:sp>
    </p:spTree>
    <p:extLst>
      <p:ext uri="{BB962C8B-B14F-4D97-AF65-F5344CB8AC3E}">
        <p14:creationId xmlns:p14="http://schemas.microsoft.com/office/powerpoint/2010/main" val="24617809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ow.uscgaux.info/content.php?unit=113&amp;category=oto-bulletins" TargetMode="External"/><Relationship Id="rId2" Type="http://schemas.openxmlformats.org/officeDocument/2006/relationships/hyperlink" Target="https://uscg.experience.crmforce.mil/auxcommunity/s/contentdocument/ContentDocument/All" TargetMode="External"/><Relationship Id="rId1" Type="http://schemas.openxmlformats.org/officeDocument/2006/relationships/slideLayout" Target="../slideLayouts/slideLayout2.xml"/><Relationship Id="rId4" Type="http://schemas.openxmlformats.org/officeDocument/2006/relationships/hyperlink" Target="http://wow.uscgaux.info/content.php?unit=113&amp;category=forms-downloa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g.portal.uscg.mil/units/cg731/SitePages/RSS%20Information.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89F9F-8064-5F4B-08A0-7502D76D4BE5}"/>
              </a:ext>
            </a:extLst>
          </p:cNvPr>
          <p:cNvSpPr>
            <a:spLocks noGrp="1"/>
          </p:cNvSpPr>
          <p:nvPr>
            <p:ph type="ctrTitle"/>
          </p:nvPr>
        </p:nvSpPr>
        <p:spPr>
          <a:xfrm>
            <a:off x="913794" y="643467"/>
            <a:ext cx="9600217" cy="3585834"/>
          </a:xfrm>
        </p:spPr>
        <p:txBody>
          <a:bodyPr>
            <a:normAutofit/>
          </a:bodyPr>
          <a:lstStyle/>
          <a:p>
            <a:pPr algn="l"/>
            <a:r>
              <a:rPr lang="en-US" sz="7200"/>
              <a:t>Ppe program</a:t>
            </a:r>
            <a:br>
              <a:rPr lang="en-US" sz="7200"/>
            </a:br>
            <a:r>
              <a:rPr lang="en-US" sz="7200"/>
              <a:t>Administration</a:t>
            </a:r>
          </a:p>
        </p:txBody>
      </p:sp>
      <p:sp>
        <p:nvSpPr>
          <p:cNvPr id="3" name="Subtitle 2">
            <a:extLst>
              <a:ext uri="{FF2B5EF4-FFF2-40B4-BE49-F238E27FC236}">
                <a16:creationId xmlns:a16="http://schemas.microsoft.com/office/drawing/2014/main" id="{1E3D5E2E-BC48-DCA6-C98E-2B8F4686FF9F}"/>
              </a:ext>
            </a:extLst>
          </p:cNvPr>
          <p:cNvSpPr>
            <a:spLocks noGrp="1"/>
          </p:cNvSpPr>
          <p:nvPr>
            <p:ph type="subTitle" idx="1"/>
          </p:nvPr>
        </p:nvSpPr>
        <p:spPr>
          <a:xfrm>
            <a:off x="913794" y="4872767"/>
            <a:ext cx="9600217" cy="1424165"/>
          </a:xfrm>
        </p:spPr>
        <p:txBody>
          <a:bodyPr>
            <a:normAutofit/>
          </a:bodyPr>
          <a:lstStyle/>
          <a:p>
            <a:pPr algn="l"/>
            <a:r>
              <a:rPr lang="en-US" sz="3200" dirty="0"/>
              <a:t>Requirements for Flotilla and Division Leadership</a:t>
            </a:r>
          </a:p>
        </p:txBody>
      </p:sp>
    </p:spTree>
    <p:extLst>
      <p:ext uri="{BB962C8B-B14F-4D97-AF65-F5344CB8AC3E}">
        <p14:creationId xmlns:p14="http://schemas.microsoft.com/office/powerpoint/2010/main" val="235438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4B71-0CA5-2A4C-9DBE-5C733187E1FC}"/>
              </a:ext>
            </a:extLst>
          </p:cNvPr>
          <p:cNvSpPr>
            <a:spLocks noGrp="1"/>
          </p:cNvSpPr>
          <p:nvPr>
            <p:ph type="title"/>
          </p:nvPr>
        </p:nvSpPr>
        <p:spPr>
          <a:xfrm>
            <a:off x="752475" y="609600"/>
            <a:ext cx="3643150" cy="5603310"/>
          </a:xfrm>
        </p:spPr>
        <p:txBody>
          <a:bodyPr>
            <a:normAutofit/>
          </a:bodyPr>
          <a:lstStyle/>
          <a:p>
            <a:r>
              <a:rPr lang="en-US" dirty="0"/>
              <a:t>Flotilla leadership (</a:t>
            </a:r>
            <a:r>
              <a:rPr lang="en-US" dirty="0" err="1"/>
              <a:t>cont</a:t>
            </a:r>
            <a:r>
              <a:rPr lang="en-US" dirty="0"/>
              <a:t>)</a:t>
            </a:r>
          </a:p>
        </p:txBody>
      </p:sp>
      <p:graphicFrame>
        <p:nvGraphicFramePr>
          <p:cNvPr id="5" name="Content Placeholder 2">
            <a:extLst>
              <a:ext uri="{FF2B5EF4-FFF2-40B4-BE49-F238E27FC236}">
                <a16:creationId xmlns:a16="http://schemas.microsoft.com/office/drawing/2014/main" id="{FE20D0E3-3317-C573-AF49-799DBAA6F081}"/>
              </a:ext>
            </a:extLst>
          </p:cNvPr>
          <p:cNvGraphicFramePr>
            <a:graphicFrameLocks noGrp="1"/>
          </p:cNvGraphicFramePr>
          <p:nvPr>
            <p:ph idx="1"/>
            <p:extLst>
              <p:ext uri="{D42A27DB-BD31-4B8C-83A1-F6EECF244321}">
                <p14:modId xmlns:p14="http://schemas.microsoft.com/office/powerpoint/2010/main" val="2963057990"/>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3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570F171F-BF9B-48C5-9DC7-FFF9CF4DD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22030-F11F-3E76-CB81-0F4E5C9DB6D6}"/>
              </a:ext>
            </a:extLst>
          </p:cNvPr>
          <p:cNvSpPr>
            <a:spLocks noGrp="1"/>
          </p:cNvSpPr>
          <p:nvPr>
            <p:ph type="title"/>
          </p:nvPr>
        </p:nvSpPr>
        <p:spPr>
          <a:xfrm>
            <a:off x="913796" y="1055914"/>
            <a:ext cx="3415718" cy="4746172"/>
          </a:xfrm>
        </p:spPr>
        <p:txBody>
          <a:bodyPr anchor="ctr">
            <a:normAutofit/>
          </a:bodyPr>
          <a:lstStyle/>
          <a:p>
            <a:pPr algn="r"/>
            <a:r>
              <a:rPr lang="en-US" sz="2800">
                <a:solidFill>
                  <a:schemeClr val="tx2"/>
                </a:solidFill>
              </a:rPr>
              <a:t>Risk  vs  gain</a:t>
            </a:r>
          </a:p>
        </p:txBody>
      </p:sp>
      <p:cxnSp>
        <p:nvCxnSpPr>
          <p:cNvPr id="13" name="Straight Connector 9">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1248"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CDE000-FCAC-38B9-BBF2-9242A11A75C8}"/>
              </a:ext>
            </a:extLst>
          </p:cNvPr>
          <p:cNvSpPr>
            <a:spLocks noGrp="1"/>
          </p:cNvSpPr>
          <p:nvPr>
            <p:ph idx="1"/>
          </p:nvPr>
        </p:nvSpPr>
        <p:spPr>
          <a:xfrm>
            <a:off x="4972981" y="1055914"/>
            <a:ext cx="6294576" cy="4746172"/>
          </a:xfrm>
        </p:spPr>
        <p:txBody>
          <a:bodyPr anchor="ctr">
            <a:normAutofit/>
          </a:bodyPr>
          <a:lstStyle/>
          <a:p>
            <a:r>
              <a:rPr lang="en-US" sz="1600">
                <a:solidFill>
                  <a:schemeClr val="tx1">
                    <a:lumMod val="85000"/>
                    <a:lumOff val="15000"/>
                  </a:schemeClr>
                </a:solidFill>
              </a:rPr>
              <a:t>PPE that is not serviceable may not perform as designed when the member needs it most. It jeopardizes safety.</a:t>
            </a:r>
          </a:p>
          <a:p>
            <a:r>
              <a:rPr lang="en-US" sz="1600">
                <a:solidFill>
                  <a:schemeClr val="tx1">
                    <a:lumMod val="85000"/>
                    <a:lumOff val="15000"/>
                  </a:schemeClr>
                </a:solidFill>
              </a:rPr>
              <a:t>Knowingly operating with non-serviceable PPE constitutes a willing departure from established policy and procedure and is negligent operations.  In the event of a damage claim, personnel injury, or third-party claim; this departure will be noted and may have a negative impact on claim determination.</a:t>
            </a:r>
          </a:p>
          <a:p>
            <a:r>
              <a:rPr lang="en-US" sz="1600">
                <a:solidFill>
                  <a:schemeClr val="tx1">
                    <a:lumMod val="85000"/>
                    <a:lumOff val="15000"/>
                  </a:schemeClr>
                </a:solidFill>
              </a:rPr>
              <a:t>EXPOSES THE MEMBER TO FINANCIAL RISK</a:t>
            </a:r>
          </a:p>
          <a:p>
            <a:r>
              <a:rPr lang="en-US" sz="1600">
                <a:solidFill>
                  <a:schemeClr val="tx1">
                    <a:lumMod val="85000"/>
                    <a:lumOff val="15000"/>
                  </a:schemeClr>
                </a:solidFill>
              </a:rPr>
              <a:t>Increases the administrative burden on DIRAUX and OIA staffs to conduct quality assurance reviews.</a:t>
            </a:r>
          </a:p>
        </p:txBody>
      </p:sp>
    </p:spTree>
    <p:extLst>
      <p:ext uri="{BB962C8B-B14F-4D97-AF65-F5344CB8AC3E}">
        <p14:creationId xmlns:p14="http://schemas.microsoft.com/office/powerpoint/2010/main" val="402338417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1894-DEEC-CF80-B863-C9A3F9B397B8}"/>
              </a:ext>
            </a:extLst>
          </p:cNvPr>
          <p:cNvSpPr>
            <a:spLocks noGrp="1"/>
          </p:cNvSpPr>
          <p:nvPr>
            <p:ph type="title"/>
          </p:nvPr>
        </p:nvSpPr>
        <p:spPr/>
        <p:txBody>
          <a:bodyPr/>
          <a:lstStyle/>
          <a:p>
            <a:r>
              <a:rPr lang="en-US" dirty="0"/>
              <a:t>Risk  vs gain (</a:t>
            </a:r>
            <a:r>
              <a:rPr lang="en-US" dirty="0" err="1"/>
              <a:t>cont</a:t>
            </a:r>
            <a:r>
              <a:rPr lang="en-US" dirty="0"/>
              <a:t>)</a:t>
            </a:r>
          </a:p>
        </p:txBody>
      </p:sp>
      <p:sp>
        <p:nvSpPr>
          <p:cNvPr id="3" name="Content Placeholder 2">
            <a:extLst>
              <a:ext uri="{FF2B5EF4-FFF2-40B4-BE49-F238E27FC236}">
                <a16:creationId xmlns:a16="http://schemas.microsoft.com/office/drawing/2014/main" id="{A6840BBF-8098-3888-83A5-4D1EA2F05DA1}"/>
              </a:ext>
            </a:extLst>
          </p:cNvPr>
          <p:cNvSpPr>
            <a:spLocks noGrp="1"/>
          </p:cNvSpPr>
          <p:nvPr>
            <p:ph idx="1"/>
          </p:nvPr>
        </p:nvSpPr>
        <p:spPr/>
        <p:txBody>
          <a:bodyPr/>
          <a:lstStyle/>
          <a:p>
            <a:r>
              <a:rPr lang="en-US" dirty="0"/>
              <a:t>To operate in a nonprofessional manner, the gain achieved by continuing to operate with unserviceable PPE doesn’t outweigh the risk.</a:t>
            </a:r>
          </a:p>
          <a:p>
            <a:r>
              <a:rPr lang="en-US" dirty="0"/>
              <a:t>Auxiliary missions, while very important, are typically non-emergent, Urgent SAR.</a:t>
            </a:r>
          </a:p>
          <a:p>
            <a:r>
              <a:rPr lang="en-US" dirty="0"/>
              <a:t>ALL COAST GUARD Small Boats and Cutters are </a:t>
            </a:r>
            <a:r>
              <a:rPr lang="en-US" b="1" dirty="0"/>
              <a:t>not</a:t>
            </a:r>
            <a:r>
              <a:rPr lang="en-US" dirty="0"/>
              <a:t> authorized to get underway without conducting risk assessment and proper PPE for the expected environmental conditions.</a:t>
            </a:r>
          </a:p>
        </p:txBody>
      </p:sp>
    </p:spTree>
    <p:extLst>
      <p:ext uri="{BB962C8B-B14F-4D97-AF65-F5344CB8AC3E}">
        <p14:creationId xmlns:p14="http://schemas.microsoft.com/office/powerpoint/2010/main" val="390492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AF99-53E5-D97A-A904-18B4142B7E86}"/>
              </a:ext>
            </a:extLst>
          </p:cNvPr>
          <p:cNvSpPr>
            <a:spLocks noGrp="1"/>
          </p:cNvSpPr>
          <p:nvPr>
            <p:ph type="title"/>
          </p:nvPr>
        </p:nvSpPr>
        <p:spPr/>
        <p:txBody>
          <a:bodyPr/>
          <a:lstStyle/>
          <a:p>
            <a:r>
              <a:rPr lang="en-US" dirty="0"/>
              <a:t>ADMINISTRATION</a:t>
            </a:r>
          </a:p>
        </p:txBody>
      </p:sp>
      <p:sp>
        <p:nvSpPr>
          <p:cNvPr id="3" name="Content Placeholder 2">
            <a:extLst>
              <a:ext uri="{FF2B5EF4-FFF2-40B4-BE49-F238E27FC236}">
                <a16:creationId xmlns:a16="http://schemas.microsoft.com/office/drawing/2014/main" id="{67CE14D2-2B81-2965-3882-2E144E87493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5827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E092-CEC6-DED8-1CCA-F3239C07DD88}"/>
              </a:ext>
            </a:extLst>
          </p:cNvPr>
          <p:cNvSpPr>
            <a:spLocks noGrp="1"/>
          </p:cNvSpPr>
          <p:nvPr>
            <p:ph type="title"/>
          </p:nvPr>
        </p:nvSpPr>
        <p:spPr/>
        <p:txBody>
          <a:bodyPr/>
          <a:lstStyle/>
          <a:p>
            <a:r>
              <a:rPr lang="en-US" dirty="0"/>
              <a:t>SHARED FLOTILLA RESPONSIBILITY</a:t>
            </a:r>
          </a:p>
        </p:txBody>
      </p:sp>
      <p:sp>
        <p:nvSpPr>
          <p:cNvPr id="3" name="Content Placeholder 2">
            <a:extLst>
              <a:ext uri="{FF2B5EF4-FFF2-40B4-BE49-F238E27FC236}">
                <a16:creationId xmlns:a16="http://schemas.microsoft.com/office/drawing/2014/main" id="{6414FF19-3E25-F91E-51ED-10409C5F45B2}"/>
              </a:ext>
            </a:extLst>
          </p:cNvPr>
          <p:cNvSpPr>
            <a:spLocks noGrp="1"/>
          </p:cNvSpPr>
          <p:nvPr>
            <p:ph idx="1"/>
          </p:nvPr>
        </p:nvSpPr>
        <p:spPr/>
        <p:txBody>
          <a:bodyPr/>
          <a:lstStyle/>
          <a:p>
            <a:endParaRPr lang="en-US" dirty="0"/>
          </a:p>
        </p:txBody>
      </p:sp>
      <p:sp>
        <p:nvSpPr>
          <p:cNvPr id="6" name="Flowchart: Process 5">
            <a:extLst>
              <a:ext uri="{FF2B5EF4-FFF2-40B4-BE49-F238E27FC236}">
                <a16:creationId xmlns:a16="http://schemas.microsoft.com/office/drawing/2014/main" id="{1D03AD90-E5C7-04CB-DACC-4E793221AF2D}"/>
              </a:ext>
            </a:extLst>
          </p:cNvPr>
          <p:cNvSpPr/>
          <p:nvPr/>
        </p:nvSpPr>
        <p:spPr>
          <a:xfrm>
            <a:off x="4345858" y="2096064"/>
            <a:ext cx="2684206" cy="1356851"/>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FLOTILLA COMMANDER</a:t>
            </a:r>
          </a:p>
          <a:p>
            <a:pPr algn="ctr"/>
            <a:endParaRPr lang="en-US" dirty="0"/>
          </a:p>
          <a:p>
            <a:pPr algn="ctr"/>
            <a:r>
              <a:rPr lang="en-US" dirty="0"/>
              <a:t>ADMIN OVERSITE</a:t>
            </a:r>
          </a:p>
        </p:txBody>
      </p:sp>
      <p:sp>
        <p:nvSpPr>
          <p:cNvPr id="7" name="Flowchart: Process 6">
            <a:extLst>
              <a:ext uri="{FF2B5EF4-FFF2-40B4-BE49-F238E27FC236}">
                <a16:creationId xmlns:a16="http://schemas.microsoft.com/office/drawing/2014/main" id="{68D59176-EA65-8BCD-639B-704088B90903}"/>
              </a:ext>
            </a:extLst>
          </p:cNvPr>
          <p:cNvSpPr/>
          <p:nvPr/>
        </p:nvSpPr>
        <p:spPr>
          <a:xfrm>
            <a:off x="1209368" y="3943631"/>
            <a:ext cx="2989006" cy="1356851"/>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FSO-MA</a:t>
            </a:r>
          </a:p>
          <a:p>
            <a:pPr algn="ctr"/>
            <a:endParaRPr lang="en-US" dirty="0"/>
          </a:p>
          <a:p>
            <a:pPr algn="ctr"/>
            <a:r>
              <a:rPr lang="en-US" dirty="0"/>
              <a:t>ISSUANCE</a:t>
            </a:r>
          </a:p>
        </p:txBody>
      </p:sp>
      <p:sp>
        <p:nvSpPr>
          <p:cNvPr id="8" name="Flowchart: Process 7">
            <a:extLst>
              <a:ext uri="{FF2B5EF4-FFF2-40B4-BE49-F238E27FC236}">
                <a16:creationId xmlns:a16="http://schemas.microsoft.com/office/drawing/2014/main" id="{B9A128C2-B49B-EF7F-6AA3-5BAB596F7B1D}"/>
              </a:ext>
            </a:extLst>
          </p:cNvPr>
          <p:cNvSpPr/>
          <p:nvPr/>
        </p:nvSpPr>
        <p:spPr>
          <a:xfrm>
            <a:off x="7020231" y="3943632"/>
            <a:ext cx="3264310" cy="1356851"/>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FSO-OP</a:t>
            </a:r>
          </a:p>
          <a:p>
            <a:pPr algn="ctr"/>
            <a:endParaRPr lang="en-US" dirty="0"/>
          </a:p>
          <a:p>
            <a:pPr algn="ctr"/>
            <a:r>
              <a:rPr lang="en-US" dirty="0"/>
              <a:t>MAINTENANCE</a:t>
            </a:r>
          </a:p>
        </p:txBody>
      </p:sp>
      <p:sp>
        <p:nvSpPr>
          <p:cNvPr id="9" name="Arrow: Left-Right-Up 8">
            <a:extLst>
              <a:ext uri="{FF2B5EF4-FFF2-40B4-BE49-F238E27FC236}">
                <a16:creationId xmlns:a16="http://schemas.microsoft.com/office/drawing/2014/main" id="{57FFF674-E407-7AF4-85BB-D0083A97ED3E}"/>
              </a:ext>
            </a:extLst>
          </p:cNvPr>
          <p:cNvSpPr/>
          <p:nvPr/>
        </p:nvSpPr>
        <p:spPr>
          <a:xfrm>
            <a:off x="4345858" y="3606029"/>
            <a:ext cx="2684206" cy="1016027"/>
          </a:xfrm>
          <a:prstGeom prst="leftRigh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1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1529D-2BE0-BD17-4C48-F401B3149ED7}"/>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FSO-MA</a:t>
            </a:r>
            <a:br>
              <a:rPr lang="en-US" sz="2400">
                <a:solidFill>
                  <a:srgbClr val="FFFFFF"/>
                </a:solidFill>
              </a:rPr>
            </a:br>
            <a:endParaRPr lang="en-US" sz="2400">
              <a:solidFill>
                <a:srgbClr val="FFFFFF"/>
              </a:solidFill>
            </a:endParaRP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A36D9E-B785-533F-04BF-AA2109719165}"/>
              </a:ext>
            </a:extLst>
          </p:cNvPr>
          <p:cNvSpPr>
            <a:spLocks noGrp="1"/>
          </p:cNvSpPr>
          <p:nvPr>
            <p:ph idx="1"/>
          </p:nvPr>
        </p:nvSpPr>
        <p:spPr>
          <a:xfrm>
            <a:off x="4711641" y="1122001"/>
            <a:ext cx="6566564" cy="4761274"/>
          </a:xfrm>
        </p:spPr>
        <p:txBody>
          <a:bodyPr anchor="ctr">
            <a:normAutofit/>
          </a:bodyPr>
          <a:lstStyle/>
          <a:p>
            <a:r>
              <a:rPr lang="en-US" sz="1600"/>
              <a:t>Coordinates with DIRAUX to obtain equipment for flotilla members</a:t>
            </a:r>
          </a:p>
          <a:p>
            <a:r>
              <a:rPr lang="en-US" sz="1600"/>
              <a:t>Equipment being shipped will typically be sent to FSO-MA vice individual member to ensure proper documentation is completed.</a:t>
            </a:r>
          </a:p>
          <a:p>
            <a:r>
              <a:rPr lang="en-US" sz="1600"/>
              <a:t>Completes the DD-1149 and AF-538, sends copies back to DIRAUX.</a:t>
            </a:r>
          </a:p>
          <a:p>
            <a:r>
              <a:rPr lang="en-US" sz="1600"/>
              <a:t>Ensures gear fits properly and marks IAW guidance.</a:t>
            </a:r>
          </a:p>
          <a:p>
            <a:r>
              <a:rPr lang="en-US" sz="1600"/>
              <a:t>Returns gear to DIRAUX when turned in.</a:t>
            </a:r>
          </a:p>
        </p:txBody>
      </p:sp>
    </p:spTree>
    <p:extLst>
      <p:ext uri="{BB962C8B-B14F-4D97-AF65-F5344CB8AC3E}">
        <p14:creationId xmlns:p14="http://schemas.microsoft.com/office/powerpoint/2010/main" val="309503832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9FCE-4A9D-B6D5-98ED-E66F47DD02DB}"/>
              </a:ext>
            </a:extLst>
          </p:cNvPr>
          <p:cNvSpPr>
            <a:spLocks noGrp="1"/>
          </p:cNvSpPr>
          <p:nvPr>
            <p:ph type="title"/>
          </p:nvPr>
        </p:nvSpPr>
        <p:spPr>
          <a:xfrm>
            <a:off x="1189098" y="983226"/>
            <a:ext cx="10353761" cy="1635362"/>
          </a:xfrm>
        </p:spPr>
        <p:txBody>
          <a:bodyPr/>
          <a:lstStyle/>
          <a:p>
            <a:r>
              <a:rPr lang="en-US" dirty="0" err="1"/>
              <a:t>Fso</a:t>
            </a:r>
            <a:r>
              <a:rPr lang="en-US" dirty="0"/>
              <a:t>-op</a:t>
            </a:r>
            <a:br>
              <a:rPr lang="en-US" dirty="0"/>
            </a:br>
            <a:endParaRPr lang="en-US" dirty="0"/>
          </a:p>
        </p:txBody>
      </p:sp>
      <p:graphicFrame>
        <p:nvGraphicFramePr>
          <p:cNvPr id="5" name="Table 5">
            <a:extLst>
              <a:ext uri="{FF2B5EF4-FFF2-40B4-BE49-F238E27FC236}">
                <a16:creationId xmlns:a16="http://schemas.microsoft.com/office/drawing/2014/main" id="{2FBC429B-877C-70C4-65E3-2AEBBC069370}"/>
              </a:ext>
            </a:extLst>
          </p:cNvPr>
          <p:cNvGraphicFramePr>
            <a:graphicFrameLocks noGrp="1"/>
          </p:cNvGraphicFramePr>
          <p:nvPr>
            <p:ph idx="1"/>
            <p:extLst>
              <p:ext uri="{D42A27DB-BD31-4B8C-83A1-F6EECF244321}">
                <p14:modId xmlns:p14="http://schemas.microsoft.com/office/powerpoint/2010/main" val="842385832"/>
              </p:ext>
            </p:extLst>
          </p:nvPr>
        </p:nvGraphicFramePr>
        <p:xfrm>
          <a:off x="2320412" y="3511345"/>
          <a:ext cx="7895304" cy="2103120"/>
        </p:xfrm>
        <a:graphic>
          <a:graphicData uri="http://schemas.openxmlformats.org/drawingml/2006/table">
            <a:tbl>
              <a:tblPr firstRow="1" bandRow="1">
                <a:tableStyleId>{F5AB1C69-6EDB-4FF4-983F-18BD219EF322}</a:tableStyleId>
              </a:tblPr>
              <a:tblGrid>
                <a:gridCol w="3972233">
                  <a:extLst>
                    <a:ext uri="{9D8B030D-6E8A-4147-A177-3AD203B41FA5}">
                      <a16:colId xmlns:a16="http://schemas.microsoft.com/office/drawing/2014/main" val="1744159760"/>
                    </a:ext>
                  </a:extLst>
                </a:gridCol>
                <a:gridCol w="3923071">
                  <a:extLst>
                    <a:ext uri="{9D8B030D-6E8A-4147-A177-3AD203B41FA5}">
                      <a16:colId xmlns:a16="http://schemas.microsoft.com/office/drawing/2014/main" val="2926695546"/>
                    </a:ext>
                  </a:extLst>
                </a:gridCol>
              </a:tblGrid>
              <a:tr h="308761">
                <a:tc>
                  <a:txBody>
                    <a:bodyPr/>
                    <a:lstStyle/>
                    <a:p>
                      <a:r>
                        <a:rPr lang="en-US" dirty="0"/>
                        <a:t>Number of members with PPE</a:t>
                      </a:r>
                    </a:p>
                  </a:txBody>
                  <a:tcPr/>
                </a:tc>
                <a:tc>
                  <a:txBody>
                    <a:bodyPr/>
                    <a:lstStyle/>
                    <a:p>
                      <a:r>
                        <a:rPr lang="en-US" dirty="0"/>
                        <a:t>10</a:t>
                      </a:r>
                    </a:p>
                  </a:txBody>
                  <a:tcPr/>
                </a:tc>
                <a:extLst>
                  <a:ext uri="{0D108BD9-81ED-4DB2-BD59-A6C34878D82A}">
                    <a16:rowId xmlns:a16="http://schemas.microsoft.com/office/drawing/2014/main" val="2178227014"/>
                  </a:ext>
                </a:extLst>
              </a:tr>
              <a:tr h="313050">
                <a:tc>
                  <a:txBody>
                    <a:bodyPr/>
                    <a:lstStyle/>
                    <a:p>
                      <a:r>
                        <a:rPr lang="en-US" dirty="0"/>
                        <a:t>Members with current inspections</a:t>
                      </a:r>
                    </a:p>
                  </a:txBody>
                  <a:tcPr/>
                </a:tc>
                <a:tc>
                  <a:txBody>
                    <a:bodyPr/>
                    <a:lstStyle/>
                    <a:p>
                      <a:r>
                        <a:rPr lang="en-US" dirty="0"/>
                        <a:t>8</a:t>
                      </a:r>
                    </a:p>
                  </a:txBody>
                  <a:tcPr/>
                </a:tc>
                <a:extLst>
                  <a:ext uri="{0D108BD9-81ED-4DB2-BD59-A6C34878D82A}">
                    <a16:rowId xmlns:a16="http://schemas.microsoft.com/office/drawing/2014/main" val="1681173608"/>
                  </a:ext>
                </a:extLst>
              </a:tr>
              <a:tr h="313050">
                <a:tc>
                  <a:txBody>
                    <a:bodyPr/>
                    <a:lstStyle/>
                    <a:p>
                      <a:r>
                        <a:rPr lang="en-US" dirty="0"/>
                        <a:t>Members not current</a:t>
                      </a:r>
                    </a:p>
                  </a:txBody>
                  <a:tcPr/>
                </a:tc>
                <a:tc>
                  <a:txBody>
                    <a:bodyPr/>
                    <a:lstStyle/>
                    <a:p>
                      <a:r>
                        <a:rPr lang="en-US" dirty="0"/>
                        <a:t>2</a:t>
                      </a:r>
                    </a:p>
                  </a:txBody>
                  <a:tcPr/>
                </a:tc>
                <a:extLst>
                  <a:ext uri="{0D108BD9-81ED-4DB2-BD59-A6C34878D82A}">
                    <a16:rowId xmlns:a16="http://schemas.microsoft.com/office/drawing/2014/main" val="453307737"/>
                  </a:ext>
                </a:extLst>
              </a:tr>
              <a:tr h="540332">
                <a:tc>
                  <a:txBody>
                    <a:bodyPr/>
                    <a:lstStyle/>
                    <a:p>
                      <a:r>
                        <a:rPr lang="en-US" dirty="0"/>
                        <a:t>Actions taken to get members current</a:t>
                      </a:r>
                    </a:p>
                  </a:txBody>
                  <a:tcPr/>
                </a:tc>
                <a:tc>
                  <a:txBody>
                    <a:bodyPr/>
                    <a:lstStyle/>
                    <a:p>
                      <a:r>
                        <a:rPr lang="en-US" dirty="0" err="1"/>
                        <a:t>Xxxxxx</a:t>
                      </a:r>
                      <a:r>
                        <a:rPr lang="en-US" dirty="0"/>
                        <a:t> </a:t>
                      </a:r>
                      <a:r>
                        <a:rPr lang="en-US" dirty="0" err="1"/>
                        <a:t>xxxxx</a:t>
                      </a:r>
                      <a:r>
                        <a:rPr lang="en-US" dirty="0"/>
                        <a:t> </a:t>
                      </a:r>
                      <a:r>
                        <a:rPr lang="en-US" dirty="0" err="1"/>
                        <a:t>xxxxx</a:t>
                      </a:r>
                      <a:r>
                        <a:rPr lang="en-US" dirty="0"/>
                        <a:t> </a:t>
                      </a:r>
                      <a:r>
                        <a:rPr lang="en-US" dirty="0" err="1"/>
                        <a:t>xxxxx</a:t>
                      </a:r>
                      <a:r>
                        <a:rPr lang="en-US" dirty="0"/>
                        <a:t> </a:t>
                      </a:r>
                    </a:p>
                  </a:txBody>
                  <a:tcPr/>
                </a:tc>
                <a:extLst>
                  <a:ext uri="{0D108BD9-81ED-4DB2-BD59-A6C34878D82A}">
                    <a16:rowId xmlns:a16="http://schemas.microsoft.com/office/drawing/2014/main" val="2195515283"/>
                  </a:ext>
                </a:extLst>
              </a:tr>
              <a:tr h="31305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30774163"/>
                  </a:ext>
                </a:extLst>
              </a:tr>
            </a:tbl>
          </a:graphicData>
        </a:graphic>
      </p:graphicFrame>
      <p:sp>
        <p:nvSpPr>
          <p:cNvPr id="6" name="TextBox 5">
            <a:extLst>
              <a:ext uri="{FF2B5EF4-FFF2-40B4-BE49-F238E27FC236}">
                <a16:creationId xmlns:a16="http://schemas.microsoft.com/office/drawing/2014/main" id="{A77604BA-271B-308E-546B-E63D27231407}"/>
              </a:ext>
            </a:extLst>
          </p:cNvPr>
          <p:cNvSpPr txBox="1"/>
          <p:nvPr/>
        </p:nvSpPr>
        <p:spPr>
          <a:xfrm>
            <a:off x="2320412" y="2618588"/>
            <a:ext cx="8868697" cy="400110"/>
          </a:xfrm>
          <a:prstGeom prst="rect">
            <a:avLst/>
          </a:prstGeom>
          <a:noFill/>
        </p:spPr>
        <p:txBody>
          <a:bodyPr wrap="square" rtlCol="0">
            <a:spAutoFit/>
          </a:bodyPr>
          <a:lstStyle/>
          <a:p>
            <a:r>
              <a:rPr lang="en-US" sz="2000" dirty="0"/>
              <a:t>Reports monthly to FC on status of PPE maintenance example</a:t>
            </a:r>
          </a:p>
        </p:txBody>
      </p:sp>
    </p:spTree>
    <p:extLst>
      <p:ext uri="{BB962C8B-B14F-4D97-AF65-F5344CB8AC3E}">
        <p14:creationId xmlns:p14="http://schemas.microsoft.com/office/powerpoint/2010/main" val="259578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3D4A2-C5C1-55FF-BE2B-D8B1C59F9202}"/>
              </a:ext>
            </a:extLst>
          </p:cNvPr>
          <p:cNvSpPr>
            <a:spLocks noGrp="1"/>
          </p:cNvSpPr>
          <p:nvPr>
            <p:ph type="title"/>
          </p:nvPr>
        </p:nvSpPr>
        <p:spPr>
          <a:xfrm>
            <a:off x="913795" y="609600"/>
            <a:ext cx="10353761" cy="1326321"/>
          </a:xfrm>
        </p:spPr>
        <p:txBody>
          <a:bodyPr>
            <a:normAutofit/>
          </a:bodyPr>
          <a:lstStyle/>
          <a:p>
            <a:r>
              <a:rPr lang="en-US"/>
              <a:t>Fso-op (cont)</a:t>
            </a:r>
            <a:endParaRPr lang="en-US" dirty="0"/>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13FF40-F501-4C90-1D03-2107DFA3DEC9}"/>
              </a:ext>
            </a:extLst>
          </p:cNvPr>
          <p:cNvSpPr>
            <a:spLocks noGrp="1"/>
          </p:cNvSpPr>
          <p:nvPr>
            <p:ph idx="1"/>
          </p:nvPr>
        </p:nvSpPr>
        <p:spPr>
          <a:xfrm>
            <a:off x="1466850" y="2463800"/>
            <a:ext cx="9247652" cy="3327400"/>
          </a:xfrm>
        </p:spPr>
        <p:txBody>
          <a:bodyPr>
            <a:normAutofit/>
          </a:bodyPr>
          <a:lstStyle/>
          <a:p>
            <a:r>
              <a:rPr lang="en-US" dirty="0"/>
              <a:t>Coordinates semi-annual inspections of PFD’S, Anti-Exposure Coveralls, Boat Crew Survival Vests, Float Coats…..</a:t>
            </a:r>
          </a:p>
          <a:p>
            <a:r>
              <a:rPr lang="en-US" dirty="0"/>
              <a:t>Takes reports of satisfactory or unsatisfactory monthly PLB battery tests from coxswain or facility owners.</a:t>
            </a:r>
          </a:p>
          <a:p>
            <a:r>
              <a:rPr lang="en-US" dirty="0"/>
              <a:t>Maintains Rescue and Survival Systems Logs (Rescue and Survival Appendix C CIM 104710)</a:t>
            </a:r>
          </a:p>
          <a:p>
            <a:r>
              <a:rPr lang="en-US" dirty="0"/>
              <a:t>Updates ADII to reflect accountability and satisfactory inspection.</a:t>
            </a:r>
          </a:p>
        </p:txBody>
      </p:sp>
    </p:spTree>
    <p:extLst>
      <p:ext uri="{BB962C8B-B14F-4D97-AF65-F5344CB8AC3E}">
        <p14:creationId xmlns:p14="http://schemas.microsoft.com/office/powerpoint/2010/main" val="230115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0244-A957-8F58-4012-B7761E16CAAC}"/>
              </a:ext>
            </a:extLst>
          </p:cNvPr>
          <p:cNvSpPr>
            <a:spLocks noGrp="1"/>
          </p:cNvSpPr>
          <p:nvPr>
            <p:ph type="title"/>
          </p:nvPr>
        </p:nvSpPr>
        <p:spPr/>
        <p:txBody>
          <a:bodyPr/>
          <a:lstStyle/>
          <a:p>
            <a:r>
              <a:rPr lang="en-US" dirty="0"/>
              <a:t>inspections</a:t>
            </a:r>
          </a:p>
        </p:txBody>
      </p:sp>
      <p:sp>
        <p:nvSpPr>
          <p:cNvPr id="3" name="Content Placeholder 2">
            <a:extLst>
              <a:ext uri="{FF2B5EF4-FFF2-40B4-BE49-F238E27FC236}">
                <a16:creationId xmlns:a16="http://schemas.microsoft.com/office/drawing/2014/main" id="{0F0E7FCD-66F7-78FC-8515-EEB843B50281}"/>
              </a:ext>
            </a:extLst>
          </p:cNvPr>
          <p:cNvSpPr>
            <a:spLocks noGrp="1"/>
          </p:cNvSpPr>
          <p:nvPr>
            <p:ph idx="1"/>
          </p:nvPr>
        </p:nvSpPr>
        <p:spPr/>
        <p:txBody>
          <a:bodyPr/>
          <a:lstStyle/>
          <a:p>
            <a:r>
              <a:rPr lang="en-US" dirty="0"/>
              <a:t>Although the FSO-OP is responsible for coordinating, they are not the sole member responsible for conducting the inspection.</a:t>
            </a:r>
          </a:p>
          <a:p>
            <a:r>
              <a:rPr lang="en-US" dirty="0"/>
              <a:t>Ideally, during meetings and collectively inspect each others PPE.  Alternatively, one member may inspect another’s gear if they cannot make a meeting.</a:t>
            </a:r>
          </a:p>
          <a:p>
            <a:r>
              <a:rPr lang="en-US" dirty="0"/>
              <a:t>It is essential to have Two-person integrity (TPI) this is a means of error trapping.</a:t>
            </a:r>
          </a:p>
          <a:p>
            <a:r>
              <a:rPr lang="en-US" dirty="0"/>
              <a:t>One-member self-reporting completion of their own inspection is not acceptable.</a:t>
            </a:r>
          </a:p>
          <a:p>
            <a:endParaRPr lang="en-US" dirty="0"/>
          </a:p>
        </p:txBody>
      </p:sp>
    </p:spTree>
    <p:extLst>
      <p:ext uri="{BB962C8B-B14F-4D97-AF65-F5344CB8AC3E}">
        <p14:creationId xmlns:p14="http://schemas.microsoft.com/office/powerpoint/2010/main" val="378583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1346-C3E7-014E-AA40-B0F0820DFF90}"/>
              </a:ext>
            </a:extLst>
          </p:cNvPr>
          <p:cNvSpPr>
            <a:spLocks noGrp="1"/>
          </p:cNvSpPr>
          <p:nvPr>
            <p:ph type="title"/>
          </p:nvPr>
        </p:nvSpPr>
        <p:spPr/>
        <p:txBody>
          <a:bodyPr/>
          <a:lstStyle/>
          <a:p>
            <a:r>
              <a:rPr lang="en-US" dirty="0"/>
              <a:t>Inspections</a:t>
            </a:r>
          </a:p>
        </p:txBody>
      </p:sp>
      <p:sp>
        <p:nvSpPr>
          <p:cNvPr id="3" name="Content Placeholder 2">
            <a:extLst>
              <a:ext uri="{FF2B5EF4-FFF2-40B4-BE49-F238E27FC236}">
                <a16:creationId xmlns:a16="http://schemas.microsoft.com/office/drawing/2014/main" id="{DA62E42C-21D0-7BBB-1829-F0CCC97E757A}"/>
              </a:ext>
            </a:extLst>
          </p:cNvPr>
          <p:cNvSpPr>
            <a:spLocks noGrp="1"/>
          </p:cNvSpPr>
          <p:nvPr>
            <p:ph idx="1"/>
          </p:nvPr>
        </p:nvSpPr>
        <p:spPr/>
        <p:txBody>
          <a:bodyPr>
            <a:normAutofit fontScale="85000" lnSpcReduction="10000"/>
          </a:bodyPr>
          <a:lstStyle/>
          <a:p>
            <a:r>
              <a:rPr lang="en-US" dirty="0"/>
              <a:t>Members conducting inspections </a:t>
            </a:r>
            <a:r>
              <a:rPr lang="en-US" b="1" u="sng" dirty="0"/>
              <a:t>shall </a:t>
            </a:r>
            <a:r>
              <a:rPr lang="en-US" dirty="0"/>
              <a:t>use the inspection job aids/ maintenance procedure cards located at:</a:t>
            </a:r>
          </a:p>
          <a:p>
            <a:r>
              <a:rPr lang="en-US" dirty="0">
                <a:hlinkClick r:id="rId2"/>
              </a:rPr>
              <a:t>https://uscg.experience.crmforce.mil/auxcommunity/s/contentdocument/ContentDocument/</a:t>
            </a:r>
            <a:r>
              <a:rPr lang="en-US">
                <a:hlinkClick r:id="rId2"/>
              </a:rPr>
              <a:t>All</a:t>
            </a:r>
            <a:r>
              <a:rPr lang="en-US"/>
              <a:t> </a:t>
            </a:r>
          </a:p>
          <a:p>
            <a:r>
              <a:rPr lang="en-US"/>
              <a:t>[Aux </a:t>
            </a:r>
            <a:r>
              <a:rPr lang="en-US" dirty="0"/>
              <a:t>Data // More //Files//Libraries//Rescue &amp; Survivals Systems  </a:t>
            </a:r>
            <a:r>
              <a:rPr lang="en-US"/>
              <a:t>Maintenance Procedure Cards (MPC) ]</a:t>
            </a:r>
            <a:endParaRPr lang="en-US" dirty="0"/>
          </a:p>
          <a:p>
            <a:r>
              <a:rPr lang="en-US" dirty="0">
                <a:hlinkClick r:id="rId3"/>
              </a:rPr>
              <a:t>District 11NR Operations Training Officer (uscgaux.info)</a:t>
            </a:r>
            <a:endParaRPr lang="en-US" dirty="0"/>
          </a:p>
          <a:p>
            <a:r>
              <a:rPr lang="en-US" dirty="0">
                <a:hlinkClick r:id="rId4"/>
              </a:rPr>
              <a:t>wow.uscgaux.info/</a:t>
            </a:r>
            <a:r>
              <a:rPr lang="en-US" dirty="0" err="1">
                <a:hlinkClick r:id="rId4"/>
              </a:rPr>
              <a:t>content.php?unit</a:t>
            </a:r>
            <a:r>
              <a:rPr lang="en-US" dirty="0">
                <a:hlinkClick r:id="rId4"/>
              </a:rPr>
              <a:t>=113&amp;category=forms-downloads</a:t>
            </a:r>
            <a:endParaRPr lang="en-US" dirty="0"/>
          </a:p>
          <a:p>
            <a:r>
              <a:rPr lang="en-US" dirty="0"/>
              <a:t>Log entries must be made. This is redundant and time consuming, but it is vital to proper program administration.  “If it </a:t>
            </a:r>
            <a:r>
              <a:rPr lang="en-US" dirty="0" err="1"/>
              <a:t>ain’t</a:t>
            </a:r>
            <a:r>
              <a:rPr lang="en-US" dirty="0"/>
              <a:t> logged it </a:t>
            </a:r>
            <a:r>
              <a:rPr lang="en-US" dirty="0" err="1"/>
              <a:t>ain’t</a:t>
            </a:r>
            <a:r>
              <a:rPr lang="en-US" dirty="0"/>
              <a:t> done”</a:t>
            </a:r>
          </a:p>
          <a:p>
            <a:r>
              <a:rPr lang="en-US" dirty="0"/>
              <a:t>The OTO is always available to assist on scene or remotely with inspections.</a:t>
            </a:r>
          </a:p>
        </p:txBody>
      </p:sp>
    </p:spTree>
    <p:extLst>
      <p:ext uri="{BB962C8B-B14F-4D97-AF65-F5344CB8AC3E}">
        <p14:creationId xmlns:p14="http://schemas.microsoft.com/office/powerpoint/2010/main" val="15437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8723-1F5B-9123-3399-20D4FD369F7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AEABC76-6C51-EC6F-805E-35B91C75C90D}"/>
              </a:ext>
            </a:extLst>
          </p:cNvPr>
          <p:cNvSpPr>
            <a:spLocks noGrp="1"/>
          </p:cNvSpPr>
          <p:nvPr>
            <p:ph idx="1"/>
          </p:nvPr>
        </p:nvSpPr>
        <p:spPr/>
        <p:txBody>
          <a:bodyPr/>
          <a:lstStyle/>
          <a:p>
            <a:r>
              <a:rPr lang="en-US" dirty="0"/>
              <a:t>Rescue and Survival Systems Manual, CIM 1047.10 (series)</a:t>
            </a:r>
          </a:p>
          <a:p>
            <a:r>
              <a:rPr lang="en-US" dirty="0"/>
              <a:t>Auxiliary Operations Policy Manual, CIM 16798.3 (series)</a:t>
            </a:r>
          </a:p>
          <a:p>
            <a:r>
              <a:rPr lang="en-US" dirty="0"/>
              <a:t>Auxiliary Manual, CIM 16790.1 (series)</a:t>
            </a:r>
          </a:p>
          <a:p>
            <a:r>
              <a:rPr lang="en-US" dirty="0"/>
              <a:t>Auxiliary Training Boat Crew Hand Book, ATH 1679.51 (series)</a:t>
            </a:r>
          </a:p>
          <a:p>
            <a:r>
              <a:rPr lang="en-US" dirty="0"/>
              <a:t>D11N Personal Protective Equipment Policy</a:t>
            </a:r>
          </a:p>
          <a:p>
            <a:pPr marL="0" indent="0">
              <a:buNone/>
            </a:pPr>
            <a:endParaRPr lang="en-US" dirty="0"/>
          </a:p>
        </p:txBody>
      </p:sp>
    </p:spTree>
    <p:extLst>
      <p:ext uri="{BB962C8B-B14F-4D97-AF65-F5344CB8AC3E}">
        <p14:creationId xmlns:p14="http://schemas.microsoft.com/office/powerpoint/2010/main" val="401602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02E5CA-3C5A-C6A3-5FAE-1239C8D017CB}"/>
              </a:ext>
            </a:extLst>
          </p:cNvPr>
          <p:cNvPicPr>
            <a:picLocks noChangeAspect="1"/>
          </p:cNvPicPr>
          <p:nvPr/>
        </p:nvPicPr>
        <p:blipFill rotWithShape="1">
          <a:blip r:embed="rId3"/>
          <a:srcRect t="13" b="11778"/>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3F4F1-309E-1084-439B-0CDE509D7AF0}"/>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Log keeping</a:t>
            </a:r>
          </a:p>
        </p:txBody>
      </p:sp>
      <p:sp>
        <p:nvSpPr>
          <p:cNvPr id="9" name="Content Placeholder 8">
            <a:extLst>
              <a:ext uri="{FF2B5EF4-FFF2-40B4-BE49-F238E27FC236}">
                <a16:creationId xmlns:a16="http://schemas.microsoft.com/office/drawing/2014/main" id="{326FA6E2-5831-E9E0-B639-42D25C672210}"/>
              </a:ext>
            </a:extLst>
          </p:cNvPr>
          <p:cNvSpPr>
            <a:spLocks noGrp="1"/>
          </p:cNvSpPr>
          <p:nvPr>
            <p:ph idx="1"/>
          </p:nvPr>
        </p:nvSpPr>
        <p:spPr>
          <a:xfrm>
            <a:off x="1595269" y="3602038"/>
            <a:ext cx="9001462" cy="1655762"/>
          </a:xfrm>
        </p:spPr>
        <p:txBody>
          <a:bodyPr vert="horz" lIns="91440" tIns="45720" rIns="91440" bIns="45720" rtlCol="0">
            <a:normAutofit/>
          </a:bodyPr>
          <a:lstStyle/>
          <a:p>
            <a:pPr marL="0" indent="0" algn="ctr">
              <a:buNone/>
            </a:pPr>
            <a:r>
              <a:rPr lang="en-US" sz="2400" dirty="0"/>
              <a:t>The log serves as the basis for determining “serviceability”</a:t>
            </a:r>
          </a:p>
        </p:txBody>
      </p:sp>
    </p:spTree>
    <p:extLst>
      <p:ext uri="{BB962C8B-B14F-4D97-AF65-F5344CB8AC3E}">
        <p14:creationId xmlns:p14="http://schemas.microsoft.com/office/powerpoint/2010/main" val="106275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80AB4-F733-3304-B4D7-FE3157283133}"/>
              </a:ext>
            </a:extLst>
          </p:cNvPr>
          <p:cNvSpPr>
            <a:spLocks noGrp="1"/>
          </p:cNvSpPr>
          <p:nvPr>
            <p:ph type="title"/>
          </p:nvPr>
        </p:nvSpPr>
        <p:spPr>
          <a:xfrm>
            <a:off x="7859488" y="609600"/>
            <a:ext cx="3408068" cy="1326321"/>
          </a:xfrm>
        </p:spPr>
        <p:txBody>
          <a:bodyPr>
            <a:normAutofit/>
          </a:bodyPr>
          <a:lstStyle/>
          <a:p>
            <a:r>
              <a:rPr lang="en-US" sz="2800">
                <a:solidFill>
                  <a:srgbClr val="FFFFFF"/>
                </a:solidFill>
              </a:rPr>
              <a:t>MAINTENANCE</a:t>
            </a:r>
            <a:endParaRPr lang="en-US" sz="2800" dirty="0">
              <a:solidFill>
                <a:srgbClr val="FFFFFF"/>
              </a:solidFill>
            </a:endParaRPr>
          </a:p>
        </p:txBody>
      </p:sp>
      <p:sp>
        <p:nvSpPr>
          <p:cNvPr id="25" name="Rectangle 24">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1690F53-42BF-D5EC-9D98-41D030F0DAC1}"/>
              </a:ext>
            </a:extLst>
          </p:cNvPr>
          <p:cNvPicPr>
            <a:picLocks noChangeAspect="1"/>
          </p:cNvPicPr>
          <p:nvPr/>
        </p:nvPicPr>
        <p:blipFill>
          <a:blip r:embed="rId2"/>
          <a:stretch>
            <a:fillRect/>
          </a:stretch>
        </p:blipFill>
        <p:spPr>
          <a:xfrm>
            <a:off x="1137490" y="1243771"/>
            <a:ext cx="5926045" cy="4370458"/>
          </a:xfrm>
          <a:prstGeom prst="rect">
            <a:avLst/>
          </a:prstGeom>
        </p:spPr>
      </p:pic>
      <p:sp>
        <p:nvSpPr>
          <p:cNvPr id="27" name="Rectangle 26">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82C271-0718-636D-9D0F-E464DE2AA368}"/>
              </a:ext>
            </a:extLst>
          </p:cNvPr>
          <p:cNvSpPr>
            <a:spLocks noGrp="1"/>
          </p:cNvSpPr>
          <p:nvPr>
            <p:ph idx="1"/>
          </p:nvPr>
        </p:nvSpPr>
        <p:spPr>
          <a:xfrm>
            <a:off x="7859487" y="2096064"/>
            <a:ext cx="3408070" cy="3962120"/>
          </a:xfrm>
        </p:spPr>
        <p:txBody>
          <a:bodyPr>
            <a:normAutofit/>
          </a:bodyPr>
          <a:lstStyle/>
          <a:p>
            <a:r>
              <a:rPr lang="en-US" sz="1600" dirty="0">
                <a:solidFill>
                  <a:srgbClr val="FFFFFF"/>
                </a:solidFill>
              </a:rPr>
              <a:t>CG-BSX shall ensure up-to-date MPCs are available to help facilitate to complete PM &amp; build up procedures.</a:t>
            </a:r>
          </a:p>
          <a:p>
            <a:endParaRPr lang="en-US" sz="1600" dirty="0">
              <a:solidFill>
                <a:srgbClr val="FFFFFF"/>
              </a:solidFill>
            </a:endParaRPr>
          </a:p>
          <a:p>
            <a:r>
              <a:rPr lang="en-US" sz="1600" dirty="0">
                <a:solidFill>
                  <a:srgbClr val="FFFFFF"/>
                </a:solidFill>
              </a:rPr>
              <a:t>Electronic Maintenance Records are required to be maintained for each piece of equipment.</a:t>
            </a:r>
          </a:p>
          <a:p>
            <a:r>
              <a:rPr lang="en-US" sz="1600" dirty="0">
                <a:solidFill>
                  <a:srgbClr val="FFFFFF"/>
                </a:solidFill>
              </a:rPr>
              <a:t>Appendix A contains the only maintenance records that are authorized.</a:t>
            </a:r>
          </a:p>
        </p:txBody>
      </p:sp>
    </p:spTree>
    <p:extLst>
      <p:ext uri="{BB962C8B-B14F-4D97-AF65-F5344CB8AC3E}">
        <p14:creationId xmlns:p14="http://schemas.microsoft.com/office/powerpoint/2010/main" val="153705919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7873-61FB-8203-4053-D81C87B9F7D8}"/>
              </a:ext>
            </a:extLst>
          </p:cNvPr>
          <p:cNvSpPr>
            <a:spLocks noGrp="1"/>
          </p:cNvSpPr>
          <p:nvPr>
            <p:ph type="title"/>
          </p:nvPr>
        </p:nvSpPr>
        <p:spPr/>
        <p:txBody>
          <a:bodyPr/>
          <a:lstStyle/>
          <a:p>
            <a:r>
              <a:rPr lang="en-US" dirty="0"/>
              <a:t>issuance</a:t>
            </a:r>
          </a:p>
        </p:txBody>
      </p:sp>
      <p:sp>
        <p:nvSpPr>
          <p:cNvPr id="3" name="Content Placeholder 2">
            <a:extLst>
              <a:ext uri="{FF2B5EF4-FFF2-40B4-BE49-F238E27FC236}">
                <a16:creationId xmlns:a16="http://schemas.microsoft.com/office/drawing/2014/main" id="{1BAEE284-6AF3-CD3E-FA34-3FA68B54853E}"/>
              </a:ext>
            </a:extLst>
          </p:cNvPr>
          <p:cNvSpPr>
            <a:spLocks noGrp="1"/>
          </p:cNvSpPr>
          <p:nvPr>
            <p:ph idx="1"/>
          </p:nvPr>
        </p:nvSpPr>
        <p:spPr/>
        <p:txBody>
          <a:bodyPr/>
          <a:lstStyle/>
          <a:p>
            <a:r>
              <a:rPr lang="en-US" dirty="0"/>
              <a:t>The “Basic Ensemble” to all Boat Crew, PWC, Coxswains and trainees </a:t>
            </a:r>
          </a:p>
          <a:p>
            <a:r>
              <a:rPr lang="en-US" dirty="0"/>
              <a:t>Total Cost: </a:t>
            </a:r>
            <a:r>
              <a:rPr lang="en-US" dirty="0">
                <a:solidFill>
                  <a:srgbClr val="92D050"/>
                </a:solidFill>
              </a:rPr>
              <a:t>$958 </a:t>
            </a:r>
            <a:r>
              <a:rPr lang="en-US" dirty="0"/>
              <a:t>(as of 2023)</a:t>
            </a:r>
          </a:p>
          <a:p>
            <a:endParaRPr lang="en-US" dirty="0"/>
          </a:p>
          <a:p>
            <a:endParaRPr lang="en-US" dirty="0"/>
          </a:p>
        </p:txBody>
      </p:sp>
      <p:pic>
        <p:nvPicPr>
          <p:cNvPr id="7" name="Picture 6">
            <a:extLst>
              <a:ext uri="{FF2B5EF4-FFF2-40B4-BE49-F238E27FC236}">
                <a16:creationId xmlns:a16="http://schemas.microsoft.com/office/drawing/2014/main" id="{DFCCD19B-3C03-CC51-5575-54E75126074F}"/>
              </a:ext>
            </a:extLst>
          </p:cNvPr>
          <p:cNvPicPr>
            <a:picLocks noChangeAspect="1"/>
          </p:cNvPicPr>
          <p:nvPr/>
        </p:nvPicPr>
        <p:blipFill>
          <a:blip r:embed="rId2"/>
          <a:stretch>
            <a:fillRect/>
          </a:stretch>
        </p:blipFill>
        <p:spPr>
          <a:xfrm>
            <a:off x="3130048" y="3429000"/>
            <a:ext cx="5921253" cy="2933954"/>
          </a:xfrm>
          <a:prstGeom prst="rect">
            <a:avLst/>
          </a:prstGeom>
        </p:spPr>
      </p:pic>
    </p:spTree>
    <p:extLst>
      <p:ext uri="{BB962C8B-B14F-4D97-AF65-F5344CB8AC3E}">
        <p14:creationId xmlns:p14="http://schemas.microsoft.com/office/powerpoint/2010/main" val="70142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24E1-CB47-5E16-CECE-1FD5707839FF}"/>
              </a:ext>
            </a:extLst>
          </p:cNvPr>
          <p:cNvSpPr>
            <a:spLocks noGrp="1"/>
          </p:cNvSpPr>
          <p:nvPr>
            <p:ph type="title"/>
          </p:nvPr>
        </p:nvSpPr>
        <p:spPr>
          <a:xfrm>
            <a:off x="913795" y="609600"/>
            <a:ext cx="10353761" cy="1326321"/>
          </a:xfrm>
        </p:spPr>
        <p:txBody>
          <a:bodyPr>
            <a:normAutofit/>
          </a:bodyPr>
          <a:lstStyle/>
          <a:p>
            <a:r>
              <a:rPr lang="en-US" dirty="0"/>
              <a:t>Cold </a:t>
            </a:r>
            <a:r>
              <a:rPr lang="en-US" dirty="0" err="1"/>
              <a:t>wx</a:t>
            </a:r>
            <a:r>
              <a:rPr lang="en-US" dirty="0"/>
              <a:t> issuance</a:t>
            </a:r>
          </a:p>
        </p:txBody>
      </p:sp>
      <p:graphicFrame>
        <p:nvGraphicFramePr>
          <p:cNvPr id="5" name="Content Placeholder 2">
            <a:extLst>
              <a:ext uri="{FF2B5EF4-FFF2-40B4-BE49-F238E27FC236}">
                <a16:creationId xmlns:a16="http://schemas.microsoft.com/office/drawing/2014/main" id="{9C4D15A6-D5A8-188C-53FF-F49C370489A6}"/>
              </a:ext>
            </a:extLst>
          </p:cNvPr>
          <p:cNvGraphicFramePr>
            <a:graphicFrameLocks noGrp="1"/>
          </p:cNvGraphicFramePr>
          <p:nvPr>
            <p:ph idx="1"/>
            <p:extLst>
              <p:ext uri="{D42A27DB-BD31-4B8C-83A1-F6EECF244321}">
                <p14:modId xmlns:p14="http://schemas.microsoft.com/office/powerpoint/2010/main" val="940982133"/>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28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3C68-3E00-41AC-85F1-DA6CDBFED508}"/>
              </a:ext>
            </a:extLst>
          </p:cNvPr>
          <p:cNvSpPr>
            <a:spLocks noGrp="1"/>
          </p:cNvSpPr>
          <p:nvPr>
            <p:ph type="title"/>
          </p:nvPr>
        </p:nvSpPr>
        <p:spPr/>
        <p:txBody>
          <a:bodyPr/>
          <a:lstStyle/>
          <a:p>
            <a:r>
              <a:rPr lang="en-US" dirty="0"/>
              <a:t>Personally procured equipment</a:t>
            </a:r>
          </a:p>
        </p:txBody>
      </p:sp>
      <p:sp>
        <p:nvSpPr>
          <p:cNvPr id="3" name="Content Placeholder 2">
            <a:extLst>
              <a:ext uri="{FF2B5EF4-FFF2-40B4-BE49-F238E27FC236}">
                <a16:creationId xmlns:a16="http://schemas.microsoft.com/office/drawing/2014/main" id="{1A68A41C-70C8-9B58-D6E3-41A2B585E8DA}"/>
              </a:ext>
            </a:extLst>
          </p:cNvPr>
          <p:cNvSpPr>
            <a:spLocks noGrp="1"/>
          </p:cNvSpPr>
          <p:nvPr>
            <p:ph idx="1"/>
          </p:nvPr>
        </p:nvSpPr>
        <p:spPr/>
        <p:txBody>
          <a:bodyPr/>
          <a:lstStyle/>
          <a:p>
            <a:r>
              <a:rPr lang="en-US" dirty="0"/>
              <a:t>If members purchase equipment with their own money.  It’s recommended to contact OTO prior to making any purchase to confirm the equipment is authorized IAW RSSM.</a:t>
            </a:r>
          </a:p>
          <a:p>
            <a:r>
              <a:rPr lang="en-US" dirty="0"/>
              <a:t>PPE must still annotated on the AF-538 form and maintained/inspected per applicable directives to be considered serviceable.</a:t>
            </a:r>
          </a:p>
        </p:txBody>
      </p:sp>
    </p:spTree>
    <p:extLst>
      <p:ext uri="{BB962C8B-B14F-4D97-AF65-F5344CB8AC3E}">
        <p14:creationId xmlns:p14="http://schemas.microsoft.com/office/powerpoint/2010/main" val="198135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399-1E7C-56BD-52ED-1E00E70341E5}"/>
              </a:ext>
            </a:extLst>
          </p:cNvPr>
          <p:cNvSpPr>
            <a:spLocks noGrp="1"/>
          </p:cNvSpPr>
          <p:nvPr>
            <p:ph type="title"/>
          </p:nvPr>
        </p:nvSpPr>
        <p:spPr>
          <a:xfrm>
            <a:off x="913796" y="4572001"/>
            <a:ext cx="3145284" cy="1737360"/>
          </a:xfrm>
        </p:spPr>
        <p:txBody>
          <a:bodyPr>
            <a:normAutofit/>
          </a:bodyPr>
          <a:lstStyle/>
          <a:p>
            <a:pPr algn="r"/>
            <a:r>
              <a:rPr lang="en-US" sz="1800"/>
              <a:t>Inflatable pfd’s</a:t>
            </a:r>
          </a:p>
        </p:txBody>
      </p:sp>
      <p:pic>
        <p:nvPicPr>
          <p:cNvPr id="5" name="Picture 4">
            <a:extLst>
              <a:ext uri="{FF2B5EF4-FFF2-40B4-BE49-F238E27FC236}">
                <a16:creationId xmlns:a16="http://schemas.microsoft.com/office/drawing/2014/main" id="{94F10CCF-0472-184E-CF35-42670D82E88F}"/>
              </a:ext>
            </a:extLst>
          </p:cNvPr>
          <p:cNvPicPr>
            <a:picLocks noChangeAspect="1"/>
          </p:cNvPicPr>
          <p:nvPr/>
        </p:nvPicPr>
        <p:blipFill>
          <a:blip r:embed="rId3"/>
          <a:stretch>
            <a:fillRect/>
          </a:stretch>
        </p:blipFill>
        <p:spPr>
          <a:xfrm>
            <a:off x="913794" y="911388"/>
            <a:ext cx="10353761" cy="3054359"/>
          </a:xfrm>
          <a:prstGeom prst="rect">
            <a:avLst/>
          </a:prstGeom>
        </p:spPr>
      </p:pic>
      <p:sp>
        <p:nvSpPr>
          <p:cNvPr id="3" name="Content Placeholder 2">
            <a:extLst>
              <a:ext uri="{FF2B5EF4-FFF2-40B4-BE49-F238E27FC236}">
                <a16:creationId xmlns:a16="http://schemas.microsoft.com/office/drawing/2014/main" id="{6B1850BD-216E-E98C-2679-BA6DBD063C49}"/>
              </a:ext>
            </a:extLst>
          </p:cNvPr>
          <p:cNvSpPr>
            <a:spLocks noGrp="1"/>
          </p:cNvSpPr>
          <p:nvPr>
            <p:ph idx="1"/>
          </p:nvPr>
        </p:nvSpPr>
        <p:spPr>
          <a:xfrm>
            <a:off x="4380814" y="4571999"/>
            <a:ext cx="6886744" cy="1737359"/>
          </a:xfrm>
        </p:spPr>
        <p:txBody>
          <a:bodyPr anchor="ctr">
            <a:normAutofit/>
          </a:bodyPr>
          <a:lstStyle/>
          <a:p>
            <a:r>
              <a:rPr lang="en-US" b="1" i="1" u="sng" dirty="0">
                <a:solidFill>
                  <a:srgbClr val="FFFF00"/>
                </a:solidFill>
              </a:rPr>
              <a:t>Inflatable PFDs are not authorized to be worn with anti-exposure coveralls because it creates too much buoyancy to safely egress out of a capsized boat.</a:t>
            </a:r>
          </a:p>
          <a:p>
            <a:endParaRPr lang="en-US" sz="1100" dirty="0"/>
          </a:p>
        </p:txBody>
      </p:sp>
    </p:spTree>
    <p:extLst>
      <p:ext uri="{BB962C8B-B14F-4D97-AF65-F5344CB8AC3E}">
        <p14:creationId xmlns:p14="http://schemas.microsoft.com/office/powerpoint/2010/main" val="17262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5A9C-801E-F148-487E-0DDAF448E946}"/>
              </a:ext>
            </a:extLst>
          </p:cNvPr>
          <p:cNvSpPr>
            <a:spLocks noGrp="1"/>
          </p:cNvSpPr>
          <p:nvPr>
            <p:ph type="title"/>
          </p:nvPr>
        </p:nvSpPr>
        <p:spPr>
          <a:xfrm>
            <a:off x="913794" y="4819137"/>
            <a:ext cx="10353761" cy="940354"/>
          </a:xfrm>
        </p:spPr>
        <p:txBody>
          <a:bodyPr vert="horz" lIns="91440" tIns="45720" rIns="91440" bIns="45720" rtlCol="0" anchor="b">
            <a:normAutofit/>
          </a:bodyPr>
          <a:lstStyle/>
          <a:p>
            <a:r>
              <a:rPr lang="en-US" sz="3600"/>
              <a:t>Non-coast guard approved pfd</a:t>
            </a:r>
          </a:p>
        </p:txBody>
      </p:sp>
      <p:pic>
        <p:nvPicPr>
          <p:cNvPr id="5" name="Content Placeholder 4">
            <a:extLst>
              <a:ext uri="{FF2B5EF4-FFF2-40B4-BE49-F238E27FC236}">
                <a16:creationId xmlns:a16="http://schemas.microsoft.com/office/drawing/2014/main" id="{8BD86E79-2FE2-83D6-A7B1-8F837C456C41}"/>
              </a:ext>
            </a:extLst>
          </p:cNvPr>
          <p:cNvPicPr>
            <a:picLocks noGrp="1" noChangeAspect="1"/>
          </p:cNvPicPr>
          <p:nvPr>
            <p:ph idx="1"/>
          </p:nvPr>
        </p:nvPicPr>
        <p:blipFill>
          <a:blip r:embed="rId3"/>
          <a:stretch>
            <a:fillRect/>
          </a:stretch>
        </p:blipFill>
        <p:spPr>
          <a:xfrm>
            <a:off x="643468" y="1613408"/>
            <a:ext cx="10896714" cy="1988649"/>
          </a:xfrm>
          <a:prstGeom prst="rect">
            <a:avLst/>
          </a:prstGeom>
        </p:spPr>
      </p:pic>
    </p:spTree>
    <p:extLst>
      <p:ext uri="{BB962C8B-B14F-4D97-AF65-F5344CB8AC3E}">
        <p14:creationId xmlns:p14="http://schemas.microsoft.com/office/powerpoint/2010/main" val="284193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9DBDC2-3D23-CA09-DC95-8F71BC51C230}"/>
              </a:ext>
            </a:extLst>
          </p:cNvPr>
          <p:cNvPicPr>
            <a:picLocks noChangeAspect="1"/>
          </p:cNvPicPr>
          <p:nvPr/>
        </p:nvPicPr>
        <p:blipFill>
          <a:blip r:embed="rId2"/>
          <a:stretch>
            <a:fillRect/>
          </a:stretch>
        </p:blipFill>
        <p:spPr>
          <a:xfrm>
            <a:off x="1523604" y="441980"/>
            <a:ext cx="9144792" cy="2187130"/>
          </a:xfrm>
          <a:prstGeom prst="rect">
            <a:avLst/>
          </a:prstGeom>
        </p:spPr>
      </p:pic>
      <p:pic>
        <p:nvPicPr>
          <p:cNvPr id="5" name="Picture 4">
            <a:extLst>
              <a:ext uri="{FF2B5EF4-FFF2-40B4-BE49-F238E27FC236}">
                <a16:creationId xmlns:a16="http://schemas.microsoft.com/office/drawing/2014/main" id="{B47EA43C-224D-7B7E-C191-6F0F97F36FC9}"/>
              </a:ext>
            </a:extLst>
          </p:cNvPr>
          <p:cNvPicPr>
            <a:picLocks noChangeAspect="1"/>
          </p:cNvPicPr>
          <p:nvPr/>
        </p:nvPicPr>
        <p:blipFill>
          <a:blip r:embed="rId3"/>
          <a:stretch>
            <a:fillRect/>
          </a:stretch>
        </p:blipFill>
        <p:spPr>
          <a:xfrm>
            <a:off x="1523605" y="2629110"/>
            <a:ext cx="9144791" cy="4160881"/>
          </a:xfrm>
          <a:prstGeom prst="rect">
            <a:avLst/>
          </a:prstGeom>
        </p:spPr>
      </p:pic>
    </p:spTree>
    <p:extLst>
      <p:ext uri="{BB962C8B-B14F-4D97-AF65-F5344CB8AC3E}">
        <p14:creationId xmlns:p14="http://schemas.microsoft.com/office/powerpoint/2010/main" val="312763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F07D-1783-452B-EE11-A745911F16FA}"/>
              </a:ext>
            </a:extLst>
          </p:cNvPr>
          <p:cNvSpPr>
            <a:spLocks noGrp="1"/>
          </p:cNvSpPr>
          <p:nvPr>
            <p:ph type="title"/>
          </p:nvPr>
        </p:nvSpPr>
        <p:spPr/>
        <p:txBody>
          <a:bodyPr/>
          <a:lstStyle/>
          <a:p>
            <a:r>
              <a:rPr lang="en-US" dirty="0"/>
              <a:t>Inflatable </a:t>
            </a:r>
            <a:r>
              <a:rPr lang="en-US" dirty="0" err="1"/>
              <a:t>pfd’s</a:t>
            </a:r>
            <a:r>
              <a:rPr lang="en-US" dirty="0"/>
              <a:t> (</a:t>
            </a:r>
            <a:r>
              <a:rPr lang="en-US" dirty="0" err="1"/>
              <a:t>cont</a:t>
            </a:r>
            <a:r>
              <a:rPr lang="en-US" dirty="0"/>
              <a:t>)</a:t>
            </a:r>
          </a:p>
        </p:txBody>
      </p:sp>
      <p:sp>
        <p:nvSpPr>
          <p:cNvPr id="3" name="Content Placeholder 2">
            <a:extLst>
              <a:ext uri="{FF2B5EF4-FFF2-40B4-BE49-F238E27FC236}">
                <a16:creationId xmlns:a16="http://schemas.microsoft.com/office/drawing/2014/main" id="{DB7E9362-0BF8-6EE9-757B-03C6FB34CC6E}"/>
              </a:ext>
            </a:extLst>
          </p:cNvPr>
          <p:cNvSpPr>
            <a:spLocks noGrp="1"/>
          </p:cNvSpPr>
          <p:nvPr>
            <p:ph idx="1"/>
          </p:nvPr>
        </p:nvSpPr>
        <p:spPr/>
        <p:txBody>
          <a:bodyPr/>
          <a:lstStyle/>
          <a:p>
            <a:r>
              <a:rPr lang="en-US" dirty="0"/>
              <a:t>Per RSSM, completion of an individual personal qualification standard (PQS) for the model of inflatable PFD you wear is required.</a:t>
            </a:r>
          </a:p>
          <a:p>
            <a:r>
              <a:rPr lang="en-US" dirty="0"/>
              <a:t>OTO will offer training sessions on each PFD with the goal of “Train the Trainer”</a:t>
            </a:r>
          </a:p>
          <a:p>
            <a:r>
              <a:rPr lang="en-US" dirty="0"/>
              <a:t>The Aux Liaison will work with the RSS Petty Officer at CG STATIONS to obtain training to assist other members within their flotilla.</a:t>
            </a:r>
          </a:p>
          <a:p>
            <a:r>
              <a:rPr lang="en-US" dirty="0"/>
              <a:t>DIRAUX has no plans to purchase inflatable PFD’s</a:t>
            </a:r>
          </a:p>
        </p:txBody>
      </p:sp>
    </p:spTree>
    <p:extLst>
      <p:ext uri="{BB962C8B-B14F-4D97-AF65-F5344CB8AC3E}">
        <p14:creationId xmlns:p14="http://schemas.microsoft.com/office/powerpoint/2010/main" val="497267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FEAE-AA1B-E0F3-05B8-6AF75A1F0975}"/>
              </a:ext>
            </a:extLst>
          </p:cNvPr>
          <p:cNvSpPr>
            <a:spLocks noGrp="1"/>
          </p:cNvSpPr>
          <p:nvPr>
            <p:ph type="title"/>
          </p:nvPr>
        </p:nvSpPr>
        <p:spPr/>
        <p:txBody>
          <a:bodyPr/>
          <a:lstStyle/>
          <a:p>
            <a:r>
              <a:rPr lang="en-US"/>
              <a:t>Personal locator beacon (plb)</a:t>
            </a:r>
            <a:endParaRPr lang="en-US" dirty="0"/>
          </a:p>
        </p:txBody>
      </p:sp>
      <p:pic>
        <p:nvPicPr>
          <p:cNvPr id="13" name="Content Placeholder 12">
            <a:extLst>
              <a:ext uri="{FF2B5EF4-FFF2-40B4-BE49-F238E27FC236}">
                <a16:creationId xmlns:a16="http://schemas.microsoft.com/office/drawing/2014/main" id="{7B9F344E-005C-15D5-7035-2CC6B199A2DF}"/>
              </a:ext>
            </a:extLst>
          </p:cNvPr>
          <p:cNvPicPr>
            <a:picLocks noGrp="1" noChangeAspect="1"/>
          </p:cNvPicPr>
          <p:nvPr>
            <p:ph idx="1"/>
          </p:nvPr>
        </p:nvPicPr>
        <p:blipFill>
          <a:blip r:embed="rId2"/>
          <a:stretch>
            <a:fillRect/>
          </a:stretch>
        </p:blipFill>
        <p:spPr>
          <a:xfrm>
            <a:off x="1564565" y="2868837"/>
            <a:ext cx="9053345" cy="2149026"/>
          </a:xfrm>
        </p:spPr>
      </p:pic>
    </p:spTree>
    <p:extLst>
      <p:ext uri="{BB962C8B-B14F-4D97-AF65-F5344CB8AC3E}">
        <p14:creationId xmlns:p14="http://schemas.microsoft.com/office/powerpoint/2010/main" val="194884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83B0-DD9B-3B1F-F12E-0693448D7F07}"/>
              </a:ext>
            </a:extLst>
          </p:cNvPr>
          <p:cNvSpPr>
            <a:spLocks noGrp="1"/>
          </p:cNvSpPr>
          <p:nvPr>
            <p:ph type="title"/>
          </p:nvPr>
        </p:nvSpPr>
        <p:spPr/>
        <p:txBody>
          <a:bodyPr/>
          <a:lstStyle/>
          <a:p>
            <a:r>
              <a:rPr lang="en-US" dirty="0"/>
              <a:t>PROGRAM GOALS</a:t>
            </a:r>
          </a:p>
        </p:txBody>
      </p:sp>
      <p:sp>
        <p:nvSpPr>
          <p:cNvPr id="3" name="Content Placeholder 2">
            <a:extLst>
              <a:ext uri="{FF2B5EF4-FFF2-40B4-BE49-F238E27FC236}">
                <a16:creationId xmlns:a16="http://schemas.microsoft.com/office/drawing/2014/main" id="{D53C12BB-4F0E-3F4D-C4C1-E628B1CB7996}"/>
              </a:ext>
            </a:extLst>
          </p:cNvPr>
          <p:cNvSpPr>
            <a:spLocks noGrp="1"/>
          </p:cNvSpPr>
          <p:nvPr>
            <p:ph idx="1"/>
          </p:nvPr>
        </p:nvSpPr>
        <p:spPr/>
        <p:txBody>
          <a:bodyPr>
            <a:normAutofit fontScale="92500" lnSpcReduction="10000"/>
          </a:bodyPr>
          <a:lstStyle/>
          <a:p>
            <a:r>
              <a:rPr lang="en-US" dirty="0"/>
              <a:t>Ensure Auxiliary Surface Operators are properly equipped to safely and effectively execute operations in multiple environments through out D11 North.</a:t>
            </a:r>
          </a:p>
          <a:p>
            <a:r>
              <a:rPr lang="en-US" dirty="0"/>
              <a:t>Comply with policies for issuance, maintenance, and administration as directed by the Commandant.</a:t>
            </a:r>
          </a:p>
          <a:p>
            <a:r>
              <a:rPr lang="en-US" dirty="0"/>
              <a:t>Properly record data in ADII to capture funding to justify request for more funds</a:t>
            </a:r>
          </a:p>
          <a:p>
            <a:r>
              <a:rPr lang="en-US" dirty="0"/>
              <a:t>Model </a:t>
            </a:r>
            <a:r>
              <a:rPr lang="en-US" b="1" dirty="0"/>
              <a:t>Proficient</a:t>
            </a:r>
            <a:r>
              <a:rPr lang="en-US" dirty="0"/>
              <a:t> operations as the </a:t>
            </a:r>
            <a:r>
              <a:rPr lang="en-US" b="1" dirty="0"/>
              <a:t>Professional</a:t>
            </a:r>
            <a:r>
              <a:rPr lang="en-US" dirty="0"/>
              <a:t> Volunteer Service towards </a:t>
            </a:r>
            <a:r>
              <a:rPr lang="en-US" b="1" dirty="0"/>
              <a:t>Safe</a:t>
            </a:r>
            <a:r>
              <a:rPr lang="en-US" dirty="0"/>
              <a:t> mission execution as an example to the public and other safety organizations.</a:t>
            </a:r>
          </a:p>
          <a:p>
            <a:endParaRPr lang="en-US" dirty="0"/>
          </a:p>
          <a:p>
            <a:r>
              <a:rPr lang="en-US" i="1" u="sng" dirty="0">
                <a:solidFill>
                  <a:srgbClr val="FFFF00"/>
                </a:solidFill>
              </a:rPr>
              <a:t>The publics trust is earned in drips and lost in buckets</a:t>
            </a:r>
          </a:p>
        </p:txBody>
      </p:sp>
    </p:spTree>
    <p:extLst>
      <p:ext uri="{BB962C8B-B14F-4D97-AF65-F5344CB8AC3E}">
        <p14:creationId xmlns:p14="http://schemas.microsoft.com/office/powerpoint/2010/main" val="275449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38BA-27A9-5718-0B9D-AA6D1142EAA6}"/>
              </a:ext>
            </a:extLst>
          </p:cNvPr>
          <p:cNvSpPr>
            <a:spLocks noGrp="1"/>
          </p:cNvSpPr>
          <p:nvPr>
            <p:ph type="title"/>
          </p:nvPr>
        </p:nvSpPr>
        <p:spPr/>
        <p:txBody>
          <a:bodyPr/>
          <a:lstStyle/>
          <a:p>
            <a:r>
              <a:rPr lang="en-US" dirty="0"/>
              <a:t>PERSONAL LOCATOR BEACON (</a:t>
            </a:r>
            <a:r>
              <a:rPr lang="en-US" dirty="0" err="1"/>
              <a:t>cont</a:t>
            </a:r>
            <a:r>
              <a:rPr lang="en-US" dirty="0"/>
              <a:t>)</a:t>
            </a:r>
          </a:p>
        </p:txBody>
      </p:sp>
      <p:sp>
        <p:nvSpPr>
          <p:cNvPr id="3" name="Content Placeholder 2">
            <a:extLst>
              <a:ext uri="{FF2B5EF4-FFF2-40B4-BE49-F238E27FC236}">
                <a16:creationId xmlns:a16="http://schemas.microsoft.com/office/drawing/2014/main" id="{7A96AAF7-D921-7E28-0172-60D8751C643C}"/>
              </a:ext>
            </a:extLst>
          </p:cNvPr>
          <p:cNvSpPr>
            <a:spLocks noGrp="1"/>
          </p:cNvSpPr>
          <p:nvPr>
            <p:ph idx="1"/>
          </p:nvPr>
        </p:nvSpPr>
        <p:spPr/>
        <p:txBody>
          <a:bodyPr/>
          <a:lstStyle/>
          <a:p>
            <a:r>
              <a:rPr lang="en-US" b="1" dirty="0"/>
              <a:t>Best Practice: include verbiage in your monthly meeting agendas reminding operators to conduct monthly test. They must notify FSO-OP via email if the test fails.</a:t>
            </a:r>
          </a:p>
          <a:p>
            <a:endParaRPr lang="en-US" b="1" dirty="0"/>
          </a:p>
        </p:txBody>
      </p:sp>
      <p:pic>
        <p:nvPicPr>
          <p:cNvPr id="7" name="Picture 6">
            <a:extLst>
              <a:ext uri="{FF2B5EF4-FFF2-40B4-BE49-F238E27FC236}">
                <a16:creationId xmlns:a16="http://schemas.microsoft.com/office/drawing/2014/main" id="{8C39ABAD-98E1-0480-0B58-B1CD23690EFF}"/>
              </a:ext>
            </a:extLst>
          </p:cNvPr>
          <p:cNvPicPr>
            <a:picLocks noChangeAspect="1"/>
          </p:cNvPicPr>
          <p:nvPr/>
        </p:nvPicPr>
        <p:blipFill>
          <a:blip r:embed="rId2"/>
          <a:stretch>
            <a:fillRect/>
          </a:stretch>
        </p:blipFill>
        <p:spPr>
          <a:xfrm>
            <a:off x="1739278" y="3429000"/>
            <a:ext cx="8702794" cy="1295512"/>
          </a:xfrm>
          <a:prstGeom prst="rect">
            <a:avLst/>
          </a:prstGeom>
        </p:spPr>
      </p:pic>
    </p:spTree>
    <p:extLst>
      <p:ext uri="{BB962C8B-B14F-4D97-AF65-F5344CB8AC3E}">
        <p14:creationId xmlns:p14="http://schemas.microsoft.com/office/powerpoint/2010/main" val="4259863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3CBB-23C6-87AA-2EAC-DD58808C581E}"/>
              </a:ext>
            </a:extLst>
          </p:cNvPr>
          <p:cNvSpPr>
            <a:spLocks noGrp="1"/>
          </p:cNvSpPr>
          <p:nvPr>
            <p:ph type="title"/>
          </p:nvPr>
        </p:nvSpPr>
        <p:spPr>
          <a:xfrm>
            <a:off x="913795" y="609600"/>
            <a:ext cx="10353761" cy="1326321"/>
          </a:xfrm>
        </p:spPr>
        <p:txBody>
          <a:bodyPr>
            <a:normAutofit/>
          </a:bodyPr>
          <a:lstStyle/>
          <a:p>
            <a:r>
              <a:rPr lang="en-US" dirty="0"/>
              <a:t>Flotilla leadership &amp; unused </a:t>
            </a:r>
            <a:r>
              <a:rPr lang="en-US" dirty="0" err="1"/>
              <a:t>ppe</a:t>
            </a:r>
            <a:endParaRPr lang="en-US" dirty="0"/>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F12D8E4-6437-D3F2-910E-59274B4D7B09}"/>
              </a:ext>
            </a:extLst>
          </p:cNvPr>
          <p:cNvGraphicFramePr>
            <a:graphicFrameLocks noGrp="1"/>
          </p:cNvGraphicFramePr>
          <p:nvPr>
            <p:ph idx="1"/>
            <p:extLst>
              <p:ext uri="{D42A27DB-BD31-4B8C-83A1-F6EECF244321}">
                <p14:modId xmlns:p14="http://schemas.microsoft.com/office/powerpoint/2010/main" val="2335400505"/>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939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8E2B5-A85E-DC53-FCCB-11F8E9575E12}"/>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Flotilla leadership &amp; unused ppe (cont)</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0C88E-7024-C0FD-20AB-881A34DFFF75}"/>
              </a:ext>
            </a:extLst>
          </p:cNvPr>
          <p:cNvSpPr>
            <a:spLocks noGrp="1"/>
          </p:cNvSpPr>
          <p:nvPr>
            <p:ph idx="1"/>
          </p:nvPr>
        </p:nvSpPr>
        <p:spPr>
          <a:xfrm>
            <a:off x="4711641" y="1122001"/>
            <a:ext cx="6566564" cy="4761274"/>
          </a:xfrm>
        </p:spPr>
        <p:txBody>
          <a:bodyPr anchor="ctr">
            <a:normAutofit/>
          </a:bodyPr>
          <a:lstStyle/>
          <a:p>
            <a:r>
              <a:rPr lang="en-US" sz="1600" dirty="0"/>
              <a:t>FC’s are in the best position to determine when a member’s participation in the surface/air operations program may fall below desired levels.  In those cases, FC’s are empowered to contact individual members and request that they turn in unused PPE.</a:t>
            </a:r>
          </a:p>
          <a:p>
            <a:r>
              <a:rPr lang="en-US" sz="1600" dirty="0"/>
              <a:t>REYR for more than one year would be an indication to start that conversation.</a:t>
            </a:r>
          </a:p>
        </p:txBody>
      </p:sp>
    </p:spTree>
    <p:extLst>
      <p:ext uri="{BB962C8B-B14F-4D97-AF65-F5344CB8AC3E}">
        <p14:creationId xmlns:p14="http://schemas.microsoft.com/office/powerpoint/2010/main" val="176952032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D59A-CA51-51DF-01C6-8D12E9EBA6B1}"/>
              </a:ext>
            </a:extLst>
          </p:cNvPr>
          <p:cNvSpPr>
            <a:spLocks noGrp="1"/>
          </p:cNvSpPr>
          <p:nvPr>
            <p:ph type="title"/>
          </p:nvPr>
        </p:nvSpPr>
        <p:spPr/>
        <p:txBody>
          <a:bodyPr/>
          <a:lstStyle/>
          <a:p>
            <a:r>
              <a:rPr lang="en-US" dirty="0" err="1"/>
              <a:t>Diraux</a:t>
            </a:r>
            <a:r>
              <a:rPr lang="en-US" dirty="0"/>
              <a:t> quality assurance</a:t>
            </a:r>
          </a:p>
        </p:txBody>
      </p:sp>
      <p:sp>
        <p:nvSpPr>
          <p:cNvPr id="3" name="Content Placeholder 2">
            <a:extLst>
              <a:ext uri="{FF2B5EF4-FFF2-40B4-BE49-F238E27FC236}">
                <a16:creationId xmlns:a16="http://schemas.microsoft.com/office/drawing/2014/main" id="{978DCC3C-F3FF-8F6E-5E02-02EA77E97372}"/>
              </a:ext>
            </a:extLst>
          </p:cNvPr>
          <p:cNvSpPr>
            <a:spLocks noGrp="1"/>
          </p:cNvSpPr>
          <p:nvPr>
            <p:ph idx="1"/>
          </p:nvPr>
        </p:nvSpPr>
        <p:spPr/>
        <p:txBody>
          <a:bodyPr/>
          <a:lstStyle/>
          <a:p>
            <a:r>
              <a:rPr lang="en-US" dirty="0"/>
              <a:t>As the designated Rescue and Survival Systems Officer for D11N, the OTO provides oversight on the PPE program.</a:t>
            </a:r>
          </a:p>
          <a:p>
            <a:r>
              <a:rPr lang="en-US" dirty="0"/>
              <a:t>Short-notice quality assurance visits will be scheduled by the OTO to review logs for currency and accuracy.</a:t>
            </a:r>
          </a:p>
          <a:p>
            <a:r>
              <a:rPr lang="en-US" dirty="0"/>
              <a:t>Spot checks will be conducted on a sample of equipment to assess material condition.</a:t>
            </a:r>
          </a:p>
        </p:txBody>
      </p:sp>
    </p:spTree>
    <p:extLst>
      <p:ext uri="{BB962C8B-B14F-4D97-AF65-F5344CB8AC3E}">
        <p14:creationId xmlns:p14="http://schemas.microsoft.com/office/powerpoint/2010/main" val="1116992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CF34-E802-45A8-956E-8CB6719418A2}"/>
              </a:ext>
            </a:extLst>
          </p:cNvPr>
          <p:cNvSpPr>
            <a:spLocks noGrp="1"/>
          </p:cNvSpPr>
          <p:nvPr>
            <p:ph type="title"/>
          </p:nvPr>
        </p:nvSpPr>
        <p:spPr>
          <a:xfrm>
            <a:off x="913795" y="609600"/>
            <a:ext cx="10353761" cy="1326321"/>
          </a:xfrm>
        </p:spPr>
        <p:txBody>
          <a:bodyPr>
            <a:normAutofit/>
          </a:bodyPr>
          <a:lstStyle/>
          <a:p>
            <a:r>
              <a:rPr lang="en-US" dirty="0" err="1"/>
              <a:t>Diraux</a:t>
            </a:r>
            <a:r>
              <a:rPr lang="en-US" dirty="0"/>
              <a:t> quality assurance</a:t>
            </a:r>
          </a:p>
        </p:txBody>
      </p:sp>
      <p:pic>
        <p:nvPicPr>
          <p:cNvPr id="5" name="Picture 4">
            <a:extLst>
              <a:ext uri="{FF2B5EF4-FFF2-40B4-BE49-F238E27FC236}">
                <a16:creationId xmlns:a16="http://schemas.microsoft.com/office/drawing/2014/main" id="{E4A62806-3192-127E-6021-6198451D2985}"/>
              </a:ext>
            </a:extLst>
          </p:cNvPr>
          <p:cNvPicPr>
            <a:picLocks noChangeAspect="1"/>
          </p:cNvPicPr>
          <p:nvPr/>
        </p:nvPicPr>
        <p:blipFill>
          <a:blip r:embed="rId3"/>
          <a:stretch>
            <a:fillRect/>
          </a:stretch>
        </p:blipFill>
        <p:spPr>
          <a:xfrm>
            <a:off x="1466028" y="2210935"/>
            <a:ext cx="393597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3" name="Content Placeholder 2">
            <a:extLst>
              <a:ext uri="{FF2B5EF4-FFF2-40B4-BE49-F238E27FC236}">
                <a16:creationId xmlns:a16="http://schemas.microsoft.com/office/drawing/2014/main" id="{6411D696-4486-4D31-40A9-C75DBECD077F}"/>
              </a:ext>
            </a:extLst>
          </p:cNvPr>
          <p:cNvSpPr>
            <a:spLocks noGrp="1"/>
          </p:cNvSpPr>
          <p:nvPr>
            <p:ph idx="1"/>
          </p:nvPr>
        </p:nvSpPr>
        <p:spPr>
          <a:xfrm>
            <a:off x="6250695" y="2096064"/>
            <a:ext cx="5016860" cy="3695136"/>
          </a:xfrm>
        </p:spPr>
        <p:txBody>
          <a:bodyPr>
            <a:normAutofit/>
          </a:bodyPr>
          <a:lstStyle/>
          <a:p>
            <a:r>
              <a:rPr lang="en-US" dirty="0"/>
              <a:t>EVERYONE is required to suspend operations if safety issues arise.</a:t>
            </a:r>
          </a:p>
          <a:p>
            <a:r>
              <a:rPr lang="en-US" dirty="0"/>
              <a:t>Please ensure your crew is properly equipped and reflect the PROFESSIONAL VOLUNTEER SERVICE that we are.</a:t>
            </a:r>
          </a:p>
          <a:p>
            <a:endParaRPr lang="en-US" dirty="0"/>
          </a:p>
        </p:txBody>
      </p:sp>
    </p:spTree>
    <p:extLst>
      <p:ext uri="{BB962C8B-B14F-4D97-AF65-F5344CB8AC3E}">
        <p14:creationId xmlns:p14="http://schemas.microsoft.com/office/powerpoint/2010/main" val="110580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FD6D8-584E-8675-13D0-A482C23778B7}"/>
              </a:ext>
            </a:extLst>
          </p:cNvPr>
          <p:cNvSpPr>
            <a:spLocks noGrp="1"/>
          </p:cNvSpPr>
          <p:nvPr>
            <p:ph type="title"/>
          </p:nvPr>
        </p:nvSpPr>
        <p:spPr>
          <a:xfrm>
            <a:off x="913794" y="643467"/>
            <a:ext cx="9600217" cy="3585834"/>
          </a:xfrm>
        </p:spPr>
        <p:txBody>
          <a:bodyPr vert="horz" lIns="91440" tIns="45720" rIns="91440" bIns="45720" rtlCol="0" anchor="b">
            <a:normAutofit/>
          </a:bodyPr>
          <a:lstStyle/>
          <a:p>
            <a:pPr algn="l"/>
            <a:r>
              <a:rPr lang="en-US" sz="7200"/>
              <a:t>responsibilities</a:t>
            </a:r>
          </a:p>
        </p:txBody>
      </p:sp>
      <p:sp>
        <p:nvSpPr>
          <p:cNvPr id="3" name="Content Placeholder 2">
            <a:extLst>
              <a:ext uri="{FF2B5EF4-FFF2-40B4-BE49-F238E27FC236}">
                <a16:creationId xmlns:a16="http://schemas.microsoft.com/office/drawing/2014/main" id="{9C41E25D-09F7-6F17-F1D0-A2736E0A58C3}"/>
              </a:ext>
            </a:extLst>
          </p:cNvPr>
          <p:cNvSpPr>
            <a:spLocks noGrp="1"/>
          </p:cNvSpPr>
          <p:nvPr>
            <p:ph idx="1"/>
          </p:nvPr>
        </p:nvSpPr>
        <p:spPr>
          <a:xfrm>
            <a:off x="913794" y="4872767"/>
            <a:ext cx="9600217" cy="1424165"/>
          </a:xfrm>
        </p:spPr>
        <p:txBody>
          <a:bodyPr vert="horz" lIns="91440" tIns="45720" rIns="91440" bIns="45720" rtlCol="0">
            <a:normAutofit/>
          </a:bodyPr>
          <a:lstStyle/>
          <a:p>
            <a:pPr marL="0" indent="0">
              <a:buNone/>
            </a:pPr>
            <a:r>
              <a:rPr lang="en-US" sz="3200"/>
              <a:t>PPE Program Administration</a:t>
            </a:r>
          </a:p>
        </p:txBody>
      </p:sp>
    </p:spTree>
    <p:extLst>
      <p:ext uri="{BB962C8B-B14F-4D97-AF65-F5344CB8AC3E}">
        <p14:creationId xmlns:p14="http://schemas.microsoft.com/office/powerpoint/2010/main" val="309879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BABC-849E-1207-F7BC-89356DD2F72E}"/>
              </a:ext>
            </a:extLst>
          </p:cNvPr>
          <p:cNvSpPr>
            <a:spLocks noGrp="1"/>
          </p:cNvSpPr>
          <p:nvPr>
            <p:ph type="title"/>
          </p:nvPr>
        </p:nvSpPr>
        <p:spPr/>
        <p:txBody>
          <a:bodyPr/>
          <a:lstStyle/>
          <a:p>
            <a:r>
              <a:rPr lang="en-US" dirty="0"/>
              <a:t>Director of auxiliary</a:t>
            </a:r>
            <a:br>
              <a:rPr lang="en-US" dirty="0"/>
            </a:br>
            <a:endParaRPr lang="en-US" dirty="0"/>
          </a:p>
        </p:txBody>
      </p:sp>
      <p:sp>
        <p:nvSpPr>
          <p:cNvPr id="3" name="Content Placeholder 2">
            <a:extLst>
              <a:ext uri="{FF2B5EF4-FFF2-40B4-BE49-F238E27FC236}">
                <a16:creationId xmlns:a16="http://schemas.microsoft.com/office/drawing/2014/main" id="{1B3E051E-8437-B7C2-348F-5E8FDFB46259}"/>
              </a:ext>
            </a:extLst>
          </p:cNvPr>
          <p:cNvSpPr>
            <a:spLocks noGrp="1"/>
          </p:cNvSpPr>
          <p:nvPr>
            <p:ph idx="1"/>
          </p:nvPr>
        </p:nvSpPr>
        <p:spPr/>
        <p:txBody>
          <a:bodyPr/>
          <a:lstStyle/>
          <a:p>
            <a:r>
              <a:rPr lang="en-US" dirty="0"/>
              <a:t>DIRAUX, “pursuant to current directives”, ensures Auxiliary is provided  PPE for assigned duties.</a:t>
            </a:r>
          </a:p>
          <a:p>
            <a:r>
              <a:rPr lang="en-US" dirty="0"/>
              <a:t>Appropriated funds may be used to purchase PPE. CG-731 (Office of Boat Forces) </a:t>
            </a:r>
            <a:r>
              <a:rPr lang="en-US" dirty="0">
                <a:hlinkClick r:id="rId2"/>
              </a:rPr>
              <a:t>Office of Boat Forces (CG-731) - RSS Information (uscg.mil)</a:t>
            </a:r>
            <a:r>
              <a:rPr lang="en-US" dirty="0"/>
              <a:t> oversees the budget build process and distributes the funds to the District Budget Officer. </a:t>
            </a:r>
          </a:p>
        </p:txBody>
      </p:sp>
    </p:spTree>
    <p:extLst>
      <p:ext uri="{BB962C8B-B14F-4D97-AF65-F5344CB8AC3E}">
        <p14:creationId xmlns:p14="http://schemas.microsoft.com/office/powerpoint/2010/main" val="418458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9F33-279E-2679-F63D-5EB1C9C7A118}"/>
              </a:ext>
            </a:extLst>
          </p:cNvPr>
          <p:cNvSpPr>
            <a:spLocks noGrp="1"/>
          </p:cNvSpPr>
          <p:nvPr>
            <p:ph type="title"/>
          </p:nvPr>
        </p:nvSpPr>
        <p:spPr/>
        <p:txBody>
          <a:bodyPr/>
          <a:lstStyle/>
          <a:p>
            <a:r>
              <a:rPr lang="en-US" dirty="0" err="1"/>
              <a:t>Diraux</a:t>
            </a:r>
            <a:r>
              <a:rPr lang="en-US" dirty="0"/>
              <a:t>  (CONT)</a:t>
            </a:r>
          </a:p>
        </p:txBody>
      </p:sp>
      <p:sp>
        <p:nvSpPr>
          <p:cNvPr id="3" name="Content Placeholder 2">
            <a:extLst>
              <a:ext uri="{FF2B5EF4-FFF2-40B4-BE49-F238E27FC236}">
                <a16:creationId xmlns:a16="http://schemas.microsoft.com/office/drawing/2014/main" id="{B72ECA03-20BF-64CC-557D-0D6AEC68C597}"/>
              </a:ext>
            </a:extLst>
          </p:cNvPr>
          <p:cNvSpPr>
            <a:spLocks noGrp="1"/>
          </p:cNvSpPr>
          <p:nvPr>
            <p:ph idx="1"/>
          </p:nvPr>
        </p:nvSpPr>
        <p:spPr/>
        <p:txBody>
          <a:bodyPr/>
          <a:lstStyle/>
          <a:p>
            <a:r>
              <a:rPr lang="en-US" dirty="0"/>
              <a:t>CG-731 runs an ADII report early in Fiscal Year (FY) to determine funding for next FY.  The number of currently certified Coxswains, PWC Operators, and Boat Crewmembers is multiplied by a set dollar amount, , then divided by five (assuming a need to replace gear every five years) to determine funding.  Additional funding provided for a smaller number of crew that operate in cold weather.</a:t>
            </a:r>
          </a:p>
          <a:p>
            <a:endParaRPr lang="en-US" dirty="0"/>
          </a:p>
          <a:p>
            <a:r>
              <a:rPr lang="en-US" sz="2400" dirty="0"/>
              <a:t>Example:      $950         x             294/5 =                 $ 56,330</a:t>
            </a:r>
          </a:p>
          <a:p>
            <a:pPr marL="457200" lvl="1" indent="0">
              <a:buNone/>
            </a:pPr>
            <a:r>
              <a:rPr lang="en-US" sz="1400" dirty="0">
                <a:solidFill>
                  <a:srgbClr val="C00000"/>
                </a:solidFill>
              </a:rPr>
              <a:t>        </a:t>
            </a:r>
            <a:r>
              <a:rPr lang="en-US" sz="1400" dirty="0">
                <a:solidFill>
                  <a:srgbClr val="FFFF00"/>
                </a:solidFill>
              </a:rPr>
              <a:t>Multiple assigned by CG 751 </a:t>
            </a:r>
            <a:r>
              <a:rPr lang="en-US" sz="1400" dirty="0">
                <a:solidFill>
                  <a:srgbClr val="C00000"/>
                </a:solidFill>
              </a:rPr>
              <a:t>	      </a:t>
            </a:r>
            <a:r>
              <a:rPr lang="en-US" sz="1400" dirty="0">
                <a:solidFill>
                  <a:srgbClr val="FFFF00"/>
                </a:solidFill>
              </a:rPr>
              <a:t># of certified crew  </a:t>
            </a:r>
            <a:r>
              <a:rPr lang="en-US" sz="1400" dirty="0">
                <a:solidFill>
                  <a:srgbClr val="C00000"/>
                </a:solidFill>
              </a:rPr>
              <a:t>	</a:t>
            </a:r>
            <a:r>
              <a:rPr lang="en-US" sz="1400" dirty="0">
                <a:solidFill>
                  <a:srgbClr val="FFFF00"/>
                </a:solidFill>
              </a:rPr>
              <a:t>Total funding for basic ensemble</a:t>
            </a:r>
          </a:p>
        </p:txBody>
      </p:sp>
    </p:spTree>
    <p:extLst>
      <p:ext uri="{BB962C8B-B14F-4D97-AF65-F5344CB8AC3E}">
        <p14:creationId xmlns:p14="http://schemas.microsoft.com/office/powerpoint/2010/main" val="129272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1488-E14F-BF28-F0F7-44079378AC64}"/>
              </a:ext>
            </a:extLst>
          </p:cNvPr>
          <p:cNvSpPr>
            <a:spLocks noGrp="1"/>
          </p:cNvSpPr>
          <p:nvPr>
            <p:ph type="title"/>
          </p:nvPr>
        </p:nvSpPr>
        <p:spPr/>
        <p:txBody>
          <a:bodyPr/>
          <a:lstStyle/>
          <a:p>
            <a:r>
              <a:rPr lang="en-US" dirty="0" err="1"/>
              <a:t>Diraux</a:t>
            </a:r>
            <a:r>
              <a:rPr lang="en-US" dirty="0"/>
              <a:t>  (</a:t>
            </a:r>
            <a:r>
              <a:rPr lang="en-US" dirty="0" err="1"/>
              <a:t>cont</a:t>
            </a:r>
            <a:r>
              <a:rPr lang="en-US" dirty="0"/>
              <a:t>)</a:t>
            </a:r>
          </a:p>
        </p:txBody>
      </p:sp>
      <p:sp>
        <p:nvSpPr>
          <p:cNvPr id="3" name="Content Placeholder 2">
            <a:extLst>
              <a:ext uri="{FF2B5EF4-FFF2-40B4-BE49-F238E27FC236}">
                <a16:creationId xmlns:a16="http://schemas.microsoft.com/office/drawing/2014/main" id="{E5E13A1A-5D84-8A46-758A-8C8D86A4CB2D}"/>
              </a:ext>
            </a:extLst>
          </p:cNvPr>
          <p:cNvSpPr>
            <a:spLocks noGrp="1"/>
          </p:cNvSpPr>
          <p:nvPr>
            <p:ph idx="1"/>
          </p:nvPr>
        </p:nvSpPr>
        <p:spPr/>
        <p:txBody>
          <a:bodyPr/>
          <a:lstStyle/>
          <a:p>
            <a:r>
              <a:rPr lang="en-US" dirty="0"/>
              <a:t>The AUXOPS manual specifies that the OIA is responsible for ensuring crews are outfitted in proper uniform or PPE prior to authorizing patrol.  DIRAUX could simply transfer the money to each Sector and require them to manage issuance and administration.</a:t>
            </a:r>
          </a:p>
          <a:p>
            <a:endParaRPr lang="en-US" dirty="0"/>
          </a:p>
          <a:p>
            <a:r>
              <a:rPr lang="en-US" dirty="0"/>
              <a:t>We feel the Sectors are not appropriately staffed and resourced to manage that burden and that Auxiliary operations may be curbed or otherwise impacted if we made that change.</a:t>
            </a:r>
          </a:p>
        </p:txBody>
      </p:sp>
    </p:spTree>
    <p:extLst>
      <p:ext uri="{BB962C8B-B14F-4D97-AF65-F5344CB8AC3E}">
        <p14:creationId xmlns:p14="http://schemas.microsoft.com/office/powerpoint/2010/main" val="398201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DC4A-B3BA-1BEA-EFF3-4FC6B6B239B1}"/>
              </a:ext>
            </a:extLst>
          </p:cNvPr>
          <p:cNvSpPr>
            <a:spLocks noGrp="1"/>
          </p:cNvSpPr>
          <p:nvPr>
            <p:ph type="title"/>
          </p:nvPr>
        </p:nvSpPr>
        <p:spPr/>
        <p:txBody>
          <a:bodyPr/>
          <a:lstStyle/>
          <a:p>
            <a:r>
              <a:rPr lang="en-US" dirty="0"/>
              <a:t>OPERATIONS TRAINING OFFICER (OTO)</a:t>
            </a:r>
          </a:p>
        </p:txBody>
      </p:sp>
      <p:sp>
        <p:nvSpPr>
          <p:cNvPr id="3" name="Content Placeholder 2">
            <a:extLst>
              <a:ext uri="{FF2B5EF4-FFF2-40B4-BE49-F238E27FC236}">
                <a16:creationId xmlns:a16="http://schemas.microsoft.com/office/drawing/2014/main" id="{86BC92A5-C072-EF19-CF32-C2D8DFCF2AA4}"/>
              </a:ext>
            </a:extLst>
          </p:cNvPr>
          <p:cNvSpPr>
            <a:spLocks noGrp="1"/>
          </p:cNvSpPr>
          <p:nvPr>
            <p:ph idx="1"/>
          </p:nvPr>
        </p:nvSpPr>
        <p:spPr/>
        <p:txBody>
          <a:bodyPr/>
          <a:lstStyle/>
          <a:p>
            <a:r>
              <a:rPr lang="en-US" dirty="0"/>
              <a:t>Per Part 2, Chapter 1, Article A.6, the OTO is designated as the Rescue and Survival Systems Officer for D11N.</a:t>
            </a:r>
          </a:p>
          <a:p>
            <a:r>
              <a:rPr lang="en-US" dirty="0"/>
              <a:t>Leverages experience in active-duty program to administer and provide oversite and guidance on Rescue and Survival Systems Program, to include quality assurance efforts.</a:t>
            </a:r>
          </a:p>
          <a:p>
            <a:r>
              <a:rPr lang="en-US" dirty="0"/>
              <a:t>Subject Matter Expert (SME) on RSS program available to train field units</a:t>
            </a:r>
          </a:p>
        </p:txBody>
      </p:sp>
    </p:spTree>
    <p:extLst>
      <p:ext uri="{BB962C8B-B14F-4D97-AF65-F5344CB8AC3E}">
        <p14:creationId xmlns:p14="http://schemas.microsoft.com/office/powerpoint/2010/main" val="138848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D40A-50A8-AA3E-D4C0-CA8A19989777}"/>
              </a:ext>
            </a:extLst>
          </p:cNvPr>
          <p:cNvSpPr>
            <a:spLocks noGrp="1"/>
          </p:cNvSpPr>
          <p:nvPr>
            <p:ph type="title"/>
          </p:nvPr>
        </p:nvSpPr>
        <p:spPr>
          <a:xfrm>
            <a:off x="752475" y="609600"/>
            <a:ext cx="3643150" cy="5603310"/>
          </a:xfrm>
        </p:spPr>
        <p:txBody>
          <a:bodyPr>
            <a:normAutofit/>
          </a:bodyPr>
          <a:lstStyle/>
          <a:p>
            <a:r>
              <a:rPr lang="en-US" dirty="0"/>
              <a:t>Flotilla leadership</a:t>
            </a:r>
          </a:p>
        </p:txBody>
      </p:sp>
      <p:graphicFrame>
        <p:nvGraphicFramePr>
          <p:cNvPr id="5" name="Content Placeholder 2">
            <a:extLst>
              <a:ext uri="{FF2B5EF4-FFF2-40B4-BE49-F238E27FC236}">
                <a16:creationId xmlns:a16="http://schemas.microsoft.com/office/drawing/2014/main" id="{C66B664C-AD39-367F-863F-9A7853788DA3}"/>
              </a:ext>
            </a:extLst>
          </p:cNvPr>
          <p:cNvGraphicFramePr>
            <a:graphicFrameLocks noGrp="1"/>
          </p:cNvGraphicFramePr>
          <p:nvPr>
            <p:ph idx="1"/>
            <p:extLst>
              <p:ext uri="{D42A27DB-BD31-4B8C-83A1-F6EECF244321}">
                <p14:modId xmlns:p14="http://schemas.microsoft.com/office/powerpoint/2010/main" val="57929150"/>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5453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584</TotalTime>
  <Words>1754</Words>
  <Application>Microsoft Office PowerPoint</Application>
  <PresentationFormat>Widescreen</PresentationFormat>
  <Paragraphs>135</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Bookman Old Style</vt:lpstr>
      <vt:lpstr>Calibri</vt:lpstr>
      <vt:lpstr>Rockwell</vt:lpstr>
      <vt:lpstr>Damask</vt:lpstr>
      <vt:lpstr>Ppe program Administration</vt:lpstr>
      <vt:lpstr>References</vt:lpstr>
      <vt:lpstr>PROGRAM GOALS</vt:lpstr>
      <vt:lpstr>responsibilities</vt:lpstr>
      <vt:lpstr>Director of auxiliary </vt:lpstr>
      <vt:lpstr>Diraux  (CONT)</vt:lpstr>
      <vt:lpstr>Diraux  (cont)</vt:lpstr>
      <vt:lpstr>OPERATIONS TRAINING OFFICER (OTO)</vt:lpstr>
      <vt:lpstr>Flotilla leadership</vt:lpstr>
      <vt:lpstr>Flotilla leadership (cont)</vt:lpstr>
      <vt:lpstr>Risk  vs  gain</vt:lpstr>
      <vt:lpstr>Risk  vs gain (cont)</vt:lpstr>
      <vt:lpstr>ADMINISTRATION</vt:lpstr>
      <vt:lpstr>SHARED FLOTILLA RESPONSIBILITY</vt:lpstr>
      <vt:lpstr>FSO-MA </vt:lpstr>
      <vt:lpstr>Fso-op </vt:lpstr>
      <vt:lpstr>Fso-op (cont)</vt:lpstr>
      <vt:lpstr>inspections</vt:lpstr>
      <vt:lpstr>Inspections</vt:lpstr>
      <vt:lpstr>Log keeping</vt:lpstr>
      <vt:lpstr>MAINTENANCE</vt:lpstr>
      <vt:lpstr>issuance</vt:lpstr>
      <vt:lpstr>Cold wx issuance</vt:lpstr>
      <vt:lpstr>Personally procured equipment</vt:lpstr>
      <vt:lpstr>Inflatable pfd’s</vt:lpstr>
      <vt:lpstr>Non-coast guard approved pfd</vt:lpstr>
      <vt:lpstr>PowerPoint Presentation</vt:lpstr>
      <vt:lpstr>Inflatable pfd’s (cont)</vt:lpstr>
      <vt:lpstr>Personal locator beacon (plb)</vt:lpstr>
      <vt:lpstr>PERSONAL LOCATOR BEACON (cont)</vt:lpstr>
      <vt:lpstr>Flotilla leadership &amp; unused ppe</vt:lpstr>
      <vt:lpstr>Flotilla leadership &amp; unused ppe (cont)</vt:lpstr>
      <vt:lpstr>Diraux quality assurance</vt:lpstr>
      <vt:lpstr>Diraux quality assurance</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 program Administration</dc:title>
  <dc:creator>Perez, THOMAS CARLOS Duenas CWO-2 USCG D11 (USA)</dc:creator>
  <cp:lastModifiedBy>Perez, THOMAS CARLOS Duenas CWO-2 USCG D11 (USA)</cp:lastModifiedBy>
  <cp:revision>8</cp:revision>
  <dcterms:created xsi:type="dcterms:W3CDTF">2023-01-09T23:25:40Z</dcterms:created>
  <dcterms:modified xsi:type="dcterms:W3CDTF">2023-01-21T20:22:00Z</dcterms:modified>
</cp:coreProperties>
</file>