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handoutMasterIdLst>
    <p:handoutMasterId r:id="rId21"/>
  </p:handoutMasterIdLst>
  <p:sldIdLst>
    <p:sldId id="261" r:id="rId2"/>
    <p:sldId id="373" r:id="rId3"/>
    <p:sldId id="359" r:id="rId4"/>
    <p:sldId id="376" r:id="rId5"/>
    <p:sldId id="380" r:id="rId6"/>
    <p:sldId id="383" r:id="rId7"/>
    <p:sldId id="382" r:id="rId8"/>
    <p:sldId id="360" r:id="rId9"/>
    <p:sldId id="361" r:id="rId10"/>
    <p:sldId id="362" r:id="rId11"/>
    <p:sldId id="363" r:id="rId12"/>
    <p:sldId id="364" r:id="rId13"/>
    <p:sldId id="365" r:id="rId14"/>
    <p:sldId id="377" r:id="rId15"/>
    <p:sldId id="381" r:id="rId16"/>
    <p:sldId id="371" r:id="rId17"/>
    <p:sldId id="374" r:id="rId18"/>
    <p:sldId id="355" r:id="rId19"/>
  </p:sldIdLst>
  <p:sldSz cx="9144000" cy="6858000" type="screen4x3"/>
  <p:notesSz cx="7315200" cy="96012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2" autoAdjust="0"/>
    <p:restoredTop sz="86845" autoAdjust="0"/>
  </p:normalViewPr>
  <p:slideViewPr>
    <p:cSldViewPr>
      <p:cViewPr varScale="1">
        <p:scale>
          <a:sx n="115" d="100"/>
          <a:sy n="115" d="100"/>
        </p:scale>
        <p:origin x="11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2508" y="-8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915" tIns="47959" rIns="95915" bIns="47959"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915" tIns="47959" rIns="95915" bIns="47959" rtlCol="0"/>
          <a:lstStyle>
            <a:lvl1pPr algn="r">
              <a:defRPr sz="1300"/>
            </a:lvl1pPr>
          </a:lstStyle>
          <a:p>
            <a:fld id="{BE3922FB-E333-4E3D-A4D4-2D46EA89D716}" type="datetimeFigureOut">
              <a:rPr lang="en-US" smtClean="0"/>
              <a:pPr/>
              <a:t>4/9/2019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5915" tIns="47959" rIns="95915" bIns="47959"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915" tIns="47959" rIns="95915" bIns="47959" rtlCol="0" anchor="b"/>
          <a:lstStyle>
            <a:lvl1pPr algn="r">
              <a:defRPr sz="1300"/>
            </a:lvl1pPr>
          </a:lstStyle>
          <a:p>
            <a:fld id="{2F8CE686-5DD6-46AD-A46D-1878D56D0F84}" type="slidenum">
              <a:rPr lang="en-US" smtClean="0"/>
              <a:pPr/>
              <a:t>‹#›</a:t>
            </a:fld>
            <a:endParaRPr lang="en-US"/>
          </a:p>
        </p:txBody>
      </p:sp>
    </p:spTree>
    <p:extLst>
      <p:ext uri="{BB962C8B-B14F-4D97-AF65-F5344CB8AC3E}">
        <p14:creationId xmlns:p14="http://schemas.microsoft.com/office/powerpoint/2010/main" val="1097618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915" tIns="47959" rIns="95915" bIns="47959"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915" tIns="47959" rIns="95915" bIns="47959" rtlCol="0"/>
          <a:lstStyle>
            <a:lvl1pPr algn="r">
              <a:defRPr sz="1300"/>
            </a:lvl1pPr>
          </a:lstStyle>
          <a:p>
            <a:fld id="{6F4204F6-68DB-4976-AD68-E49B2A1DA4BE}" type="datetimeFigureOut">
              <a:rPr lang="en-US" smtClean="0"/>
              <a:pPr/>
              <a:t>4/9/2019</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915" tIns="47959" rIns="95915" bIns="47959"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915" tIns="47959" rIns="95915" bIns="479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915" tIns="47959" rIns="95915" bIns="47959"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915" tIns="47959" rIns="95915" bIns="47959" rtlCol="0" anchor="b"/>
          <a:lstStyle>
            <a:lvl1pPr algn="r">
              <a:defRPr sz="1300"/>
            </a:lvl1pPr>
          </a:lstStyle>
          <a:p>
            <a:fld id="{164C0D75-327C-485B-B61D-9C513C02F6B5}" type="slidenum">
              <a:rPr lang="en-US" smtClean="0"/>
              <a:pPr/>
              <a:t>‹#›</a:t>
            </a:fld>
            <a:endParaRPr lang="en-US"/>
          </a:p>
        </p:txBody>
      </p:sp>
    </p:spTree>
    <p:extLst>
      <p:ext uri="{BB962C8B-B14F-4D97-AF65-F5344CB8AC3E}">
        <p14:creationId xmlns:p14="http://schemas.microsoft.com/office/powerpoint/2010/main" val="35290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Meeting Notes (4/11/11 16:27) -----</a:t>
            </a:r>
          </a:p>
          <a:p>
            <a:r>
              <a:rPr lang="en-US" dirty="0"/>
              <a:t>Program is a work in progress.  We started with a very basic program and have grown as interest has grown</a:t>
            </a:r>
            <a:r>
              <a:rPr lang="en-US" dirty="0" smtClean="0"/>
              <a:t>.  Interest in the different areas changes over time and CG requirements change over time.</a:t>
            </a:r>
            <a:endParaRPr lang="en-US" dirty="0"/>
          </a:p>
          <a:p>
            <a:endParaRPr lang="en-US" dirty="0"/>
          </a:p>
        </p:txBody>
      </p:sp>
      <p:sp>
        <p:nvSpPr>
          <p:cNvPr id="4" name="Slide Number Placeholder 3"/>
          <p:cNvSpPr>
            <a:spLocks noGrp="1"/>
          </p:cNvSpPr>
          <p:nvPr>
            <p:ph type="sldNum" sz="quarter" idx="10"/>
          </p:nvPr>
        </p:nvSpPr>
        <p:spPr/>
        <p:txBody>
          <a:bodyPr/>
          <a:lstStyle/>
          <a:p>
            <a:fld id="{164C0D75-327C-485B-B61D-9C513C02F6B5}" type="slidenum">
              <a:rPr lang="en-US" smtClean="0"/>
              <a:pPr/>
              <a:t>1</a:t>
            </a:fld>
            <a:endParaRPr lang="en-US"/>
          </a:p>
        </p:txBody>
      </p:sp>
    </p:spTree>
    <p:extLst>
      <p:ext uri="{BB962C8B-B14F-4D97-AF65-F5344CB8AC3E}">
        <p14:creationId xmlns:p14="http://schemas.microsoft.com/office/powerpoint/2010/main" val="186642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C0D75-327C-485B-B61D-9C513C02F6B5}" type="slidenum">
              <a:rPr lang="en-US" smtClean="0"/>
              <a:pPr/>
              <a:t>15</a:t>
            </a:fld>
            <a:endParaRPr lang="en-US"/>
          </a:p>
        </p:txBody>
      </p:sp>
    </p:spTree>
    <p:extLst>
      <p:ext uri="{BB962C8B-B14F-4D97-AF65-F5344CB8AC3E}">
        <p14:creationId xmlns:p14="http://schemas.microsoft.com/office/powerpoint/2010/main" val="6742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164C0D75-327C-485B-B61D-9C513C02F6B5}" type="slidenum">
              <a:rPr lang="en-US" smtClean="0"/>
              <a:pPr/>
              <a:t>18</a:t>
            </a:fld>
            <a:endParaRPr lang="en-US"/>
          </a:p>
        </p:txBody>
      </p:sp>
    </p:spTree>
    <p:extLst>
      <p:ext uri="{BB962C8B-B14F-4D97-AF65-F5344CB8AC3E}">
        <p14:creationId xmlns:p14="http://schemas.microsoft.com/office/powerpoint/2010/main" val="305896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Meeting Notes (4/11/11 16:27) -----</a:t>
            </a:r>
          </a:p>
          <a:p>
            <a:r>
              <a:rPr lang="en-US" dirty="0"/>
              <a:t>The ADSO-MS/AWW has reworked the program to combine two features, the original AWW program and the Marine Safety Observation MIssion, the latter being terminated last year because Aux cannot supplant the AD OFL Mission.</a:t>
            </a:r>
          </a:p>
          <a:p>
            <a:endParaRPr lang="en-US" dirty="0"/>
          </a:p>
          <a:p>
            <a:r>
              <a:rPr lang="en-US" dirty="0"/>
              <a:t>Reference to America's Cup is with the thought that Auxiliarists can provide assistance in delivering informational materials about America's Cup and AWW to viewers at Marina's, Docks, Ramps, Clubs and other groups building up to the 2012 and 2013 events.</a:t>
            </a:r>
          </a:p>
          <a:p>
            <a:endParaRPr lang="en-US" dirty="0"/>
          </a:p>
          <a:p>
            <a:endParaRPr lang="en-US" dirty="0"/>
          </a:p>
        </p:txBody>
      </p:sp>
      <p:sp>
        <p:nvSpPr>
          <p:cNvPr id="4" name="Slide Number Placeholder 3"/>
          <p:cNvSpPr>
            <a:spLocks noGrp="1"/>
          </p:cNvSpPr>
          <p:nvPr>
            <p:ph type="sldNum" sz="quarter" idx="10"/>
          </p:nvPr>
        </p:nvSpPr>
        <p:spPr/>
        <p:txBody>
          <a:bodyPr/>
          <a:lstStyle/>
          <a:p>
            <a:fld id="{164C0D75-327C-485B-B61D-9C513C02F6B5}" type="slidenum">
              <a:rPr lang="en-US" smtClean="0"/>
              <a:pPr/>
              <a:t>2</a:t>
            </a:fld>
            <a:endParaRPr lang="en-US"/>
          </a:p>
        </p:txBody>
      </p:sp>
    </p:spTree>
    <p:extLst>
      <p:ext uri="{BB962C8B-B14F-4D97-AF65-F5344CB8AC3E}">
        <p14:creationId xmlns:p14="http://schemas.microsoft.com/office/powerpoint/2010/main" val="118113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(4/11/11 16:27) -----</a:t>
            </a:r>
          </a:p>
          <a:p>
            <a:r>
              <a:rPr lang="en-US"/>
              <a:t>As stated in the previous slide the Outreach Mission will combine 2 Aux members, an AWW Outreach Mission Specialist and a Land Mobile operator in a "cross mission" approach to area familiarization and viewer awareness of the importance of Marine Safety and Environmental Protection.</a:t>
            </a:r>
          </a:p>
          <a:p>
            <a:endParaRPr lang="en-US"/>
          </a:p>
          <a:p>
            <a:r>
              <a:rPr lang="en-US"/>
              <a:t>Training in pollution awareness and laws that pertain to such things as the FWPCA (clean water act adm by EPA), CERCLA (comprehensive environmental response, compensation and liability act of 1980 implemented by EPA 's office of Solid Waste and Emergency Response) and OPA (1990) following Exxon Valdez established Oil spill Liability Trust Fund and provides up to 1 billion per spill incident.  </a:t>
            </a:r>
          </a:p>
          <a:p>
            <a:r>
              <a:rPr lang="en-US"/>
              <a:t>Overall  the NCP provides guidance on priorities to protect the nation's clean waters and environment. </a:t>
            </a:r>
          </a:p>
        </p:txBody>
      </p:sp>
      <p:sp>
        <p:nvSpPr>
          <p:cNvPr id="4" name="Slide Number Placeholder 3"/>
          <p:cNvSpPr>
            <a:spLocks noGrp="1"/>
          </p:cNvSpPr>
          <p:nvPr>
            <p:ph type="sldNum" sz="quarter" idx="10"/>
          </p:nvPr>
        </p:nvSpPr>
        <p:spPr/>
        <p:txBody>
          <a:bodyPr/>
          <a:lstStyle/>
          <a:p>
            <a:fld id="{164C0D75-327C-485B-B61D-9C513C02F6B5}" type="slidenum">
              <a:rPr lang="en-US" smtClean="0"/>
              <a:pPr/>
              <a:t>3</a:t>
            </a:fld>
            <a:endParaRPr lang="en-US"/>
          </a:p>
        </p:txBody>
      </p:sp>
    </p:spTree>
    <p:extLst>
      <p:ext uri="{BB962C8B-B14F-4D97-AF65-F5344CB8AC3E}">
        <p14:creationId xmlns:p14="http://schemas.microsoft.com/office/powerpoint/2010/main" val="39101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(4/11/11 16:27) -----</a:t>
            </a:r>
          </a:p>
          <a:p>
            <a:r>
              <a:rPr lang="en-US"/>
              <a:t>The Auxiliary provides the eyes and ears for helping to make these vessels safer for the public.  Each auditor is a trained observer for such things as numbers of passengers on board, proper safety announcements, locked doors, accessible PFD's, security signage, </a:t>
            </a:r>
          </a:p>
        </p:txBody>
      </p:sp>
      <p:sp>
        <p:nvSpPr>
          <p:cNvPr id="4" name="Slide Number Placeholder 3"/>
          <p:cNvSpPr>
            <a:spLocks noGrp="1"/>
          </p:cNvSpPr>
          <p:nvPr>
            <p:ph type="sldNum" sz="quarter" idx="10"/>
          </p:nvPr>
        </p:nvSpPr>
        <p:spPr/>
        <p:txBody>
          <a:bodyPr/>
          <a:lstStyle/>
          <a:p>
            <a:fld id="{164C0D75-327C-485B-B61D-9C513C02F6B5}" type="slidenum">
              <a:rPr lang="en-US" smtClean="0"/>
              <a:pPr/>
              <a:t>4</a:t>
            </a:fld>
            <a:endParaRPr lang="en-US"/>
          </a:p>
        </p:txBody>
      </p:sp>
    </p:spTree>
    <p:extLst>
      <p:ext uri="{BB962C8B-B14F-4D97-AF65-F5344CB8AC3E}">
        <p14:creationId xmlns:p14="http://schemas.microsoft.com/office/powerpoint/2010/main" val="375975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(4/11/11 16:27) -----</a:t>
            </a:r>
          </a:p>
          <a:p>
            <a:r>
              <a:rPr lang="en-US"/>
              <a:t>The Auxiliary provides the eyes and ears for helping to make these vessels safer for the public.  Each auditor is a trained observer for such things as numbers of passengers on board, proper safety announcements, locked doors, accessible PFD's, security signage, </a:t>
            </a:r>
          </a:p>
        </p:txBody>
      </p:sp>
      <p:sp>
        <p:nvSpPr>
          <p:cNvPr id="4" name="Slide Number Placeholder 3"/>
          <p:cNvSpPr>
            <a:spLocks noGrp="1"/>
          </p:cNvSpPr>
          <p:nvPr>
            <p:ph type="sldNum" sz="quarter" idx="10"/>
          </p:nvPr>
        </p:nvSpPr>
        <p:spPr/>
        <p:txBody>
          <a:bodyPr/>
          <a:lstStyle/>
          <a:p>
            <a:fld id="{164C0D75-327C-485B-B61D-9C513C02F6B5}" type="slidenum">
              <a:rPr lang="en-US" smtClean="0"/>
              <a:pPr/>
              <a:t>5</a:t>
            </a:fld>
            <a:endParaRPr lang="en-US"/>
          </a:p>
        </p:txBody>
      </p:sp>
    </p:spTree>
    <p:extLst>
      <p:ext uri="{BB962C8B-B14F-4D97-AF65-F5344CB8AC3E}">
        <p14:creationId xmlns:p14="http://schemas.microsoft.com/office/powerpoint/2010/main" val="255851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(4/11/11 16:27) -----</a:t>
            </a:r>
          </a:p>
          <a:p>
            <a:r>
              <a:rPr lang="en-US"/>
              <a:t>The Auxiliary provides the eyes and ears for helping to make these vessels safer for the public.  Each auditor is a trained observer for such things as numbers of passengers on board, proper safety announcements, locked doors, accessible PFD's, security signage, </a:t>
            </a:r>
          </a:p>
        </p:txBody>
      </p:sp>
      <p:sp>
        <p:nvSpPr>
          <p:cNvPr id="4" name="Slide Number Placeholder 3"/>
          <p:cNvSpPr>
            <a:spLocks noGrp="1"/>
          </p:cNvSpPr>
          <p:nvPr>
            <p:ph type="sldNum" sz="quarter" idx="10"/>
          </p:nvPr>
        </p:nvSpPr>
        <p:spPr/>
        <p:txBody>
          <a:bodyPr/>
          <a:lstStyle/>
          <a:p>
            <a:fld id="{164C0D75-327C-485B-B61D-9C513C02F6B5}" type="slidenum">
              <a:rPr lang="en-US" smtClean="0"/>
              <a:pPr/>
              <a:t>6</a:t>
            </a:fld>
            <a:endParaRPr lang="en-US"/>
          </a:p>
        </p:txBody>
      </p:sp>
    </p:spTree>
    <p:extLst>
      <p:ext uri="{BB962C8B-B14F-4D97-AF65-F5344CB8AC3E}">
        <p14:creationId xmlns:p14="http://schemas.microsoft.com/office/powerpoint/2010/main" val="99037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1782" lvl="0" indent="-514350"/>
            <a:r>
              <a:rPr lang="en-US" dirty="0" smtClean="0"/>
              <a:t>Great opportunity for new members to get right to work assisting the CG in making riding Ferry boats safer. </a:t>
            </a:r>
          </a:p>
          <a:p>
            <a:pPr marL="541782" lvl="0" indent="-514350"/>
            <a:r>
              <a:rPr lang="en-US" dirty="0" smtClean="0"/>
              <a:t>We had a total of 163 Ferry Vessel audits in 2010 with a goal of 200 for 2011. </a:t>
            </a:r>
          </a:p>
          <a:p>
            <a:pPr marL="541782" lvl="0" indent="-514350"/>
            <a:r>
              <a:rPr lang="en-US" dirty="0" smtClean="0"/>
              <a:t>ADSO:</a:t>
            </a:r>
          </a:p>
          <a:p>
            <a:pPr marL="907542" lvl="1" indent="-514350"/>
            <a:r>
              <a:rPr lang="en-US" dirty="0" smtClean="0"/>
              <a:t>Planning a training session at PCA in January and </a:t>
            </a:r>
            <a:r>
              <a:rPr lang="en-US" smtClean="0"/>
              <a:t>August 2016.</a:t>
            </a:r>
            <a:endParaRPr lang="en-US" dirty="0" smtClean="0"/>
          </a:p>
          <a:p>
            <a:endParaRPr lang="en-US" dirty="0"/>
          </a:p>
        </p:txBody>
      </p:sp>
      <p:sp>
        <p:nvSpPr>
          <p:cNvPr id="4" name="Slide Number Placeholder 3"/>
          <p:cNvSpPr>
            <a:spLocks noGrp="1"/>
          </p:cNvSpPr>
          <p:nvPr>
            <p:ph type="sldNum" sz="quarter" idx="10"/>
          </p:nvPr>
        </p:nvSpPr>
        <p:spPr/>
        <p:txBody>
          <a:bodyPr/>
          <a:lstStyle/>
          <a:p>
            <a:fld id="{164C0D75-327C-485B-B61D-9C513C02F6B5}" type="slidenum">
              <a:rPr lang="en-US" smtClean="0"/>
              <a:pPr/>
              <a:t>8</a:t>
            </a:fld>
            <a:endParaRPr lang="en-US"/>
          </a:p>
        </p:txBody>
      </p:sp>
    </p:spTree>
    <p:extLst>
      <p:ext uri="{BB962C8B-B14F-4D97-AF65-F5344CB8AC3E}">
        <p14:creationId xmlns:p14="http://schemas.microsoft.com/office/powerpoint/2010/main" val="147329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1782" lvl="0" indent="-514350"/>
            <a:r>
              <a:rPr lang="en-US" dirty="0" smtClean="0"/>
              <a:t>Our District’s qualified members provide a substantial number of Dockside Exams for the Industry. Close to 85% of exams done in D11NR are completed by our members. Our members also provide training to the Active Duty, Reserves, VTS and civilian CG employees.</a:t>
            </a:r>
          </a:p>
          <a:p>
            <a:pPr marL="541782" lvl="0" indent="-514350"/>
            <a:r>
              <a:rPr lang="en-US" dirty="0" smtClean="0"/>
              <a:t>Because Commercial Fishing Vessel Exams will become Mandatory Inspections we are anticipating an increased demand for Inspections . We will also need to have an increased number of Examiners. Training will be held in the Spring before the Salmon season opener and again in the Fall before the Crab season. </a:t>
            </a:r>
          </a:p>
          <a:p>
            <a:pPr marL="541782" lvl="0" indent="-514350"/>
            <a:r>
              <a:rPr lang="en-US" dirty="0" smtClean="0"/>
              <a:t>Approximately 70-100 Dockside Exams are performed by 14 Auxiliary members from</a:t>
            </a:r>
            <a:r>
              <a:rPr lang="en-US" baseline="0" dirty="0" smtClean="0"/>
              <a:t> </a:t>
            </a:r>
            <a:r>
              <a:rPr lang="en-US" dirty="0" smtClean="0"/>
              <a:t>Crescent City to Monterey including Bodega Bay, San Francisco Bay, Pillar Point and</a:t>
            </a:r>
            <a:r>
              <a:rPr lang="en-US" baseline="0" dirty="0" smtClean="0"/>
              <a:t> </a:t>
            </a:r>
            <a:r>
              <a:rPr lang="en-US" dirty="0" smtClean="0"/>
              <a:t>Moss Landing. We have about 1400 Fishing Vessels in the District and that will</a:t>
            </a:r>
            <a:r>
              <a:rPr lang="en-US" baseline="0" dirty="0" smtClean="0"/>
              <a:t> </a:t>
            </a:r>
            <a:r>
              <a:rPr lang="en-US" dirty="0" smtClean="0"/>
              <a:t>prove to be a challenge. Each exam takes about 2 hours on average and is a big time resource for the Coast Guard.</a:t>
            </a:r>
            <a:r>
              <a:rPr lang="en-US" baseline="0" dirty="0" smtClean="0"/>
              <a:t> The CG Civilian, Manny Ramirez</a:t>
            </a:r>
            <a:r>
              <a:rPr lang="en-US" dirty="0" smtClean="0"/>
              <a:t> is the POC.</a:t>
            </a:r>
          </a:p>
          <a:p>
            <a:endParaRPr lang="en-US" dirty="0"/>
          </a:p>
        </p:txBody>
      </p:sp>
      <p:sp>
        <p:nvSpPr>
          <p:cNvPr id="4" name="Slide Number Placeholder 3"/>
          <p:cNvSpPr>
            <a:spLocks noGrp="1"/>
          </p:cNvSpPr>
          <p:nvPr>
            <p:ph type="sldNum" sz="quarter" idx="10"/>
          </p:nvPr>
        </p:nvSpPr>
        <p:spPr/>
        <p:txBody>
          <a:bodyPr/>
          <a:lstStyle/>
          <a:p>
            <a:fld id="{164C0D75-327C-485B-B61D-9C513C02F6B5}" type="slidenum">
              <a:rPr lang="en-US" smtClean="0"/>
              <a:pPr/>
              <a:t>10</a:t>
            </a:fld>
            <a:endParaRPr lang="en-US"/>
          </a:p>
        </p:txBody>
      </p:sp>
    </p:spTree>
    <p:extLst>
      <p:ext uri="{BB962C8B-B14F-4D97-AF65-F5344CB8AC3E}">
        <p14:creationId xmlns:p14="http://schemas.microsoft.com/office/powerpoint/2010/main" val="400147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1782" lvl="0" indent="-514350"/>
            <a:r>
              <a:rPr lang="en-US" dirty="0" smtClean="0"/>
              <a:t>The tug boat operators are in a bridging program leading toward a Mandatory Inspection. Many</a:t>
            </a:r>
            <a:r>
              <a:rPr lang="en-US" baseline="0" dirty="0" smtClean="0"/>
              <a:t> </a:t>
            </a:r>
            <a:r>
              <a:rPr lang="en-US" dirty="0" smtClean="0"/>
              <a:t>vessels  are still not fully prepared for this inspection. </a:t>
            </a:r>
          </a:p>
          <a:p>
            <a:pPr marL="541782" lvl="0" indent="-514350"/>
            <a:r>
              <a:rPr lang="en-US" dirty="0" smtClean="0"/>
              <a:t>This area is open to Auxiliarists who have a keen interest in Marine Inspection. It requires working with Active duty personnel and the completion of a PQS. The Department is working toward qualification of their members and so will be willing to take one Auxiliarist at a time to train. It takes doing 10 inspections that are approximately 3 hours in length, so with few vessels available it takes about a year to get the qualification. One Auxiliary member is qualified at this time.</a:t>
            </a:r>
          </a:p>
          <a:p>
            <a:endParaRPr lang="en-US" dirty="0"/>
          </a:p>
        </p:txBody>
      </p:sp>
      <p:sp>
        <p:nvSpPr>
          <p:cNvPr id="4" name="Slide Number Placeholder 3"/>
          <p:cNvSpPr>
            <a:spLocks noGrp="1"/>
          </p:cNvSpPr>
          <p:nvPr>
            <p:ph type="sldNum" sz="quarter" idx="10"/>
          </p:nvPr>
        </p:nvSpPr>
        <p:spPr/>
        <p:txBody>
          <a:bodyPr/>
          <a:lstStyle/>
          <a:p>
            <a:fld id="{164C0D75-327C-485B-B61D-9C513C02F6B5}" type="slidenum">
              <a:rPr lang="en-US" smtClean="0"/>
              <a:pPr/>
              <a:t>12</a:t>
            </a:fld>
            <a:endParaRPr lang="en-US"/>
          </a:p>
        </p:txBody>
      </p:sp>
    </p:spTree>
    <p:extLst>
      <p:ext uri="{BB962C8B-B14F-4D97-AF65-F5344CB8AC3E}">
        <p14:creationId xmlns:p14="http://schemas.microsoft.com/office/powerpoint/2010/main" val="175554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EBCF97C-2D22-4286-B8A8-B7B2391DBF90}" type="datetimeFigureOut">
              <a:rPr lang="en-US" smtClean="0"/>
              <a:pPr/>
              <a:t>4/9/2019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BCF97C-2D22-4286-B8A8-B7B2391DBF90}"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A6E60DD-96B2-45DE-A45E-0C064F13BB9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CF97C-2D22-4286-B8A8-B7B2391DBF90}"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CF97C-2D22-4286-B8A8-B7B2391DBF90}"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1938" y="227013"/>
            <a:ext cx="8432800" cy="911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1950" y="1470025"/>
            <a:ext cx="41402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54550" y="1470025"/>
            <a:ext cx="41402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0" y="6380163"/>
            <a:ext cx="1447800" cy="301625"/>
          </a:xfrm>
        </p:spPr>
        <p:txBody>
          <a:bodyPr/>
          <a:lstStyle>
            <a:lvl1pPr>
              <a:defRPr/>
            </a:lvl1pPr>
          </a:lstStyle>
          <a:p>
            <a:endParaRPr lang="en-US"/>
          </a:p>
        </p:txBody>
      </p:sp>
      <p:sp>
        <p:nvSpPr>
          <p:cNvPr id="6" name="Footer Placeholder 5"/>
          <p:cNvSpPr>
            <a:spLocks noGrp="1"/>
          </p:cNvSpPr>
          <p:nvPr>
            <p:ph type="ftr" sz="quarter" idx="11"/>
          </p:nvPr>
        </p:nvSpPr>
        <p:spPr>
          <a:xfrm>
            <a:off x="3962400" y="6380163"/>
            <a:ext cx="30480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838200" y="6380163"/>
            <a:ext cx="457200" cy="301625"/>
          </a:xfrm>
        </p:spPr>
        <p:txBody>
          <a:bodyPr/>
          <a:lstStyle>
            <a:lvl1pPr>
              <a:defRPr/>
            </a:lvl1pPr>
          </a:lstStyle>
          <a:p>
            <a:fld id="{9995A8A3-BC3B-42EE-938D-1B37EB70B719}"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CF97C-2D22-4286-B8A8-B7B2391DBF90}"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BCF97C-2D22-4286-B8A8-B7B2391DBF90}"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BCF97C-2D22-4286-B8A8-B7B2391DBF90}"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BCF97C-2D22-4286-B8A8-B7B2391DBF90}" type="datetimeFigureOut">
              <a:rPr lang="en-US" smtClean="0"/>
              <a:pPr/>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BCF97C-2D22-4286-B8A8-B7B2391DBF90}" type="datetimeFigureOut">
              <a:rPr lang="en-US" smtClean="0"/>
              <a:pPr/>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BCF97C-2D22-4286-B8A8-B7B2391DBF90}" type="datetimeFigureOut">
              <a:rPr lang="en-US" smtClean="0"/>
              <a:pPr/>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CF97C-2D22-4286-B8A8-B7B2391DBF90}" type="datetimeFigureOut">
              <a:rPr lang="en-US" smtClean="0"/>
              <a:pPr/>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BCF97C-2D22-4286-B8A8-B7B2391DBF90}"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E60DD-96B2-45DE-A45E-0C064F13BB98}"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BCF97C-2D22-4286-B8A8-B7B2391DBF90}" type="datetimeFigureOut">
              <a:rPr lang="en-US" smtClean="0"/>
              <a:pPr/>
              <a:t>4/9/2019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6E60DD-96B2-45DE-A45E-0C064F13BB9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93" r:id="rId7"/>
    <p:sldLayoutId id="2147483787" r:id="rId8"/>
    <p:sldLayoutId id="2147483788" r:id="rId9"/>
    <p:sldLayoutId id="2147483789" r:id="rId10"/>
    <p:sldLayoutId id="2147483790" r:id="rId11"/>
    <p:sldLayoutId id="2147483791" r:id="rId12"/>
    <p:sldLayoutId id="2147483795" r:id="rId13"/>
  </p:sldLayoutIdLst>
  <p:transition>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scafurniture@yahoo.com" TargetMode="External"/><Relationship Id="rId7"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mailto:Sue.Fry@sbcglobal.net"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hyperlink" Target="http://www.d11nuscgaux.info"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sue.fry@sbcglobal.net" TargetMode="External"/><Relationship Id="rId4" Type="http://schemas.openxmlformats.org/officeDocument/2006/relationships/hyperlink" Target="http://www.cgaux.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552" y="2590800"/>
            <a:ext cx="7851648" cy="1295400"/>
          </a:xfrm>
        </p:spPr>
        <p:txBody>
          <a:bodyPr>
            <a:noAutofit/>
          </a:bodyPr>
          <a:lstStyle/>
          <a:p>
            <a:pPr algn="ctr"/>
            <a:r>
              <a:rPr lang="en-US" sz="4400" b="0" dirty="0" smtClean="0">
                <a:solidFill>
                  <a:schemeClr val="tx2"/>
                </a:solidFill>
                <a:effectLst>
                  <a:outerShdw blurRad="38100" dist="38100" dir="2700000" algn="tl">
                    <a:srgbClr val="000000">
                      <a:alpha val="43137"/>
                    </a:srgbClr>
                  </a:outerShdw>
                </a:effectLst>
              </a:rPr>
              <a:t>District 11: Northern Region</a:t>
            </a:r>
            <a:br>
              <a:rPr lang="en-US" sz="4400" b="0" dirty="0" smtClean="0">
                <a:solidFill>
                  <a:schemeClr val="tx2"/>
                </a:solidFill>
                <a:effectLst>
                  <a:outerShdw blurRad="38100" dist="38100" dir="2700000" algn="tl">
                    <a:srgbClr val="000000">
                      <a:alpha val="43137"/>
                    </a:srgbClr>
                  </a:outerShdw>
                </a:effectLst>
              </a:rPr>
            </a:br>
            <a:r>
              <a:rPr lang="en-US" sz="4400" b="0" dirty="0" smtClean="0">
                <a:solidFill>
                  <a:schemeClr val="tx2"/>
                </a:solidFill>
                <a:effectLst>
                  <a:outerShdw blurRad="38100" dist="38100" dir="2700000" algn="tl">
                    <a:srgbClr val="000000">
                      <a:alpha val="43137"/>
                    </a:srgbClr>
                  </a:outerShdw>
                </a:effectLst>
              </a:rPr>
              <a:t>Marine Safety Overview</a:t>
            </a:r>
            <a:endParaRPr lang="en-US" sz="4400" b="0" dirty="0">
              <a:solidFill>
                <a:schemeClr val="tx2"/>
              </a:solidFill>
              <a:effectLst>
                <a:outerShdw blurRad="38100" dist="38100" dir="2700000" algn="tl">
                  <a:srgbClr val="000000">
                    <a:alpha val="43137"/>
                  </a:srgbClr>
                </a:outerShdw>
              </a:effectLst>
              <a:latin typeface="+mj-lt"/>
            </a:endParaRPr>
          </a:p>
        </p:txBody>
      </p:sp>
      <p:grpSp>
        <p:nvGrpSpPr>
          <p:cNvPr id="11" name="Group 10"/>
          <p:cNvGrpSpPr>
            <a:grpSpLocks noChangeAspect="1"/>
          </p:cNvGrpSpPr>
          <p:nvPr/>
        </p:nvGrpSpPr>
        <p:grpSpPr>
          <a:xfrm>
            <a:off x="2094464" y="4080367"/>
            <a:ext cx="5116998" cy="872634"/>
            <a:chOff x="5086350" y="6070600"/>
            <a:chExt cx="3819525" cy="651367"/>
          </a:xfrm>
        </p:grpSpPr>
        <p:grpSp>
          <p:nvGrpSpPr>
            <p:cNvPr id="7" name="Group 6"/>
            <p:cNvGrpSpPr/>
            <p:nvPr/>
          </p:nvGrpSpPr>
          <p:grpSpPr>
            <a:xfrm>
              <a:off x="5867400" y="6070600"/>
              <a:ext cx="3038475" cy="651367"/>
              <a:chOff x="5867400" y="6070600"/>
              <a:chExt cx="3038475" cy="651367"/>
            </a:xfrm>
          </p:grpSpPr>
          <p:pic>
            <p:nvPicPr>
              <p:cNvPr id="8" name="Picture 7"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9" name="Picture 8"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1026"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marL="541782" lvl="0" indent="-514350" algn="ctr"/>
            <a:r>
              <a:rPr lang="en-US" dirty="0" smtClean="0"/>
              <a:t>Commercial Fishing Vessel Safety</a:t>
            </a:r>
            <a:endParaRPr lang="en-US" dirty="0"/>
          </a:p>
        </p:txBody>
      </p:sp>
      <p:sp>
        <p:nvSpPr>
          <p:cNvPr id="3" name="Content Placeholder 2"/>
          <p:cNvSpPr>
            <a:spLocks noGrp="1"/>
          </p:cNvSpPr>
          <p:nvPr>
            <p:ph sz="half" idx="1"/>
          </p:nvPr>
        </p:nvSpPr>
        <p:spPr>
          <a:xfrm>
            <a:off x="228600" y="1295400"/>
            <a:ext cx="4572000" cy="5257800"/>
          </a:xfrm>
        </p:spPr>
        <p:txBody>
          <a:bodyPr>
            <a:noAutofit/>
          </a:bodyPr>
          <a:lstStyle/>
          <a:p>
            <a:pPr marL="541782" lvl="0"/>
            <a:r>
              <a:rPr lang="en-US" sz="1800" dirty="0" smtClean="0"/>
              <a:t>Commercial Fishing Vessel Exams</a:t>
            </a:r>
          </a:p>
          <a:p>
            <a:pPr marL="907542" lvl="1" indent="-274320"/>
            <a:r>
              <a:rPr lang="en-US" sz="1600" dirty="0" smtClean="0"/>
              <a:t>Are mandatory</a:t>
            </a:r>
            <a:r>
              <a:rPr lang="en-US" sz="1600" dirty="0"/>
              <a:t> </a:t>
            </a:r>
            <a:r>
              <a:rPr lang="en-US" sz="1600" dirty="0" smtClean="0"/>
              <a:t>as of 15 Oct 2015 for vessels fishing beyond 3NM</a:t>
            </a:r>
          </a:p>
          <a:p>
            <a:pPr marL="907542" lvl="1" indent="-274320"/>
            <a:r>
              <a:rPr lang="en-US" sz="1600" dirty="0" smtClean="0"/>
              <a:t>1,400 Fishing Vessels in District 11</a:t>
            </a:r>
          </a:p>
          <a:p>
            <a:pPr marL="907542" lvl="1" indent="-274320"/>
            <a:r>
              <a:rPr lang="en-US" sz="1600" dirty="0" smtClean="0"/>
              <a:t>Exams: 2 hours on average </a:t>
            </a:r>
          </a:p>
          <a:p>
            <a:pPr marL="907542" lvl="1" indent="-274320"/>
            <a:r>
              <a:rPr lang="en-US" sz="1600" dirty="0" smtClean="0"/>
              <a:t>Refresher training semi annually</a:t>
            </a:r>
          </a:p>
          <a:p>
            <a:pPr marL="541782" lvl="0"/>
            <a:r>
              <a:rPr lang="en-US" sz="1800" dirty="0" smtClean="0"/>
              <a:t>Dockside Exams</a:t>
            </a:r>
          </a:p>
          <a:p>
            <a:pPr marL="907542" lvl="1"/>
            <a:r>
              <a:rPr lang="en-US" sz="1600" dirty="0"/>
              <a:t>4</a:t>
            </a:r>
            <a:r>
              <a:rPr lang="en-US" sz="1600" dirty="0" smtClean="0"/>
              <a:t>5% done by Auxiliary members</a:t>
            </a:r>
          </a:p>
          <a:p>
            <a:pPr marL="907542" lvl="1"/>
            <a:r>
              <a:rPr lang="en-US" sz="1600" dirty="0" smtClean="0"/>
              <a:t>Dockside Exams completed at 9 ports</a:t>
            </a:r>
          </a:p>
          <a:p>
            <a:pPr marL="660654" lvl="1" indent="0">
              <a:buNone/>
            </a:pPr>
            <a:r>
              <a:rPr lang="en-US" sz="1600" dirty="0" smtClean="0"/>
              <a:t> from Monterey to Crescent City and SF Bay</a:t>
            </a:r>
          </a:p>
          <a:p>
            <a:pPr marL="541782"/>
            <a:r>
              <a:rPr lang="en-US" sz="1800" dirty="0" smtClean="0"/>
              <a:t>Training </a:t>
            </a:r>
          </a:p>
          <a:p>
            <a:pPr marL="907542" lvl="1"/>
            <a:r>
              <a:rPr lang="en-US" sz="1600" dirty="0" smtClean="0"/>
              <a:t>Spring before the Salmon season </a:t>
            </a:r>
          </a:p>
          <a:p>
            <a:pPr marL="907542" lvl="1"/>
            <a:r>
              <a:rPr lang="en-US" sz="1600" dirty="0" smtClean="0"/>
              <a:t>Fall before the Crab season</a:t>
            </a:r>
          </a:p>
          <a:p>
            <a:pPr marL="541782"/>
            <a:r>
              <a:rPr lang="en-US" sz="1800" dirty="0" smtClean="0"/>
              <a:t>POC’s</a:t>
            </a:r>
            <a:r>
              <a:rPr lang="en-US" sz="1600" dirty="0" smtClean="0"/>
              <a:t>: Manny Ramirez, David </a:t>
            </a:r>
            <a:r>
              <a:rPr lang="en-US" sz="1600" dirty="0" err="1" smtClean="0"/>
              <a:t>Cripe</a:t>
            </a:r>
            <a:r>
              <a:rPr lang="en-US" sz="1600" dirty="0" smtClean="0"/>
              <a:t>, JP Giles</a:t>
            </a:r>
          </a:p>
          <a:p>
            <a:pPr marL="541782"/>
            <a:r>
              <a:rPr lang="en-US" sz="1800" dirty="0" smtClean="0"/>
              <a:t>Email: </a:t>
            </a:r>
            <a:r>
              <a:rPr lang="en-US" sz="1800" dirty="0" err="1" smtClean="0"/>
              <a:t>eustascio.m.ramirez@uscg.mil</a:t>
            </a:r>
            <a:r>
              <a:rPr lang="en-US" sz="1800" dirty="0" smtClean="0"/>
              <a:t> </a:t>
            </a:r>
          </a:p>
          <a:p>
            <a:pPr marL="541782"/>
            <a:r>
              <a:rPr lang="en-US" sz="1800" dirty="0" smtClean="0"/>
              <a:t>ADSO-CFVS Dan Swett or Wil Sumner</a:t>
            </a:r>
          </a:p>
          <a:p>
            <a:pPr marL="541782"/>
            <a:r>
              <a:rPr lang="en-US" sz="1800" dirty="0" smtClean="0">
                <a:hlinkClick r:id="rId3"/>
              </a:rPr>
              <a:t>scafurniture@yahoo.com</a:t>
            </a:r>
            <a:r>
              <a:rPr lang="en-US" sz="1800" dirty="0" smtClean="0"/>
              <a:t> </a:t>
            </a:r>
          </a:p>
        </p:txBody>
      </p:sp>
      <p:pic>
        <p:nvPicPr>
          <p:cNvPr id="10" name="Content Placeholder 9" descr="NL007965.jpg"/>
          <p:cNvPicPr>
            <a:picLocks noGrp="1" noChangeAspect="1"/>
          </p:cNvPicPr>
          <p:nvPr>
            <p:ph sz="half" idx="2"/>
          </p:nvPr>
        </p:nvPicPr>
        <p:blipFill>
          <a:blip r:embed="rId4" cstate="print"/>
          <a:stretch>
            <a:fillRect/>
          </a:stretch>
        </p:blipFill>
        <p:spPr>
          <a:xfrm>
            <a:off x="4876800" y="2494948"/>
            <a:ext cx="3720346" cy="2762852"/>
          </a:xfrm>
        </p:spPr>
      </p:pic>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5"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6"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7" cstate="print"/>
            <a:srcRect/>
            <a:stretch>
              <a:fillRect/>
            </a:stretch>
          </p:blipFill>
          <p:spPr bwMode="auto">
            <a:xfrm>
              <a:off x="5086350" y="6096000"/>
              <a:ext cx="628650" cy="624459"/>
            </a:xfrm>
            <a:prstGeom prst="rect">
              <a:avLst/>
            </a:prstGeom>
            <a:noFill/>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marL="541782" lvl="0" indent="-514350" algn="ctr"/>
            <a:r>
              <a:rPr lang="en-US" dirty="0" smtClean="0"/>
              <a:t>Uninspected Passenger Vessels</a:t>
            </a:r>
            <a:endParaRPr lang="en-US" dirty="0"/>
          </a:p>
        </p:txBody>
      </p:sp>
      <p:sp>
        <p:nvSpPr>
          <p:cNvPr id="3" name="Content Placeholder 2"/>
          <p:cNvSpPr>
            <a:spLocks noGrp="1"/>
          </p:cNvSpPr>
          <p:nvPr>
            <p:ph sz="half" idx="1"/>
          </p:nvPr>
        </p:nvSpPr>
        <p:spPr>
          <a:xfrm>
            <a:off x="304800" y="1920085"/>
            <a:ext cx="4876800" cy="4434840"/>
          </a:xfrm>
        </p:spPr>
        <p:txBody>
          <a:bodyPr>
            <a:normAutofit fontScale="85000" lnSpcReduction="10000"/>
          </a:bodyPr>
          <a:lstStyle/>
          <a:p>
            <a:pPr marL="541782" lvl="0" indent="-365760"/>
            <a:r>
              <a:rPr lang="en-US" dirty="0" smtClean="0"/>
              <a:t>Primarily 6 pack fishing charter boats in coastal waters.  128 audits in 2018</a:t>
            </a:r>
          </a:p>
          <a:p>
            <a:pPr marL="541782" lvl="0" indent="-365760"/>
            <a:r>
              <a:rPr lang="en-US" dirty="0" smtClean="0"/>
              <a:t>Increase UPV inspections to inland fishing charters, small passenger charters, and 200 ton charters. </a:t>
            </a:r>
          </a:p>
          <a:p>
            <a:pPr marL="541782" lvl="0" indent="-365760"/>
            <a:r>
              <a:rPr lang="en-US" dirty="0" smtClean="0"/>
              <a:t>Education Priorities</a:t>
            </a:r>
          </a:p>
          <a:p>
            <a:pPr marL="541782" lvl="1" indent="0">
              <a:buNone/>
            </a:pPr>
            <a:r>
              <a:rPr lang="en-US" dirty="0"/>
              <a:t>	</a:t>
            </a:r>
            <a:r>
              <a:rPr lang="en-US" dirty="0" smtClean="0"/>
              <a:t> </a:t>
            </a:r>
            <a:r>
              <a:rPr lang="en-US" dirty="0"/>
              <a:t>V</a:t>
            </a:r>
            <a:r>
              <a:rPr lang="en-US" dirty="0" smtClean="0"/>
              <a:t>essel passenger  safety</a:t>
            </a:r>
          </a:p>
          <a:p>
            <a:pPr marL="907542" lvl="1" indent="-365760"/>
            <a:r>
              <a:rPr lang="en-US" dirty="0" smtClean="0"/>
              <a:t>Sailing school</a:t>
            </a:r>
            <a:r>
              <a:rPr lang="en-US" dirty="0"/>
              <a:t> </a:t>
            </a:r>
            <a:r>
              <a:rPr lang="en-US" dirty="0" smtClean="0"/>
              <a:t>vessel safety </a:t>
            </a:r>
          </a:p>
          <a:p>
            <a:pPr marL="907542" lvl="1" indent="-365760"/>
            <a:r>
              <a:rPr lang="en-US" dirty="0" smtClean="0"/>
              <a:t>Small Tour vessel safety</a:t>
            </a:r>
          </a:p>
          <a:p>
            <a:pPr marL="541782" lvl="0" indent="-365760"/>
            <a:r>
              <a:rPr lang="en-US" dirty="0" smtClean="0"/>
              <a:t>POC: ADSO Michael Mitchell</a:t>
            </a:r>
          </a:p>
          <a:p>
            <a:pPr marL="541782" lvl="0" indent="-365760"/>
            <a:r>
              <a:rPr lang="en-US" dirty="0" smtClean="0"/>
              <a:t>Email: </a:t>
            </a:r>
            <a:r>
              <a:rPr lang="en-US" sz="2400" dirty="0" err="1" smtClean="0"/>
              <a:t>mmitchell.uscgaux@gmail.com</a:t>
            </a:r>
            <a:endParaRPr lang="en-US" sz="2400" dirty="0" smtClean="0"/>
          </a:p>
        </p:txBody>
      </p:sp>
      <p:pic>
        <p:nvPicPr>
          <p:cNvPr id="10" name="Content Placeholder 9" descr="2616124744_58ebb112d2_z.jpg"/>
          <p:cNvPicPr>
            <a:picLocks noGrp="1" noChangeAspect="1"/>
          </p:cNvPicPr>
          <p:nvPr>
            <p:ph sz="half" idx="2"/>
          </p:nvPr>
        </p:nvPicPr>
        <p:blipFill>
          <a:blip r:embed="rId2" cstate="print"/>
          <a:stretch>
            <a:fillRect/>
          </a:stretch>
        </p:blipFill>
        <p:spPr>
          <a:xfrm>
            <a:off x="5334000" y="1981200"/>
            <a:ext cx="2754154" cy="3857020"/>
          </a:xfrm>
        </p:spPr>
      </p:pic>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marL="541782" lvl="0" indent="-514350" algn="ctr"/>
            <a:r>
              <a:rPr lang="en-US" dirty="0" smtClean="0"/>
              <a:t>Uninspected Towing Vessels</a:t>
            </a:r>
            <a:endParaRPr lang="en-US" dirty="0"/>
          </a:p>
        </p:txBody>
      </p:sp>
      <p:sp>
        <p:nvSpPr>
          <p:cNvPr id="3" name="Content Placeholder 2"/>
          <p:cNvSpPr>
            <a:spLocks noGrp="1"/>
          </p:cNvSpPr>
          <p:nvPr>
            <p:ph sz="half" idx="1"/>
          </p:nvPr>
        </p:nvSpPr>
        <p:spPr>
          <a:xfrm>
            <a:off x="228600" y="1752600"/>
            <a:ext cx="4724400" cy="4815840"/>
          </a:xfrm>
        </p:spPr>
        <p:txBody>
          <a:bodyPr>
            <a:noAutofit/>
          </a:bodyPr>
          <a:lstStyle/>
          <a:p>
            <a:pPr marL="541782" lvl="0"/>
            <a:r>
              <a:rPr lang="en-US" sz="1600" dirty="0" smtClean="0"/>
              <a:t>Current Status</a:t>
            </a:r>
          </a:p>
          <a:p>
            <a:pPr marL="907542" lvl="1" indent="-274320"/>
            <a:r>
              <a:rPr lang="en-US" sz="1400" dirty="0" smtClean="0"/>
              <a:t>Tug boat operators are in a program of Bridging Inspections awaiting Subchapter M </a:t>
            </a:r>
          </a:p>
          <a:p>
            <a:pPr marL="907542" lvl="1" indent="-274320"/>
            <a:r>
              <a:rPr lang="en-US" sz="1400" dirty="0" smtClean="0"/>
              <a:t>Limited number of vessels each year</a:t>
            </a:r>
          </a:p>
          <a:p>
            <a:pPr marL="541782" lvl="0"/>
            <a:r>
              <a:rPr lang="en-US" sz="1600" dirty="0" smtClean="0"/>
              <a:t>Opportunity</a:t>
            </a:r>
          </a:p>
          <a:p>
            <a:pPr marL="907542" lvl="1" indent="-274320"/>
            <a:r>
              <a:rPr lang="en-US" sz="1400" dirty="0" smtClean="0"/>
              <a:t>Ideal for Auxiliarists who have a keen interest in Marine Inspection</a:t>
            </a:r>
          </a:p>
          <a:p>
            <a:pPr marL="907542" lvl="1" indent="-274320"/>
            <a:r>
              <a:rPr lang="en-US" sz="1400" dirty="0" smtClean="0"/>
              <a:t>Requires working with Active duty personnel and the completion of a Coast Guard PQS</a:t>
            </a:r>
          </a:p>
          <a:p>
            <a:pPr marL="541782"/>
            <a:r>
              <a:rPr lang="en-US" sz="1600" dirty="0" smtClean="0"/>
              <a:t>Qualification</a:t>
            </a:r>
          </a:p>
          <a:p>
            <a:pPr marL="907542" lvl="1" indent="-274320"/>
            <a:r>
              <a:rPr lang="en-US" sz="1400" dirty="0" smtClean="0"/>
              <a:t>The Department is always working toward qualification of its members </a:t>
            </a:r>
          </a:p>
          <a:p>
            <a:pPr marL="907542" lvl="1" indent="-274320"/>
            <a:r>
              <a:rPr lang="en-US" sz="1400" dirty="0" smtClean="0"/>
              <a:t>Will take one Auxiliarist at a time to train. </a:t>
            </a:r>
          </a:p>
          <a:p>
            <a:pPr marL="907542" lvl="1" indent="-274320"/>
            <a:r>
              <a:rPr lang="en-US" sz="1400" dirty="0" smtClean="0"/>
              <a:t>Requires at least 10 inspections </a:t>
            </a:r>
          </a:p>
          <a:p>
            <a:pPr marL="907542" lvl="1" indent="-274320"/>
            <a:r>
              <a:rPr lang="en-US" sz="1400" dirty="0" smtClean="0"/>
              <a:t>With few vessels  it may take a year to get the qualification.</a:t>
            </a:r>
          </a:p>
          <a:p>
            <a:pPr marL="907542" lvl="1" indent="-274320"/>
            <a:r>
              <a:rPr lang="en-US" sz="1400" dirty="0" smtClean="0"/>
              <a:t>One member is qualified at this time in D11N</a:t>
            </a:r>
          </a:p>
          <a:p>
            <a:pPr marL="907542" lvl="1" indent="-274320"/>
            <a:r>
              <a:rPr lang="en-US" sz="1400" dirty="0" smtClean="0"/>
              <a:t>POC: ADSO Sue Fry</a:t>
            </a:r>
          </a:p>
          <a:p>
            <a:pPr marL="907542" lvl="1" indent="-274320"/>
            <a:r>
              <a:rPr lang="en-US" sz="1400" dirty="0" smtClean="0"/>
              <a:t>Email: </a:t>
            </a:r>
            <a:r>
              <a:rPr lang="en-US" sz="1400" dirty="0" smtClean="0">
                <a:hlinkClick r:id="rId3"/>
              </a:rPr>
              <a:t>Sue.Fry@sbcglobal.net</a:t>
            </a:r>
            <a:endParaRPr lang="en-US" sz="1400" dirty="0" smtClean="0"/>
          </a:p>
          <a:p>
            <a:pPr marL="907542" lvl="1" indent="-274320"/>
            <a:endParaRPr lang="en-US" sz="1400" dirty="0" smtClean="0"/>
          </a:p>
        </p:txBody>
      </p:sp>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4"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5"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6" cstate="print"/>
            <a:srcRect/>
            <a:stretch>
              <a:fillRect/>
            </a:stretch>
          </p:blipFill>
          <p:spPr bwMode="auto">
            <a:xfrm>
              <a:off x="5086350" y="6096000"/>
              <a:ext cx="628650" cy="624459"/>
            </a:xfrm>
            <a:prstGeom prst="rect">
              <a:avLst/>
            </a:prstGeom>
            <a:noFill/>
          </p:spPr>
        </p:pic>
      </p:grpSp>
      <p:pic>
        <p:nvPicPr>
          <p:cNvPr id="2050" name="Picture 2"/>
          <p:cNvPicPr>
            <a:picLocks noChangeAspect="1" noChangeArrowheads="1"/>
          </p:cNvPicPr>
          <p:nvPr/>
        </p:nvPicPr>
        <p:blipFill>
          <a:blip r:embed="rId7" cstate="print"/>
          <a:srcRect l="36260" t="9468" r="9841" b="4706"/>
          <a:stretch>
            <a:fillRect/>
          </a:stretch>
        </p:blipFill>
        <p:spPr bwMode="auto">
          <a:xfrm>
            <a:off x="4999788" y="1964574"/>
            <a:ext cx="3839412" cy="39790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8077200" cy="819912"/>
          </a:xfrm>
        </p:spPr>
        <p:txBody>
          <a:bodyPr>
            <a:noAutofit/>
          </a:bodyPr>
          <a:lstStyle/>
          <a:p>
            <a:pPr lvl="0" algn="ctr"/>
            <a:r>
              <a:rPr lang="en-US" sz="4800" dirty="0" smtClean="0"/>
              <a:t>Pacific Strike Team</a:t>
            </a:r>
            <a:endParaRPr lang="en-US" sz="4800" dirty="0"/>
          </a:p>
        </p:txBody>
      </p:sp>
      <p:sp>
        <p:nvSpPr>
          <p:cNvPr id="3" name="Content Placeholder 2"/>
          <p:cNvSpPr>
            <a:spLocks noGrp="1"/>
          </p:cNvSpPr>
          <p:nvPr>
            <p:ph idx="1"/>
          </p:nvPr>
        </p:nvSpPr>
        <p:spPr>
          <a:xfrm>
            <a:off x="304800" y="1935480"/>
            <a:ext cx="5029200" cy="4465320"/>
          </a:xfrm>
        </p:spPr>
        <p:txBody>
          <a:bodyPr>
            <a:normAutofit fontScale="85000" lnSpcReduction="10000"/>
          </a:bodyPr>
          <a:lstStyle/>
          <a:p>
            <a:pPr marL="541782" lvl="0"/>
            <a:r>
              <a:rPr lang="en-US" dirty="0" smtClean="0"/>
              <a:t>Responds to major incidents inside and outside our area (</a:t>
            </a:r>
            <a:r>
              <a:rPr lang="en-US" i="1" dirty="0" smtClean="0"/>
              <a:t>e.g.</a:t>
            </a:r>
            <a:r>
              <a:rPr lang="en-US" dirty="0" smtClean="0"/>
              <a:t>, Olympics, Deepwater Horizon). </a:t>
            </a:r>
          </a:p>
          <a:p>
            <a:pPr marL="907542" lvl="1"/>
            <a:r>
              <a:rPr lang="en-US" dirty="0" smtClean="0"/>
              <a:t>Handle hazardous accidents that require full suits/equipment, etc. </a:t>
            </a:r>
          </a:p>
          <a:p>
            <a:pPr marL="541782"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t>Auxiliarists assist with office, phone and </a:t>
            </a:r>
            <a:r>
              <a:rPr lang="en-US" dirty="0" err="1" smtClean="0"/>
              <a:t>watchstanding</a:t>
            </a:r>
            <a:r>
              <a:rPr lang="en-US" dirty="0" smtClean="0"/>
              <a:t> activities</a:t>
            </a:r>
            <a:r>
              <a:rPr lang="en-US" dirty="0" smtClean="0"/>
              <a:t>.</a:t>
            </a:r>
          </a:p>
          <a:p>
            <a:pPr marL="907542" lvl="1"/>
            <a:r>
              <a:rPr lang="en-US" dirty="0" smtClean="0"/>
              <a:t>Auxiliary Volunteers  </a:t>
            </a:r>
            <a:endParaRPr lang="en-US" dirty="0" smtClean="0"/>
          </a:p>
          <a:p>
            <a:pPr marL="541782" lvl="0"/>
            <a:r>
              <a:rPr lang="en-US" dirty="0" smtClean="0"/>
              <a:t>SCAT (Shoreline Cleanup Assessment)</a:t>
            </a:r>
            <a:endParaRPr kumimoji="0" lang="en-US" sz="2600" kern="1200" dirty="0" smtClean="0">
              <a:solidFill>
                <a:schemeClr val="tx1"/>
              </a:solidFill>
              <a:latin typeface="+mn-lt"/>
              <a:ea typeface="+mn-ea"/>
              <a:cs typeface="+mn-cs"/>
            </a:endParaRPr>
          </a:p>
          <a:p>
            <a:pPr marL="541782"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kern="1200" dirty="0" smtClean="0">
                <a:solidFill>
                  <a:schemeClr val="tx1"/>
                </a:solidFill>
                <a:latin typeface="+mn-lt"/>
                <a:ea typeface="+mn-ea"/>
                <a:cs typeface="+mn-cs"/>
              </a:rPr>
              <a:t>POC: ADSO Wil Sumner</a:t>
            </a:r>
          </a:p>
          <a:p>
            <a:pPr marL="541782"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kern="1200" dirty="0" smtClean="0">
                <a:solidFill>
                  <a:schemeClr val="tx1"/>
                </a:solidFill>
                <a:latin typeface="+mn-lt"/>
                <a:ea typeface="+mn-ea"/>
                <a:cs typeface="+mn-cs"/>
              </a:rPr>
              <a:t>Email: </a:t>
            </a:r>
            <a:r>
              <a:rPr lang="en-US" dirty="0" smtClean="0"/>
              <a:t>wilsumner_cgaux@yahoo.com</a:t>
            </a:r>
          </a:p>
          <a:p>
            <a:pPr marL="267462" marR="0" lvl="0" indent="0" algn="l" defTabSz="914400" rtl="0" eaLnBrk="1" fontAlgn="auto" latinLnBrk="0" hangingPunct="1">
              <a:lnSpc>
                <a:spcPct val="100000"/>
              </a:lnSpc>
              <a:spcBef>
                <a:spcPct val="20000"/>
              </a:spcBef>
              <a:spcAft>
                <a:spcPts val="0"/>
              </a:spcAft>
              <a:buClr>
                <a:schemeClr val="accent3"/>
              </a:buClr>
              <a:buSzPct val="95000"/>
              <a:buNone/>
              <a:tabLst/>
              <a:defRPr/>
            </a:pPr>
            <a:r>
              <a:rPr kumimoji="0" lang="en-US" sz="2600" kern="1200" dirty="0" smtClean="0">
                <a:solidFill>
                  <a:schemeClr val="tx1"/>
                </a:solidFill>
                <a:latin typeface="+mn-lt"/>
                <a:ea typeface="+mn-ea"/>
                <a:cs typeface="+mn-cs"/>
              </a:rPr>
              <a:t> </a:t>
            </a:r>
          </a:p>
        </p:txBody>
      </p:sp>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2"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3"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4" cstate="print"/>
            <a:srcRect/>
            <a:stretch>
              <a:fillRect/>
            </a:stretch>
          </p:blipFill>
          <p:spPr bwMode="auto">
            <a:xfrm>
              <a:off x="5086350" y="6096000"/>
              <a:ext cx="628650" cy="624459"/>
            </a:xfrm>
            <a:prstGeom prst="rect">
              <a:avLst/>
            </a:prstGeom>
            <a:noFill/>
          </p:spPr>
        </p:pic>
      </p:grpSp>
      <p:pic>
        <p:nvPicPr>
          <p:cNvPr id="14338" name="Picture 2" descr="http://pointofsail.files.wordpress.com/2010/06/deep-water-horizon-fire.jpg"/>
          <p:cNvPicPr>
            <a:picLocks noChangeAspect="1" noChangeArrowheads="1"/>
          </p:cNvPicPr>
          <p:nvPr/>
        </p:nvPicPr>
        <p:blipFill>
          <a:blip r:embed="rId5" cstate="print"/>
          <a:srcRect/>
          <a:stretch>
            <a:fillRect/>
          </a:stretch>
        </p:blipFill>
        <p:spPr bwMode="auto">
          <a:xfrm>
            <a:off x="5334000" y="2667000"/>
            <a:ext cx="3350496" cy="25146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kumimoji="0" lang="en-US" sz="5000" b="0" kern="1200" dirty="0" smtClean="0">
                <a:ln>
                  <a:noFill/>
                </a:ln>
                <a:solidFill>
                  <a:schemeClr val="tx2"/>
                </a:solidFill>
                <a:effectLst/>
                <a:latin typeface="+mj-lt"/>
                <a:ea typeface="+mj-ea"/>
                <a:cs typeface="+mj-cs"/>
              </a:rPr>
              <a:t>Incident Management Division</a:t>
            </a:r>
            <a:endParaRPr lang="en-US" dirty="0"/>
          </a:p>
        </p:txBody>
      </p:sp>
      <p:sp>
        <p:nvSpPr>
          <p:cNvPr id="3" name="Content Placeholder 2"/>
          <p:cNvSpPr>
            <a:spLocks noGrp="1"/>
          </p:cNvSpPr>
          <p:nvPr>
            <p:ph idx="1"/>
          </p:nvPr>
        </p:nvSpPr>
        <p:spPr>
          <a:xfrm>
            <a:off x="152400" y="1935480"/>
            <a:ext cx="8229600" cy="4389120"/>
          </a:xfrm>
        </p:spPr>
        <p:txBody>
          <a:bodyPr>
            <a:normAutofit fontScale="77500" lnSpcReduction="20000"/>
          </a:bodyPr>
          <a:lstStyle/>
          <a:p>
            <a:pPr marL="541782" lvl="0"/>
            <a:r>
              <a:rPr lang="en-US" dirty="0" smtClean="0"/>
              <a:t>Responds to oil or hazardous material spills in D11N (</a:t>
            </a:r>
            <a:r>
              <a:rPr lang="en-US" i="1" dirty="0" smtClean="0"/>
              <a:t>i.e.</a:t>
            </a:r>
            <a:r>
              <a:rPr lang="en-US" dirty="0" smtClean="0"/>
              <a:t>,</a:t>
            </a:r>
            <a:r>
              <a:rPr lang="en-US" baseline="0" dirty="0" smtClean="0"/>
              <a:t> </a:t>
            </a:r>
            <a:r>
              <a:rPr lang="en-US" dirty="0" smtClean="0"/>
              <a:t>Santa Cruz, Delta, Bay, or Coast ). </a:t>
            </a:r>
          </a:p>
          <a:p>
            <a:pPr marL="541782" lvl="0"/>
            <a:r>
              <a:rPr lang="en-US" dirty="0" smtClean="0"/>
              <a:t>Located on Yerba Buena Island </a:t>
            </a:r>
          </a:p>
          <a:p>
            <a:pPr marL="541782" lvl="0"/>
            <a:r>
              <a:rPr lang="en-US" dirty="0" smtClean="0"/>
              <a:t>Training </a:t>
            </a:r>
          </a:p>
          <a:p>
            <a:pPr marL="907542" lvl="1" indent="-274320"/>
            <a:r>
              <a:rPr lang="en-US" dirty="0" smtClean="0"/>
              <a:t>Pollution Training at IMD</a:t>
            </a:r>
          </a:p>
          <a:p>
            <a:pPr marL="907542" lvl="1" indent="-274320"/>
            <a:r>
              <a:rPr lang="en-US" dirty="0" smtClean="0"/>
              <a:t>ICS 300/400 or 300a</a:t>
            </a:r>
          </a:p>
          <a:p>
            <a:pPr marL="907542" lvl="1" indent="-274320"/>
            <a:r>
              <a:rPr lang="en-US" dirty="0" smtClean="0"/>
              <a:t>Pollution Responder PQS</a:t>
            </a:r>
          </a:p>
          <a:p>
            <a:pPr marL="907542" lvl="1" indent="-274320"/>
            <a:r>
              <a:rPr lang="en-US" dirty="0" smtClean="0"/>
              <a:t>Harbor Patrols by land</a:t>
            </a:r>
          </a:p>
          <a:p>
            <a:pPr marL="907542" lvl="1" indent="-274320"/>
            <a:r>
              <a:rPr lang="en-US" dirty="0" err="1" smtClean="0"/>
              <a:t>Hazwoper</a:t>
            </a:r>
            <a:r>
              <a:rPr lang="en-US" dirty="0" smtClean="0"/>
              <a:t> course (24hour) </a:t>
            </a:r>
          </a:p>
          <a:p>
            <a:pPr marL="907542" lvl="1" indent="-274320"/>
            <a:r>
              <a:rPr lang="en-US" dirty="0" smtClean="0"/>
              <a:t>Oral Board completes the process. </a:t>
            </a:r>
          </a:p>
          <a:p>
            <a:pPr marL="541782"/>
            <a:r>
              <a:rPr lang="en-US" dirty="0"/>
              <a:t>8</a:t>
            </a:r>
            <a:r>
              <a:rPr lang="en-US" dirty="0" smtClean="0"/>
              <a:t> </a:t>
            </a:r>
            <a:r>
              <a:rPr lang="en-US" dirty="0" err="1" smtClean="0"/>
              <a:t>Auxiliarists</a:t>
            </a:r>
            <a:r>
              <a:rPr lang="en-US" dirty="0" smtClean="0"/>
              <a:t> in D11N have been designated as Pollution Investigators/Responders </a:t>
            </a:r>
          </a:p>
          <a:p>
            <a:pPr marL="541782"/>
            <a:r>
              <a:rPr lang="en-US" dirty="0" smtClean="0"/>
              <a:t>POC: ADSO-IMD:  </a:t>
            </a:r>
            <a:r>
              <a:rPr lang="en-US" dirty="0" err="1" smtClean="0"/>
              <a:t>Wil</a:t>
            </a:r>
            <a:r>
              <a:rPr lang="en-US" dirty="0" smtClean="0"/>
              <a:t> Sumner</a:t>
            </a:r>
          </a:p>
          <a:p>
            <a:pPr marL="541782"/>
            <a:r>
              <a:rPr lang="en-US" dirty="0" smtClean="0"/>
              <a:t>Email:  </a:t>
            </a:r>
            <a:r>
              <a:rPr lang="en-US" dirty="0" err="1" smtClean="0"/>
              <a:t>wilsumner_cgaux@yahoo.com</a:t>
            </a:r>
            <a:endParaRPr lang="en-US" dirty="0" smtClean="0"/>
          </a:p>
          <a:p>
            <a:pPr marL="541782"/>
            <a:endParaRPr lang="en-US" dirty="0" smtClean="0"/>
          </a:p>
          <a:p>
            <a:pPr marL="541782"/>
            <a:endParaRPr lang="en-US" dirty="0" smtClean="0"/>
          </a:p>
        </p:txBody>
      </p:sp>
      <p:pic>
        <p:nvPicPr>
          <p:cNvPr id="1027" name="Picture 3"/>
          <p:cNvPicPr>
            <a:picLocks noChangeAspect="1" noChangeArrowheads="1"/>
          </p:cNvPicPr>
          <p:nvPr/>
        </p:nvPicPr>
        <p:blipFill>
          <a:blip r:embed="rId2" cstate="print"/>
          <a:srcRect/>
          <a:stretch>
            <a:fillRect/>
          </a:stretch>
        </p:blipFill>
        <p:spPr bwMode="auto">
          <a:xfrm>
            <a:off x="5029200" y="2438400"/>
            <a:ext cx="3657600" cy="2450592"/>
          </a:xfrm>
          <a:prstGeom prst="rect">
            <a:avLst/>
          </a:prstGeom>
          <a:noFill/>
          <a:ln w="9525">
            <a:noFill/>
            <a:miter lim="800000"/>
            <a:headEnd/>
            <a:tailEnd/>
          </a:ln>
        </p:spPr>
      </p:pic>
      <p:grpSp>
        <p:nvGrpSpPr>
          <p:cNvPr id="6" name="Group 5"/>
          <p:cNvGrpSpPr>
            <a:grpSpLocks noChangeAspect="1"/>
          </p:cNvGrpSpPr>
          <p:nvPr/>
        </p:nvGrpSpPr>
        <p:grpSpPr>
          <a:xfrm>
            <a:off x="5362860" y="6096000"/>
            <a:ext cx="3704940" cy="631826"/>
            <a:chOff x="5086350" y="6070600"/>
            <a:chExt cx="3819525" cy="651367"/>
          </a:xfrm>
        </p:grpSpPr>
        <p:grpSp>
          <p:nvGrpSpPr>
            <p:cNvPr id="7" name="Group 6"/>
            <p:cNvGrpSpPr/>
            <p:nvPr/>
          </p:nvGrpSpPr>
          <p:grpSpPr>
            <a:xfrm>
              <a:off x="5867400" y="6070600"/>
              <a:ext cx="3038475" cy="651367"/>
              <a:chOff x="5867400" y="6070600"/>
              <a:chExt cx="3038475" cy="651367"/>
            </a:xfrm>
          </p:grpSpPr>
          <p:pic>
            <p:nvPicPr>
              <p:cNvPr id="9" name="Picture 8"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10" name="Picture 9"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8"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kumimoji="0" lang="en-US" sz="5000" b="0" kern="1200" dirty="0" smtClean="0">
                <a:ln>
                  <a:noFill/>
                </a:ln>
                <a:solidFill>
                  <a:schemeClr val="tx2"/>
                </a:solidFill>
                <a:effectLst/>
                <a:latin typeface="+mj-lt"/>
                <a:ea typeface="+mj-ea"/>
                <a:cs typeface="+mj-cs"/>
              </a:rPr>
              <a:t>Incident Management Division</a:t>
            </a:r>
            <a:endParaRPr lang="en-US" dirty="0"/>
          </a:p>
        </p:txBody>
      </p:sp>
      <p:sp>
        <p:nvSpPr>
          <p:cNvPr id="3" name="Content Placeholder 2"/>
          <p:cNvSpPr>
            <a:spLocks noGrp="1"/>
          </p:cNvSpPr>
          <p:nvPr>
            <p:ph idx="1"/>
          </p:nvPr>
        </p:nvSpPr>
        <p:spPr>
          <a:xfrm>
            <a:off x="152400" y="1935480"/>
            <a:ext cx="8229600" cy="4389120"/>
          </a:xfrm>
        </p:spPr>
        <p:txBody>
          <a:bodyPr>
            <a:normAutofit fontScale="92500" lnSpcReduction="10000"/>
          </a:bodyPr>
          <a:lstStyle/>
          <a:p>
            <a:pPr marL="541782" lvl="0"/>
            <a:r>
              <a:rPr lang="en-US" sz="3000" b="1" dirty="0" smtClean="0"/>
              <a:t>Abandoned Derelict Vessel Surveys</a:t>
            </a:r>
          </a:p>
          <a:p>
            <a:pPr marL="541782" lvl="0"/>
            <a:r>
              <a:rPr lang="en-US" dirty="0" smtClean="0"/>
              <a:t>Aux is tasked to perform surveys of abandoned vessels in the Delta, Bay Area and Coastal areas.</a:t>
            </a:r>
          </a:p>
          <a:p>
            <a:pPr marL="541782" lvl="0"/>
            <a:r>
              <a:rPr lang="en-US" dirty="0" smtClean="0"/>
              <a:t>These surveys are performed by: </a:t>
            </a:r>
          </a:p>
          <a:p>
            <a:pPr marL="541782" lvl="0"/>
            <a:r>
              <a:rPr lang="en-US" sz="1900" dirty="0" smtClean="0"/>
              <a:t>Aux Air and Aux Surface fleet.</a:t>
            </a:r>
          </a:p>
          <a:p>
            <a:pPr marL="541782" lvl="0"/>
            <a:r>
              <a:rPr lang="en-US" sz="1900" dirty="0" smtClean="0"/>
              <a:t>Data is entered into Cal State Lands Database.</a:t>
            </a:r>
          </a:p>
          <a:p>
            <a:pPr marL="541782" lvl="0"/>
            <a:r>
              <a:rPr lang="en-US" sz="1900" dirty="0" smtClean="0"/>
              <a:t>Surveys support clean up efforts of ADV vessels</a:t>
            </a:r>
          </a:p>
          <a:p>
            <a:pPr marL="541782" lvl="0"/>
            <a:r>
              <a:rPr lang="en-US" sz="1900" dirty="0" smtClean="0"/>
              <a:t>Requirements</a:t>
            </a:r>
          </a:p>
          <a:p>
            <a:pPr marL="907542" lvl="1"/>
            <a:r>
              <a:rPr lang="en-US" dirty="0" smtClean="0"/>
              <a:t>ADV Training and Orientation</a:t>
            </a:r>
          </a:p>
          <a:p>
            <a:pPr marL="907542" lvl="1" indent="-274320"/>
            <a:r>
              <a:rPr lang="en-US" dirty="0" err="1" smtClean="0"/>
              <a:t>Hazwoper</a:t>
            </a:r>
            <a:r>
              <a:rPr lang="en-US" dirty="0" smtClean="0"/>
              <a:t> course (4 hour) </a:t>
            </a:r>
          </a:p>
          <a:p>
            <a:pPr marL="541782"/>
            <a:r>
              <a:rPr lang="en-US" dirty="0" smtClean="0"/>
              <a:t>POC: ADSO-IMD:  </a:t>
            </a:r>
            <a:r>
              <a:rPr lang="en-US" dirty="0" err="1" smtClean="0"/>
              <a:t>Wil</a:t>
            </a:r>
            <a:r>
              <a:rPr lang="en-US" dirty="0" smtClean="0"/>
              <a:t> Sumner</a:t>
            </a:r>
          </a:p>
          <a:p>
            <a:pPr marL="541782"/>
            <a:r>
              <a:rPr lang="en-US" dirty="0" smtClean="0"/>
              <a:t>Email:  </a:t>
            </a:r>
            <a:r>
              <a:rPr lang="en-US" dirty="0" err="1" smtClean="0"/>
              <a:t>wilsumner_cgaux@yahoo.com</a:t>
            </a:r>
            <a:endParaRPr lang="en-US" dirty="0" smtClean="0"/>
          </a:p>
          <a:p>
            <a:pPr marL="541782"/>
            <a:endParaRPr lang="en-US" dirty="0" smtClean="0"/>
          </a:p>
          <a:p>
            <a:pPr marL="541782"/>
            <a:endParaRPr lang="en-US" dirty="0" smtClean="0"/>
          </a:p>
        </p:txBody>
      </p:sp>
      <p:grpSp>
        <p:nvGrpSpPr>
          <p:cNvPr id="6" name="Group 5"/>
          <p:cNvGrpSpPr>
            <a:grpSpLocks noChangeAspect="1"/>
          </p:cNvGrpSpPr>
          <p:nvPr/>
        </p:nvGrpSpPr>
        <p:grpSpPr>
          <a:xfrm>
            <a:off x="5362860" y="6096000"/>
            <a:ext cx="3704940" cy="631826"/>
            <a:chOff x="5086350" y="6070600"/>
            <a:chExt cx="3819525" cy="651367"/>
          </a:xfrm>
        </p:grpSpPr>
        <p:grpSp>
          <p:nvGrpSpPr>
            <p:cNvPr id="7" name="Group 6"/>
            <p:cNvGrpSpPr/>
            <p:nvPr/>
          </p:nvGrpSpPr>
          <p:grpSpPr>
            <a:xfrm>
              <a:off x="5867400" y="6070600"/>
              <a:ext cx="3038475" cy="651367"/>
              <a:chOff x="5867400" y="6070600"/>
              <a:chExt cx="3038475" cy="651367"/>
            </a:xfrm>
          </p:grpSpPr>
          <p:pic>
            <p:nvPicPr>
              <p:cNvPr id="9" name="Picture 8"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10" name="Picture 9"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8"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562600" y="2743200"/>
            <a:ext cx="3065876" cy="3352800"/>
          </a:xfrm>
          <a:prstGeom prst="rect">
            <a:avLst/>
          </a:prstGeom>
        </p:spPr>
      </p:pic>
    </p:spTree>
    <p:extLst>
      <p:ext uri="{BB962C8B-B14F-4D97-AF65-F5344CB8AC3E}">
        <p14:creationId xmlns:p14="http://schemas.microsoft.com/office/powerpoint/2010/main" val="1425433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marL="541782" lvl="0" indent="-514350" algn="ctr"/>
            <a:r>
              <a:rPr lang="en-US" dirty="0" smtClean="0"/>
              <a:t>Marine Safety Training Ribbon</a:t>
            </a:r>
            <a:endParaRPr lang="en-US" dirty="0"/>
          </a:p>
        </p:txBody>
      </p:sp>
      <p:sp>
        <p:nvSpPr>
          <p:cNvPr id="3" name="Content Placeholder 2"/>
          <p:cNvSpPr>
            <a:spLocks noGrp="1"/>
          </p:cNvSpPr>
          <p:nvPr>
            <p:ph idx="1"/>
          </p:nvPr>
        </p:nvSpPr>
        <p:spPr>
          <a:xfrm>
            <a:off x="228600" y="1219200"/>
            <a:ext cx="8686800" cy="5486400"/>
          </a:xfrm>
        </p:spPr>
        <p:txBody>
          <a:bodyPr>
            <a:normAutofit/>
          </a:bodyPr>
          <a:lstStyle/>
          <a:p>
            <a:pPr marL="541782" lvl="0"/>
            <a:r>
              <a:rPr lang="en-US" dirty="0" smtClean="0"/>
              <a:t>Excellent opportunity for New Members.</a:t>
            </a:r>
          </a:p>
          <a:p>
            <a:pPr marL="541782" lvl="0"/>
            <a:r>
              <a:rPr lang="en-US" dirty="0" smtClean="0"/>
              <a:t>Great introduction to Marine Environmental Information </a:t>
            </a:r>
          </a:p>
          <a:p>
            <a:pPr marL="541782" lvl="0"/>
            <a:r>
              <a:rPr lang="en-US" dirty="0" smtClean="0"/>
              <a:t>Fits</a:t>
            </a:r>
            <a:r>
              <a:rPr lang="en-US" baseline="0" dirty="0" smtClean="0"/>
              <a:t> </a:t>
            </a:r>
            <a:r>
              <a:rPr lang="en-US" dirty="0" smtClean="0"/>
              <a:t>well with Public Education, Vessel Safety Checks, PV, </a:t>
            </a:r>
            <a:r>
              <a:rPr lang="en-US" dirty="0" err="1" smtClean="0"/>
              <a:t>Dockwalkers</a:t>
            </a:r>
            <a:r>
              <a:rPr lang="en-US" dirty="0" smtClean="0"/>
              <a:t>, Information Booths</a:t>
            </a:r>
          </a:p>
          <a:p>
            <a:pPr marL="541782" lvl="0"/>
            <a:r>
              <a:rPr lang="en-US" dirty="0" smtClean="0"/>
              <a:t>Five ICS</a:t>
            </a:r>
            <a:r>
              <a:rPr lang="en-US" baseline="0" dirty="0" smtClean="0"/>
              <a:t> </a:t>
            </a:r>
            <a:r>
              <a:rPr lang="en-US" dirty="0" smtClean="0"/>
              <a:t>courses are required for Marine Safety, Surface Operations, and elected leader status. </a:t>
            </a:r>
          </a:p>
          <a:p>
            <a:pPr marL="541782" lvl="0"/>
            <a:r>
              <a:rPr lang="en-US" dirty="0" smtClean="0"/>
              <a:t>One Personal Qualification Standard is required –MSAM is recommended for overall organizational understanding or MEES for Environmental Awareness.</a:t>
            </a:r>
          </a:p>
          <a:p>
            <a:pPr marL="541782" lvl="0"/>
            <a:r>
              <a:rPr lang="en-US" dirty="0" smtClean="0"/>
              <a:t>For more information check with your FSO-MS or SO-MS </a:t>
            </a:r>
          </a:p>
          <a:p>
            <a:pPr marL="541782" lvl="0" indent="-514350"/>
            <a:endParaRPr lang="en-US" dirty="0" smtClean="0"/>
          </a:p>
          <a:p>
            <a:pPr marL="541782" lvl="0" indent="-514350"/>
            <a:endParaRPr lang="en-US" dirty="0" smtClean="0"/>
          </a:p>
          <a:p>
            <a:pPr marL="541782" lvl="0" indent="-514350"/>
            <a:endParaRPr lang="en-US" dirty="0" smtClean="0"/>
          </a:p>
        </p:txBody>
      </p:sp>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2"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3"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4" cstate="print"/>
            <a:srcRect/>
            <a:stretch>
              <a:fillRect/>
            </a:stretch>
          </p:blipFill>
          <p:spPr bwMode="auto">
            <a:xfrm>
              <a:off x="5086350" y="6096000"/>
              <a:ext cx="628650" cy="624459"/>
            </a:xfrm>
            <a:prstGeom prst="rect">
              <a:avLst/>
            </a:prstGeom>
            <a:noFill/>
          </p:spPr>
        </p:pic>
      </p:grpSp>
      <p:pic>
        <p:nvPicPr>
          <p:cNvPr id="9" name="Picture 2" descr="http://www.cgaux.org/training/images/MARINE%20SAFETY%20TRIDENT%20TRAINING%20RIBBON.JPG"/>
          <p:cNvPicPr>
            <a:picLocks noChangeAspect="1" noChangeArrowheads="1"/>
          </p:cNvPicPr>
          <p:nvPr/>
        </p:nvPicPr>
        <p:blipFill>
          <a:blip r:embed="rId5" cstate="print"/>
          <a:srcRect/>
          <a:stretch>
            <a:fillRect/>
          </a:stretch>
        </p:blipFill>
        <p:spPr bwMode="auto">
          <a:xfrm>
            <a:off x="990600" y="5943600"/>
            <a:ext cx="1828800" cy="4572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pPr lvl="0" algn="ctr"/>
            <a:r>
              <a:rPr lang="en-US" sz="4000" dirty="0" smtClean="0"/>
              <a:t>CGAUX  Marine Safety Device</a:t>
            </a:r>
            <a:endParaRPr lang="en-US" sz="4000" dirty="0"/>
          </a:p>
        </p:txBody>
      </p:sp>
      <p:sp>
        <p:nvSpPr>
          <p:cNvPr id="3" name="Content Placeholder 2"/>
          <p:cNvSpPr>
            <a:spLocks noGrp="1"/>
          </p:cNvSpPr>
          <p:nvPr>
            <p:ph idx="1"/>
          </p:nvPr>
        </p:nvSpPr>
        <p:spPr>
          <a:xfrm>
            <a:off x="304800" y="1295400"/>
            <a:ext cx="8534400" cy="4038600"/>
          </a:xfrm>
        </p:spPr>
        <p:txBody>
          <a:bodyPr>
            <a:normAutofit/>
          </a:bodyPr>
          <a:lstStyle/>
          <a:p>
            <a:pPr marL="541782" lvl="0"/>
            <a:r>
              <a:rPr lang="en-US" dirty="0" smtClean="0"/>
              <a:t>In addition to the Marine Safety Ribbon, you can earn the coveted Aux MS Device or TRIDENT</a:t>
            </a:r>
            <a:endParaRPr lang="en-US" dirty="0" smtClean="0"/>
          </a:p>
          <a:p>
            <a:pPr marL="541782" lvl="0"/>
            <a:r>
              <a:rPr lang="en-US" dirty="0" smtClean="0"/>
              <a:t>You will need the MST Ribbon plus 4 Personal Qualification Standards (PQS) and </a:t>
            </a:r>
            <a:endParaRPr lang="en-US" dirty="0" smtClean="0"/>
          </a:p>
          <a:p>
            <a:pPr marL="907542" lvl="1" indent="-274320"/>
            <a:r>
              <a:rPr lang="en-US" dirty="0" smtClean="0"/>
              <a:t>5 years </a:t>
            </a:r>
            <a:r>
              <a:rPr lang="en-US" dirty="0" smtClean="0"/>
              <a:t>participation with 96 hours per year </a:t>
            </a:r>
            <a:r>
              <a:rPr lang="en-US" dirty="0" smtClean="0"/>
              <a:t>is required for </a:t>
            </a:r>
            <a:r>
              <a:rPr lang="en-US" dirty="0" smtClean="0"/>
              <a:t>AUX MS</a:t>
            </a:r>
            <a:r>
              <a:rPr lang="en-US" dirty="0" smtClean="0"/>
              <a:t> device.  </a:t>
            </a:r>
            <a:r>
              <a:rPr lang="en-US" dirty="0"/>
              <a:t>A</a:t>
            </a:r>
            <a:r>
              <a:rPr lang="en-US" dirty="0" smtClean="0"/>
              <a:t>pproval </a:t>
            </a:r>
            <a:r>
              <a:rPr lang="en-US" dirty="0" smtClean="0"/>
              <a:t>may be requested of Sector for Conditional status after </a:t>
            </a:r>
            <a:r>
              <a:rPr lang="en-US" dirty="0" smtClean="0"/>
              <a:t>4 </a:t>
            </a:r>
            <a:r>
              <a:rPr lang="en-US" dirty="0" smtClean="0"/>
              <a:t>years high level participation and continuing </a:t>
            </a:r>
            <a:r>
              <a:rPr lang="en-US" dirty="0" smtClean="0"/>
              <a:t>involvement.</a:t>
            </a:r>
            <a:endParaRPr lang="en-US" dirty="0" smtClean="0"/>
          </a:p>
        </p:txBody>
      </p:sp>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2"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3"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4" cstate="print"/>
            <a:srcRect/>
            <a:stretch>
              <a:fillRect/>
            </a:stretch>
          </p:blipFill>
          <p:spPr bwMode="auto">
            <a:xfrm>
              <a:off x="5086350" y="6096000"/>
              <a:ext cx="628650" cy="624459"/>
            </a:xfrm>
            <a:prstGeom prst="rect">
              <a:avLst/>
            </a:prstGeom>
            <a:noFill/>
          </p:spPr>
        </p:pic>
      </p:grpSp>
      <p:pic>
        <p:nvPicPr>
          <p:cNvPr id="9" name="Picture 2" descr="C:\Documents and Settings\dfajardo\My Documents\Personal\CGAUX\CG Training\trident.jpg"/>
          <p:cNvPicPr>
            <a:picLocks noChangeAspect="1" noChangeArrowheads="1"/>
          </p:cNvPicPr>
          <p:nvPr/>
        </p:nvPicPr>
        <p:blipFill>
          <a:blip r:embed="rId5" cstate="print"/>
          <a:stretch>
            <a:fillRect/>
          </a:stretch>
        </p:blipFill>
        <p:spPr bwMode="auto">
          <a:xfrm>
            <a:off x="1676401" y="5481917"/>
            <a:ext cx="2895600" cy="76648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pPr marL="541782" lvl="0" indent="-514350" algn="ctr"/>
            <a:r>
              <a:rPr lang="en-US" dirty="0" smtClean="0"/>
              <a:t>Conclusion: Integration with CG</a:t>
            </a:r>
            <a:endParaRPr lang="en-US" dirty="0"/>
          </a:p>
        </p:txBody>
      </p:sp>
      <p:sp>
        <p:nvSpPr>
          <p:cNvPr id="3" name="Content Placeholder 2"/>
          <p:cNvSpPr>
            <a:spLocks noGrp="1"/>
          </p:cNvSpPr>
          <p:nvPr>
            <p:ph idx="1"/>
          </p:nvPr>
        </p:nvSpPr>
        <p:spPr>
          <a:xfrm>
            <a:off x="457200" y="1295400"/>
            <a:ext cx="8458200" cy="4876800"/>
          </a:xfrm>
        </p:spPr>
        <p:txBody>
          <a:bodyPr>
            <a:normAutofit fontScale="77500" lnSpcReduction="20000"/>
          </a:bodyPr>
          <a:lstStyle/>
          <a:p>
            <a:pPr marL="541782" indent="-514350"/>
            <a:r>
              <a:rPr lang="en-US" sz="2800" dirty="0" smtClean="0"/>
              <a:t>For more information you can go to the D11NR Marine Safety Website for local news</a:t>
            </a:r>
          </a:p>
          <a:p>
            <a:pPr marL="27432" indent="0">
              <a:buNone/>
            </a:pPr>
            <a:r>
              <a:rPr lang="en-US" sz="2800" dirty="0" smtClean="0"/>
              <a:t>        </a:t>
            </a:r>
            <a:r>
              <a:rPr lang="en-US" sz="2800" dirty="0" smtClean="0">
                <a:hlinkClick r:id="rId3"/>
              </a:rPr>
              <a:t>www.d11nuscgaux.info</a:t>
            </a:r>
            <a:r>
              <a:rPr lang="en-US" sz="2800" dirty="0" smtClean="0"/>
              <a:t> </a:t>
            </a:r>
          </a:p>
          <a:p>
            <a:pPr marL="541782" indent="-514350"/>
            <a:r>
              <a:rPr lang="en-US" sz="2800" dirty="0" smtClean="0"/>
              <a:t>National Auxiliary Website for latest Directorate news and updates on requirements</a:t>
            </a:r>
          </a:p>
          <a:p>
            <a:pPr marL="27432" indent="0">
              <a:buNone/>
            </a:pPr>
            <a:r>
              <a:rPr lang="en-US" sz="2800" dirty="0"/>
              <a:t>	</a:t>
            </a:r>
            <a:r>
              <a:rPr lang="en-US" sz="2800" dirty="0" smtClean="0">
                <a:hlinkClick r:id="rId4"/>
              </a:rPr>
              <a:t>www.cgaux.org</a:t>
            </a:r>
            <a:r>
              <a:rPr lang="en-US" sz="2800" dirty="0" smtClean="0"/>
              <a:t> </a:t>
            </a:r>
          </a:p>
          <a:p>
            <a:pPr marL="27432" indent="0">
              <a:buNone/>
            </a:pPr>
            <a:r>
              <a:rPr lang="en-US" sz="2800" dirty="0"/>
              <a:t> </a:t>
            </a:r>
            <a:r>
              <a:rPr lang="en-US" sz="2800" dirty="0" smtClean="0"/>
              <a:t>       Application for Ribbon or Trident Device is found on </a:t>
            </a:r>
          </a:p>
          <a:p>
            <a:pPr marL="27432" indent="0">
              <a:buNone/>
            </a:pPr>
            <a:r>
              <a:rPr lang="en-US" sz="2800" dirty="0" smtClean="0"/>
              <a:t>        National Prevention Department Website inside the Members login</a:t>
            </a:r>
          </a:p>
          <a:p>
            <a:pPr marL="27432" indent="0">
              <a:buNone/>
            </a:pPr>
            <a:endParaRPr lang="en-US" sz="2800" dirty="0" smtClean="0"/>
          </a:p>
          <a:p>
            <a:pPr marL="27432" indent="0">
              <a:buNone/>
            </a:pPr>
            <a:endParaRPr lang="en-US" sz="2800" dirty="0" smtClean="0"/>
          </a:p>
          <a:p>
            <a:pPr marL="541782" indent="-514350"/>
            <a:r>
              <a:rPr lang="en-US" sz="2800" dirty="0" smtClean="0"/>
              <a:t>Additional questions, please contact:</a:t>
            </a:r>
          </a:p>
          <a:p>
            <a:pPr marL="907542" lvl="1" indent="-514350"/>
            <a:r>
              <a:rPr lang="en-US" sz="2800" dirty="0" smtClean="0"/>
              <a:t>DSO-MS: Wil Sumner: wilsumner@gmail.com</a:t>
            </a:r>
          </a:p>
          <a:p>
            <a:pPr marL="907542" lvl="1" indent="-514350"/>
            <a:r>
              <a:rPr lang="en-US" sz="2800" dirty="0"/>
              <a:t>Deputy-MS: Sue Fry: </a:t>
            </a:r>
            <a:r>
              <a:rPr lang="en-US" sz="2800" dirty="0">
                <a:hlinkClick r:id="rId5"/>
              </a:rPr>
              <a:t>sue.fry@sbcglobal.net</a:t>
            </a:r>
            <a:endParaRPr lang="en-US" sz="2800" dirty="0"/>
          </a:p>
          <a:p>
            <a:pPr marL="907542" lvl="1" indent="-514350"/>
            <a:endParaRPr lang="en-US" sz="2800" dirty="0" smtClean="0"/>
          </a:p>
          <a:p>
            <a:pPr marL="393192" lvl="1" indent="0">
              <a:buNone/>
            </a:pPr>
            <a:endParaRPr lang="en-US" sz="2800" dirty="0" smtClean="0"/>
          </a:p>
        </p:txBody>
      </p:sp>
      <p:grpSp>
        <p:nvGrpSpPr>
          <p:cNvPr id="8" name="Group 7"/>
          <p:cNvGrpSpPr>
            <a:grpSpLocks noChangeAspect="1"/>
          </p:cNvGrpSpPr>
          <p:nvPr/>
        </p:nvGrpSpPr>
        <p:grpSpPr>
          <a:xfrm>
            <a:off x="5362860" y="6096000"/>
            <a:ext cx="3704940" cy="631826"/>
            <a:chOff x="5086350" y="6070600"/>
            <a:chExt cx="3819525" cy="651367"/>
          </a:xfrm>
        </p:grpSpPr>
        <p:grpSp>
          <p:nvGrpSpPr>
            <p:cNvPr id="9" name="Group 6"/>
            <p:cNvGrpSpPr/>
            <p:nvPr/>
          </p:nvGrpSpPr>
          <p:grpSpPr>
            <a:xfrm>
              <a:off x="5867400" y="6070600"/>
              <a:ext cx="3038475" cy="651367"/>
              <a:chOff x="5867400" y="6070600"/>
              <a:chExt cx="3038475" cy="651367"/>
            </a:xfrm>
          </p:grpSpPr>
          <p:pic>
            <p:nvPicPr>
              <p:cNvPr id="11" name="Picture 10" descr="auxlogo.jpg"/>
              <p:cNvPicPr>
                <a:picLocks noChangeAspect="1"/>
              </p:cNvPicPr>
              <p:nvPr/>
            </p:nvPicPr>
            <p:blipFill>
              <a:blip r:embed="rId6" cstate="print"/>
              <a:srcRect l="12195" t="6916" r="5488" b="6639"/>
              <a:stretch>
                <a:fillRect/>
              </a:stretch>
            </p:blipFill>
            <p:spPr>
              <a:xfrm>
                <a:off x="5867400" y="6070600"/>
                <a:ext cx="699515" cy="647697"/>
              </a:xfrm>
              <a:prstGeom prst="rect">
                <a:avLst/>
              </a:prstGeom>
            </p:spPr>
          </p:pic>
          <p:pic>
            <p:nvPicPr>
              <p:cNvPr id="12" name="Picture 11" descr="image1.png"/>
              <p:cNvPicPr>
                <a:picLocks noChangeAspect="1"/>
              </p:cNvPicPr>
              <p:nvPr/>
            </p:nvPicPr>
            <p:blipFill>
              <a:blip r:embed="rId7" cstate="print"/>
              <a:stretch>
                <a:fillRect/>
              </a:stretch>
            </p:blipFill>
            <p:spPr>
              <a:xfrm>
                <a:off x="6705600" y="6081887"/>
                <a:ext cx="2200275" cy="640080"/>
              </a:xfrm>
              <a:prstGeom prst="rect">
                <a:avLst/>
              </a:prstGeom>
            </p:spPr>
          </p:pic>
        </p:grpSp>
        <p:pic>
          <p:nvPicPr>
            <p:cNvPr id="10" name="Picture 2" descr="C:\Documents and Settings\dfajardo\Desktop\Prevention_Department_Large.gif"/>
            <p:cNvPicPr>
              <a:picLocks noChangeAspect="1" noChangeArrowheads="1"/>
            </p:cNvPicPr>
            <p:nvPr/>
          </p:nvPicPr>
          <p:blipFill>
            <a:blip r:embed="rId8" cstate="print"/>
            <a:srcRect/>
            <a:stretch>
              <a:fillRect/>
            </a:stretch>
          </p:blipFill>
          <p:spPr bwMode="auto">
            <a:xfrm>
              <a:off x="5086350" y="6096000"/>
              <a:ext cx="628650" cy="624459"/>
            </a:xfrm>
            <a:prstGeom prst="rect">
              <a:avLst/>
            </a:prstGeom>
            <a:noFill/>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981200"/>
            <a:ext cx="8229600" cy="4191000"/>
          </a:xfrm>
        </p:spPr>
        <p:txBody>
          <a:bodyPr>
            <a:normAutofit/>
          </a:bodyPr>
          <a:lstStyle/>
          <a:p>
            <a:pPr marL="541782" indent="-514350"/>
            <a:r>
              <a:rPr lang="en-US" dirty="0" smtClean="0"/>
              <a:t>This presentation </a:t>
            </a:r>
            <a:r>
              <a:rPr lang="en-US" dirty="0" smtClean="0"/>
              <a:t>covers the MEP Outreach Programs and the MS Prevention and Response  activities in D</a:t>
            </a:r>
            <a:r>
              <a:rPr lang="en-US" dirty="0" smtClean="0"/>
              <a:t>istrict </a:t>
            </a:r>
            <a:r>
              <a:rPr lang="en-US" dirty="0" smtClean="0"/>
              <a:t>11 NR Marine Safety/Prevention </a:t>
            </a:r>
            <a:r>
              <a:rPr lang="en-US" dirty="0" smtClean="0"/>
              <a:t>programs for  Aux members. </a:t>
            </a:r>
          </a:p>
          <a:p>
            <a:pPr marL="27432" indent="0">
              <a:buNone/>
            </a:pPr>
            <a:endParaRPr lang="en-US" dirty="0" smtClean="0"/>
          </a:p>
          <a:p>
            <a:pPr marL="541782" lvl="0" indent="-514350"/>
            <a:endParaRPr lang="en-US" dirty="0" smtClean="0"/>
          </a:p>
        </p:txBody>
      </p:sp>
      <p:grpSp>
        <p:nvGrpSpPr>
          <p:cNvPr id="4" name="Group 8"/>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12" name="Picture 11"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13" name="Picture 12"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11"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pic>
        <p:nvPicPr>
          <p:cNvPr id="15"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3200210" y="3200400"/>
            <a:ext cx="2590990" cy="2573706"/>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fontScale="90000"/>
          </a:bodyPr>
          <a:lstStyle/>
          <a:p>
            <a:pPr marL="541782" lvl="0" indent="-514350" algn="ctr"/>
            <a:r>
              <a:rPr lang="en-US" dirty="0" smtClean="0"/>
              <a:t>MEP Outreach Programs</a:t>
            </a:r>
            <a:br>
              <a:rPr lang="en-US" dirty="0" smtClean="0"/>
            </a:br>
            <a:r>
              <a:rPr lang="en-US" dirty="0" smtClean="0"/>
              <a:t>America’s </a:t>
            </a:r>
            <a:r>
              <a:rPr lang="en-US" dirty="0" smtClean="0"/>
              <a:t>Waterways Watch</a:t>
            </a:r>
            <a:endParaRPr lang="en-US" dirty="0"/>
          </a:p>
        </p:txBody>
      </p:sp>
      <p:sp>
        <p:nvSpPr>
          <p:cNvPr id="3" name="Content Placeholder 2"/>
          <p:cNvSpPr>
            <a:spLocks noGrp="1"/>
          </p:cNvSpPr>
          <p:nvPr>
            <p:ph idx="1"/>
          </p:nvPr>
        </p:nvSpPr>
        <p:spPr>
          <a:xfrm>
            <a:off x="304800" y="1828800"/>
            <a:ext cx="8382000" cy="4389120"/>
          </a:xfrm>
        </p:spPr>
        <p:txBody>
          <a:bodyPr>
            <a:normAutofit/>
          </a:bodyPr>
          <a:lstStyle/>
          <a:p>
            <a:pPr marL="541782" lvl="0"/>
            <a:r>
              <a:rPr lang="en-US" dirty="0" smtClean="0"/>
              <a:t>Continue to merge this program with Public Education,  Vessel Exams, </a:t>
            </a:r>
            <a:r>
              <a:rPr lang="en-US" dirty="0" err="1" smtClean="0"/>
              <a:t>Dockwalkers</a:t>
            </a:r>
            <a:r>
              <a:rPr lang="en-US" dirty="0" smtClean="0"/>
              <a:t>, Info Booths and Program Visitor Missions.</a:t>
            </a:r>
          </a:p>
          <a:p>
            <a:pPr marL="267462" lvl="0" indent="0">
              <a:buNone/>
            </a:pPr>
            <a:r>
              <a:rPr lang="en-US" dirty="0"/>
              <a:t> </a:t>
            </a:r>
            <a:endParaRPr lang="en-US" dirty="0" smtClean="0"/>
          </a:p>
          <a:p>
            <a:pPr marL="541782" lvl="0"/>
            <a:endParaRPr lang="en-US" dirty="0"/>
          </a:p>
          <a:p>
            <a:pPr marL="541782" lvl="0"/>
            <a:endParaRPr lang="en-US" dirty="0" smtClean="0"/>
          </a:p>
          <a:p>
            <a:pPr marL="541782" lvl="0"/>
            <a:r>
              <a:rPr lang="en-US" dirty="0" smtClean="0"/>
              <a:t>.</a:t>
            </a:r>
          </a:p>
        </p:txBody>
      </p:sp>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pic>
        <p:nvPicPr>
          <p:cNvPr id="1026" name="Picture 2"/>
          <p:cNvPicPr>
            <a:picLocks noChangeAspect="1" noChangeArrowheads="1"/>
          </p:cNvPicPr>
          <p:nvPr/>
        </p:nvPicPr>
        <p:blipFill>
          <a:blip r:embed="rId6" cstate="print"/>
          <a:srcRect b="2257"/>
          <a:stretch>
            <a:fillRect/>
          </a:stretch>
        </p:blipFill>
        <p:spPr bwMode="auto">
          <a:xfrm>
            <a:off x="762000" y="3657600"/>
            <a:ext cx="4419600" cy="2286000"/>
          </a:xfrm>
          <a:prstGeom prst="rect">
            <a:avLst/>
          </a:prstGeom>
          <a:noFill/>
          <a:ln w="9525">
            <a:noFill/>
            <a:miter lim="800000"/>
            <a:headEnd/>
            <a:tailEnd/>
          </a:ln>
          <a:effectLst/>
        </p:spPr>
      </p:pic>
      <p:pic>
        <p:nvPicPr>
          <p:cNvPr id="10" name="Picture 9" descr="solar-powered-stadium-america-cup-san-francisco4_C6YkL_18770.jpg"/>
          <p:cNvPicPr>
            <a:picLocks noChangeAspect="1"/>
          </p:cNvPicPr>
          <p:nvPr/>
        </p:nvPicPr>
        <p:blipFill>
          <a:blip r:embed="rId7" cstate="print"/>
          <a:stretch>
            <a:fillRect/>
          </a:stretch>
        </p:blipFill>
        <p:spPr>
          <a:xfrm>
            <a:off x="5257800" y="3657600"/>
            <a:ext cx="3048000" cy="2294313"/>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pPr marL="541782" lvl="0" indent="-514350" algn="ctr"/>
            <a:r>
              <a:rPr lang="en-US" dirty="0" smtClean="0"/>
              <a:t>AWW Outreach Mission</a:t>
            </a:r>
            <a:endParaRPr lang="en-US" dirty="0"/>
          </a:p>
        </p:txBody>
      </p:sp>
      <p:sp>
        <p:nvSpPr>
          <p:cNvPr id="3" name="Content Placeholder 2"/>
          <p:cNvSpPr>
            <a:spLocks noGrp="1"/>
          </p:cNvSpPr>
          <p:nvPr>
            <p:ph idx="1"/>
          </p:nvPr>
        </p:nvSpPr>
        <p:spPr>
          <a:xfrm>
            <a:off x="304800" y="1828800"/>
            <a:ext cx="8382000" cy="4389120"/>
          </a:xfrm>
        </p:spPr>
        <p:txBody>
          <a:bodyPr>
            <a:normAutofit/>
          </a:bodyPr>
          <a:lstStyle/>
          <a:p>
            <a:pPr marL="541782" lvl="0"/>
            <a:r>
              <a:rPr lang="en-US" dirty="0" smtClean="0"/>
              <a:t>Outgrowth of the Marine Safety Observation Mission </a:t>
            </a:r>
          </a:p>
          <a:p>
            <a:pPr marL="541782" lvl="0"/>
            <a:r>
              <a:rPr lang="en-US" dirty="0" err="1" smtClean="0"/>
              <a:t>Shoreside</a:t>
            </a:r>
            <a:r>
              <a:rPr lang="en-US" dirty="0" smtClean="0"/>
              <a:t> mission </a:t>
            </a:r>
          </a:p>
          <a:p>
            <a:pPr marL="907542" lvl="1"/>
            <a:r>
              <a:rPr lang="en-US" dirty="0" smtClean="0"/>
              <a:t>Teams of 2 trained Auxiliary members are encouraged</a:t>
            </a:r>
          </a:p>
          <a:p>
            <a:pPr marL="907542" lvl="1"/>
            <a:r>
              <a:rPr lang="en-US" dirty="0" smtClean="0"/>
              <a:t>Classes, Info booths, Marinas, Clubs, Boat Docks</a:t>
            </a:r>
          </a:p>
          <a:p>
            <a:pPr marL="907542" lvl="1"/>
            <a:r>
              <a:rPr lang="en-US" dirty="0" smtClean="0"/>
              <a:t>Pass out brochures/cards with contact information on:</a:t>
            </a:r>
          </a:p>
          <a:p>
            <a:pPr marL="1181862" lvl="2"/>
            <a:r>
              <a:rPr lang="en-US" dirty="0" smtClean="0"/>
              <a:t>Observed suspicious or unusual activities </a:t>
            </a:r>
          </a:p>
          <a:p>
            <a:pPr marL="1181862" lvl="2"/>
            <a:r>
              <a:rPr lang="en-US" dirty="0" smtClean="0"/>
              <a:t>Hazardous substance discharge/debris in the water</a:t>
            </a:r>
          </a:p>
          <a:p>
            <a:pPr marL="1181862" lvl="2"/>
            <a:r>
              <a:rPr lang="en-US" dirty="0" smtClean="0"/>
              <a:t>Record when, where and how many people you contact.</a:t>
            </a:r>
            <a:endParaRPr lang="en-US" dirty="0"/>
          </a:p>
          <a:p>
            <a:pPr marL="1181862" lvl="2"/>
            <a:r>
              <a:rPr lang="en-US" dirty="0" smtClean="0"/>
              <a:t>Send to ADSO-AWW     Form 7030  Mission  70V Neil </a:t>
            </a:r>
            <a:r>
              <a:rPr lang="en-US" dirty="0" err="1" smtClean="0"/>
              <a:t>Nevesny</a:t>
            </a:r>
            <a:r>
              <a:rPr lang="en-US" dirty="0" smtClean="0"/>
              <a:t> </a:t>
            </a:r>
          </a:p>
          <a:p>
            <a:pPr marL="1181862" lvl="2"/>
            <a:r>
              <a:rPr lang="en-US" dirty="0"/>
              <a:t>neilanevesny@yahoo.com</a:t>
            </a:r>
            <a:endParaRPr lang="en-US" dirty="0" smtClean="0"/>
          </a:p>
          <a:p>
            <a:pPr marL="934974" lvl="2" indent="0">
              <a:buNone/>
            </a:pPr>
            <a:endParaRPr lang="en-US" dirty="0"/>
          </a:p>
          <a:p>
            <a:pPr marL="934974" lvl="2" indent="0">
              <a:buNone/>
            </a:pPr>
            <a:endParaRPr lang="en-US" dirty="0" smtClean="0"/>
          </a:p>
        </p:txBody>
      </p:sp>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pPr marL="541782" lvl="0" indent="-514350" algn="ctr"/>
            <a:r>
              <a:rPr lang="en-US" dirty="0" smtClean="0"/>
              <a:t>Dock Walker, Outreach Mission</a:t>
            </a:r>
            <a:endParaRPr lang="en-US" dirty="0"/>
          </a:p>
        </p:txBody>
      </p:sp>
      <p:sp>
        <p:nvSpPr>
          <p:cNvPr id="3" name="Content Placeholder 2"/>
          <p:cNvSpPr>
            <a:spLocks noGrp="1"/>
          </p:cNvSpPr>
          <p:nvPr>
            <p:ph idx="1"/>
          </p:nvPr>
        </p:nvSpPr>
        <p:spPr>
          <a:xfrm>
            <a:off x="304800" y="1828800"/>
            <a:ext cx="8382000" cy="4389120"/>
          </a:xfrm>
        </p:spPr>
        <p:txBody>
          <a:bodyPr>
            <a:normAutofit lnSpcReduction="10000"/>
          </a:bodyPr>
          <a:lstStyle/>
          <a:p>
            <a:pPr marL="541782" lvl="0"/>
            <a:r>
              <a:rPr lang="en-US" dirty="0" smtClean="0"/>
              <a:t> Mission focused on boating pollution prevention</a:t>
            </a:r>
          </a:p>
          <a:p>
            <a:pPr marL="541782" lvl="0"/>
            <a:r>
              <a:rPr lang="en-US" dirty="0" err="1" smtClean="0"/>
              <a:t>Shoreside</a:t>
            </a:r>
            <a:r>
              <a:rPr lang="en-US" dirty="0" smtClean="0"/>
              <a:t> mission (Sea Partners)</a:t>
            </a:r>
          </a:p>
          <a:p>
            <a:pPr marL="907542" lvl="1"/>
            <a:r>
              <a:rPr lang="en-US" dirty="0" smtClean="0"/>
              <a:t>Teams of 2 trained Auxiliary members are encouraged</a:t>
            </a:r>
          </a:p>
          <a:p>
            <a:pPr marL="907542" lvl="1"/>
            <a:r>
              <a:rPr lang="en-US" dirty="0" smtClean="0"/>
              <a:t>Educational Surveys conducted in Classes, Info booths, Marinas, Clubs, Boat Docks</a:t>
            </a:r>
          </a:p>
          <a:p>
            <a:pPr marL="907542" lvl="1"/>
            <a:r>
              <a:rPr lang="en-US" dirty="0" smtClean="0"/>
              <a:t>Survey boat owners, and interested mariners</a:t>
            </a:r>
          </a:p>
          <a:p>
            <a:pPr marL="1181862" lvl="2"/>
            <a:r>
              <a:rPr lang="en-US" dirty="0" smtClean="0"/>
              <a:t> Covers boating sources of marine pollution </a:t>
            </a:r>
          </a:p>
          <a:p>
            <a:pPr marL="1181862" lvl="2"/>
            <a:r>
              <a:rPr lang="en-US" dirty="0" smtClean="0"/>
              <a:t>Covers boating pollution laws from fuel, sewage and trash</a:t>
            </a:r>
          </a:p>
          <a:p>
            <a:pPr marL="1181862" lvl="2"/>
            <a:r>
              <a:rPr lang="en-US" dirty="0" smtClean="0"/>
              <a:t>Training provided by Vivian </a:t>
            </a:r>
            <a:r>
              <a:rPr lang="en-US" dirty="0" err="1" smtClean="0"/>
              <a:t>Matuuk</a:t>
            </a:r>
            <a:r>
              <a:rPr lang="en-US" dirty="0" smtClean="0"/>
              <a:t>, CDBW, see schedule</a:t>
            </a:r>
          </a:p>
          <a:p>
            <a:pPr marL="1181862" lvl="2"/>
            <a:endParaRPr lang="en-US" dirty="0"/>
          </a:p>
          <a:p>
            <a:pPr marL="1181862" lvl="2"/>
            <a:r>
              <a:rPr lang="en-US" dirty="0" smtClean="0"/>
              <a:t>Send to ADSO-MEES     Form 7030  Mission  70N Sue Fry  </a:t>
            </a:r>
          </a:p>
          <a:p>
            <a:pPr marL="1181862" lvl="2"/>
            <a:endParaRPr lang="en-US" dirty="0" smtClean="0"/>
          </a:p>
          <a:p>
            <a:pPr marL="934974" lvl="2" indent="0">
              <a:buNone/>
            </a:pPr>
            <a:endParaRPr lang="en-US" dirty="0"/>
          </a:p>
          <a:p>
            <a:pPr marL="934974" lvl="2" indent="0">
              <a:buNone/>
            </a:pPr>
            <a:endParaRPr lang="en-US" dirty="0" smtClean="0"/>
          </a:p>
        </p:txBody>
      </p:sp>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spTree>
    <p:extLst>
      <p:ext uri="{BB962C8B-B14F-4D97-AF65-F5344CB8AC3E}">
        <p14:creationId xmlns:p14="http://schemas.microsoft.com/office/powerpoint/2010/main" val="7914448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pPr marL="541782" lvl="0" indent="-514350" algn="ctr"/>
            <a:r>
              <a:rPr lang="en-US" dirty="0" smtClean="0"/>
              <a:t>Sea Partner</a:t>
            </a:r>
            <a:r>
              <a:rPr lang="en-US" dirty="0" smtClean="0"/>
              <a:t>, </a:t>
            </a:r>
            <a:r>
              <a:rPr lang="en-US" dirty="0" smtClean="0"/>
              <a:t>Outreach Mission</a:t>
            </a:r>
            <a:endParaRPr lang="en-US" dirty="0"/>
          </a:p>
        </p:txBody>
      </p:sp>
      <p:sp>
        <p:nvSpPr>
          <p:cNvPr id="3" name="Content Placeholder 2"/>
          <p:cNvSpPr>
            <a:spLocks noGrp="1"/>
          </p:cNvSpPr>
          <p:nvPr>
            <p:ph idx="1"/>
          </p:nvPr>
        </p:nvSpPr>
        <p:spPr>
          <a:xfrm>
            <a:off x="2668997" y="1772065"/>
            <a:ext cx="6069672" cy="7155948"/>
          </a:xfrm>
        </p:spPr>
        <p:txBody>
          <a:bodyPr>
            <a:normAutofit/>
          </a:bodyPr>
          <a:lstStyle/>
          <a:p>
            <a:pPr marL="541782" lvl="0"/>
            <a:r>
              <a:rPr lang="en-US" dirty="0" smtClean="0"/>
              <a:t> </a:t>
            </a:r>
            <a:r>
              <a:rPr lang="en-US" sz="1800" dirty="0" smtClean="0"/>
              <a:t>Mission </a:t>
            </a:r>
            <a:r>
              <a:rPr lang="en-US" sz="1800" dirty="0" smtClean="0"/>
              <a:t>focused on Shore Side Cleanup and Prevention</a:t>
            </a:r>
            <a:endParaRPr lang="en-US" sz="1800" dirty="0" smtClean="0"/>
          </a:p>
          <a:p>
            <a:pPr marL="541782" lvl="0"/>
            <a:r>
              <a:rPr lang="en-US" sz="1800" dirty="0" err="1" smtClean="0"/>
              <a:t>Shoreside</a:t>
            </a:r>
            <a:r>
              <a:rPr lang="en-US" sz="1800" dirty="0" smtClean="0"/>
              <a:t> mission (Sea Partners)</a:t>
            </a:r>
          </a:p>
          <a:p>
            <a:pPr marL="907542" lvl="1"/>
            <a:r>
              <a:rPr lang="en-US" sz="1800" dirty="0" smtClean="0"/>
              <a:t>Partner with local Environmental Group clean up projects such as National Coastal Clean Up Day (Sept 21), or National Marina Day (August 6). Or Lake Sonoma Clean Up day, Discovery Park Clean  UP Day,  Friends of the Petaluma River clean up day.</a:t>
            </a:r>
            <a:endParaRPr lang="en-US" sz="1800" dirty="0" smtClean="0"/>
          </a:p>
          <a:p>
            <a:pPr marL="907542" lvl="1"/>
            <a:r>
              <a:rPr lang="en-US" sz="1800" dirty="0" smtClean="0"/>
              <a:t>Sea Partner PA events during other marine events using “Sammy the Sea Otter”</a:t>
            </a:r>
            <a:endParaRPr lang="en-US" sz="1800" dirty="0" smtClean="0"/>
          </a:p>
          <a:p>
            <a:pPr marL="907542" lvl="1"/>
            <a:endParaRPr lang="en-US" dirty="0" smtClean="0"/>
          </a:p>
          <a:p>
            <a:pPr marL="1181862" lvl="2"/>
            <a:endParaRPr lang="en-US" dirty="0"/>
          </a:p>
          <a:p>
            <a:pPr marL="1181862" lvl="2"/>
            <a:r>
              <a:rPr lang="en-US" dirty="0" smtClean="0"/>
              <a:t>Send to ADSO-MEES     Form 7030  Mission  70N Sue Fry  </a:t>
            </a:r>
          </a:p>
          <a:p>
            <a:pPr marL="1181862" lvl="2"/>
            <a:endParaRPr lang="en-US" dirty="0" smtClean="0"/>
          </a:p>
          <a:p>
            <a:pPr marL="934974" lvl="2" indent="0">
              <a:buNone/>
            </a:pPr>
            <a:endParaRPr lang="en-US" dirty="0"/>
          </a:p>
          <a:p>
            <a:pPr marL="934974" lvl="2" indent="0">
              <a:buNone/>
            </a:pPr>
            <a:endParaRPr lang="en-US" dirty="0" smtClean="0"/>
          </a:p>
        </p:txBody>
      </p:sp>
      <p:sp>
        <p:nvSpPr>
          <p:cNvPr id="9" name="AutoShape 2" descr="Image result for sammy the sea o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sammy the sea o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sammy the sea o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44780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ow.uscgaux.info/Uploads_wowII/P-DEPT/Sea_Partn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267200"/>
            <a:ext cx="2286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658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Safety </a:t>
            </a:r>
            <a:r>
              <a:rPr lang="en-US" dirty="0" smtClean="0"/>
              <a:t>Programs</a:t>
            </a:r>
            <a:endParaRPr lang="en-US" dirty="0"/>
          </a:p>
        </p:txBody>
      </p:sp>
      <p:sp>
        <p:nvSpPr>
          <p:cNvPr id="3" name="Content Placeholder 2"/>
          <p:cNvSpPr>
            <a:spLocks noGrp="1"/>
          </p:cNvSpPr>
          <p:nvPr>
            <p:ph idx="1"/>
          </p:nvPr>
        </p:nvSpPr>
        <p:spPr/>
        <p:txBody>
          <a:bodyPr/>
          <a:lstStyle/>
          <a:p>
            <a:r>
              <a:rPr lang="en-US" dirty="0" smtClean="0"/>
              <a:t>Support for CG Sector San Francisco Prevention &amp; </a:t>
            </a:r>
            <a:r>
              <a:rPr lang="en-US" dirty="0" smtClean="0"/>
              <a:t>Response (eac</a:t>
            </a:r>
            <a:r>
              <a:rPr lang="en-US" dirty="0" smtClean="0"/>
              <a:t>h require a PQS). </a:t>
            </a:r>
            <a:endParaRPr lang="en-US" dirty="0" smtClean="0"/>
          </a:p>
          <a:p>
            <a:pPr lvl="1"/>
            <a:r>
              <a:rPr lang="en-US" sz="1800" dirty="0" smtClean="0"/>
              <a:t>Ferry Boat Exams</a:t>
            </a:r>
          </a:p>
          <a:p>
            <a:pPr lvl="1"/>
            <a:r>
              <a:rPr lang="en-US" sz="1800" dirty="0" smtClean="0"/>
              <a:t>Commercial Fishing Vessel Exams</a:t>
            </a:r>
          </a:p>
          <a:p>
            <a:pPr lvl="1"/>
            <a:r>
              <a:rPr lang="en-US" sz="1800" dirty="0" smtClean="0"/>
              <a:t>Uninspected Passenger Vessel Exams (charter boats)</a:t>
            </a:r>
          </a:p>
          <a:p>
            <a:pPr lvl="1"/>
            <a:r>
              <a:rPr lang="en-US" sz="1800" dirty="0" smtClean="0"/>
              <a:t>Facility and Container Exams</a:t>
            </a:r>
          </a:p>
          <a:p>
            <a:pPr lvl="1"/>
            <a:r>
              <a:rPr lang="en-US" sz="1800" dirty="0" smtClean="0"/>
              <a:t>Uninspected Towing Vessel Exams</a:t>
            </a:r>
          </a:p>
          <a:p>
            <a:pPr lvl="1"/>
            <a:r>
              <a:rPr lang="en-US" sz="1800" dirty="0" smtClean="0"/>
              <a:t>Pacific Strike Team</a:t>
            </a:r>
          </a:p>
          <a:p>
            <a:pPr lvl="1"/>
            <a:r>
              <a:rPr lang="en-US" sz="1800" dirty="0" smtClean="0"/>
              <a:t>Incident Management Division (ADV and HAXWOPER)</a:t>
            </a:r>
          </a:p>
          <a:p>
            <a:pPr lvl="1"/>
            <a:r>
              <a:rPr lang="en-US" sz="1800" dirty="0" smtClean="0"/>
              <a:t>Regional Exam Centers </a:t>
            </a:r>
          </a:p>
          <a:p>
            <a:pPr lvl="1"/>
            <a:r>
              <a:rPr lang="en-US" sz="1800" dirty="0" smtClean="0"/>
              <a:t>Domestic Inspections</a:t>
            </a:r>
          </a:p>
          <a:p>
            <a:pPr lvl="1"/>
            <a:r>
              <a:rPr lang="en-US" sz="1800" dirty="0" smtClean="0"/>
              <a:t>Life Raft Inspections</a:t>
            </a:r>
          </a:p>
          <a:p>
            <a:pPr lvl="1"/>
            <a:endParaRPr lang="en-US" dirty="0" smtClean="0"/>
          </a:p>
          <a:p>
            <a:pPr lvl="1"/>
            <a:endParaRPr lang="en-US" dirty="0"/>
          </a:p>
        </p:txBody>
      </p:sp>
    </p:spTree>
    <p:extLst>
      <p:ext uri="{BB962C8B-B14F-4D97-AF65-F5344CB8AC3E}">
        <p14:creationId xmlns:p14="http://schemas.microsoft.com/office/powerpoint/2010/main" val="11479366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6858000" cy="685800"/>
          </a:xfrm>
        </p:spPr>
        <p:txBody>
          <a:bodyPr>
            <a:normAutofit fontScale="90000"/>
          </a:bodyPr>
          <a:lstStyle/>
          <a:p>
            <a:pPr marL="541782" lvl="0" indent="-514350"/>
            <a:r>
              <a:rPr lang="en-US" dirty="0" smtClean="0"/>
              <a:t>Ferry Boat Vessel Exams</a:t>
            </a:r>
            <a:endParaRPr lang="en-US" dirty="0"/>
          </a:p>
        </p:txBody>
      </p:sp>
      <p:sp>
        <p:nvSpPr>
          <p:cNvPr id="3" name="Content Placeholder 2"/>
          <p:cNvSpPr>
            <a:spLocks noGrp="1"/>
          </p:cNvSpPr>
          <p:nvPr>
            <p:ph sz="half" idx="1"/>
          </p:nvPr>
        </p:nvSpPr>
        <p:spPr>
          <a:xfrm>
            <a:off x="152400" y="1371600"/>
            <a:ext cx="4724400" cy="5257800"/>
          </a:xfrm>
        </p:spPr>
        <p:txBody>
          <a:bodyPr>
            <a:normAutofit fontScale="85000" lnSpcReduction="20000"/>
          </a:bodyPr>
          <a:lstStyle/>
          <a:p>
            <a:pPr marL="541782"/>
            <a:r>
              <a:rPr lang="en-US" dirty="0" smtClean="0"/>
              <a:t>Great opportunity </a:t>
            </a:r>
          </a:p>
          <a:p>
            <a:pPr marL="907542" lvl="1" indent="-274320"/>
            <a:r>
              <a:rPr lang="en-US" dirty="0" smtClean="0"/>
              <a:t>New members can make a difference in Ferry Safety. </a:t>
            </a:r>
          </a:p>
          <a:p>
            <a:pPr marL="907542" lvl="1" indent="-274320"/>
            <a:r>
              <a:rPr lang="en-US" dirty="0" smtClean="0"/>
              <a:t>Assist the CG in making riding Ferry boats safer.</a:t>
            </a:r>
          </a:p>
          <a:p>
            <a:pPr marL="541782" lvl="0"/>
            <a:r>
              <a:rPr lang="en-US" dirty="0" smtClean="0"/>
              <a:t>Activity</a:t>
            </a:r>
          </a:p>
          <a:p>
            <a:pPr marL="907542" lvl="1" indent="-274320"/>
            <a:r>
              <a:rPr lang="en-US" sz="2200" dirty="0" smtClean="0"/>
              <a:t>2010: 163 audits </a:t>
            </a:r>
          </a:p>
          <a:p>
            <a:pPr marL="907542" lvl="1" indent="-274320"/>
            <a:r>
              <a:rPr lang="en-US" sz="2200" dirty="0" smtClean="0"/>
              <a:t>2011: 358 audits</a:t>
            </a:r>
          </a:p>
          <a:p>
            <a:pPr marL="907542" lvl="1" indent="-274320"/>
            <a:r>
              <a:rPr lang="en-US" sz="2200" dirty="0" smtClean="0"/>
              <a:t>2012: 320 audits</a:t>
            </a:r>
          </a:p>
          <a:p>
            <a:pPr marL="907542" lvl="1" indent="-274320"/>
            <a:r>
              <a:rPr lang="en-US" sz="2200" dirty="0" smtClean="0"/>
              <a:t>2013:</a:t>
            </a:r>
            <a:r>
              <a:rPr lang="en-US" sz="2200" dirty="0"/>
              <a:t> 3</a:t>
            </a:r>
            <a:r>
              <a:rPr lang="en-US" sz="2200" dirty="0" smtClean="0"/>
              <a:t>30 audits</a:t>
            </a:r>
          </a:p>
          <a:p>
            <a:pPr marL="907542" lvl="1" indent="-274320"/>
            <a:r>
              <a:rPr lang="en-US" sz="2200" dirty="0" smtClean="0"/>
              <a:t>2014:  200 audits</a:t>
            </a:r>
          </a:p>
          <a:p>
            <a:pPr marL="907542" lvl="1" indent="-274320"/>
            <a:r>
              <a:rPr lang="en-US" sz="2200" dirty="0" smtClean="0"/>
              <a:t>2015:  150 audits</a:t>
            </a:r>
          </a:p>
          <a:p>
            <a:pPr marL="907542" lvl="1" indent="-274320"/>
            <a:r>
              <a:rPr lang="en-US" sz="2200" dirty="0" smtClean="0"/>
              <a:t>2016:  50 audits</a:t>
            </a:r>
          </a:p>
          <a:p>
            <a:pPr marL="907542" lvl="1" indent="-274320"/>
            <a:r>
              <a:rPr lang="en-US" sz="2200" dirty="0" smtClean="0"/>
              <a:t>2017:  35 audits</a:t>
            </a:r>
          </a:p>
          <a:p>
            <a:pPr marL="907542" lvl="1" indent="-274320"/>
            <a:r>
              <a:rPr lang="en-US" sz="2200" dirty="0" smtClean="0"/>
              <a:t>2018:</a:t>
            </a:r>
            <a:r>
              <a:rPr lang="en-US" sz="2200" dirty="0"/>
              <a:t> </a:t>
            </a:r>
            <a:r>
              <a:rPr lang="en-US" sz="2200" dirty="0" smtClean="0"/>
              <a:t> 45 Audits</a:t>
            </a:r>
          </a:p>
          <a:p>
            <a:pPr marL="267462" lvl="0" indent="0">
              <a:buNone/>
            </a:pPr>
            <a:r>
              <a:rPr lang="en-US" dirty="0" smtClean="0"/>
              <a:t>POC: ADSO Steve Johnson</a:t>
            </a:r>
          </a:p>
          <a:p>
            <a:pPr marL="541782" lvl="0"/>
            <a:r>
              <a:rPr lang="en-US" dirty="0" smtClean="0"/>
              <a:t>Email:</a:t>
            </a:r>
            <a:r>
              <a:rPr lang="en-US" sz="2400" dirty="0" smtClean="0"/>
              <a:t> </a:t>
            </a:r>
            <a:r>
              <a:rPr lang="en-US" sz="2000" dirty="0" smtClean="0"/>
              <a:t>smjsk35@comcast.net </a:t>
            </a:r>
            <a:endParaRPr lang="en-US" dirty="0" smtClean="0"/>
          </a:p>
        </p:txBody>
      </p:sp>
      <p:pic>
        <p:nvPicPr>
          <p:cNvPr id="10" name="Content Placeholder 9" descr="42-19299081.jpg"/>
          <p:cNvPicPr>
            <a:picLocks noGrp="1" noChangeAspect="1"/>
          </p:cNvPicPr>
          <p:nvPr>
            <p:ph sz="half" idx="2"/>
          </p:nvPr>
        </p:nvPicPr>
        <p:blipFill>
          <a:blip r:embed="rId3" cstate="print"/>
          <a:stretch>
            <a:fillRect/>
          </a:stretch>
        </p:blipFill>
        <p:spPr>
          <a:xfrm>
            <a:off x="4876800" y="2667000"/>
            <a:ext cx="4038600" cy="2549622"/>
          </a:xfrm>
        </p:spPr>
      </p:pic>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4"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5"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6" cstate="print"/>
            <a:srcRect/>
            <a:stretch>
              <a:fillRect/>
            </a:stretch>
          </p:blipFill>
          <p:spPr bwMode="auto">
            <a:xfrm>
              <a:off x="5086350" y="6096000"/>
              <a:ext cx="628650" cy="624459"/>
            </a:xfrm>
            <a:prstGeom prst="rect">
              <a:avLst/>
            </a:prstGeom>
            <a:noFill/>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pPr marL="541782" lvl="0" indent="-514350" algn="ctr"/>
            <a:r>
              <a:rPr lang="en-US" dirty="0" smtClean="0"/>
              <a:t>Facilities and Containers</a:t>
            </a:r>
            <a:endParaRPr lang="en-US" dirty="0"/>
          </a:p>
        </p:txBody>
      </p:sp>
      <p:sp>
        <p:nvSpPr>
          <p:cNvPr id="3" name="Content Placeholder 2"/>
          <p:cNvSpPr>
            <a:spLocks noGrp="1"/>
          </p:cNvSpPr>
          <p:nvPr>
            <p:ph sz="half" idx="1"/>
          </p:nvPr>
        </p:nvSpPr>
        <p:spPr>
          <a:xfrm>
            <a:off x="228600" y="1920085"/>
            <a:ext cx="4953000" cy="4434840"/>
          </a:xfrm>
        </p:spPr>
        <p:txBody>
          <a:bodyPr>
            <a:normAutofit lnSpcReduction="10000"/>
          </a:bodyPr>
          <a:lstStyle/>
          <a:p>
            <a:pPr marL="541782" lvl="0" defTabSz="731520"/>
            <a:r>
              <a:rPr lang="en-US" dirty="0" smtClean="0"/>
              <a:t>Both Departments can:</a:t>
            </a:r>
          </a:p>
          <a:p>
            <a:pPr marL="907542" lvl="1" defTabSz="731520"/>
            <a:r>
              <a:rPr lang="en-US" dirty="0" smtClean="0"/>
              <a:t>Take interested Auxiliarists on inspections. </a:t>
            </a:r>
          </a:p>
          <a:p>
            <a:pPr marL="907542" lvl="1" defTabSz="731520"/>
            <a:r>
              <a:rPr lang="en-US" dirty="0" smtClean="0"/>
              <a:t>Provide training opportunities. </a:t>
            </a:r>
          </a:p>
          <a:p>
            <a:pPr marL="907542" lvl="1" defTabSz="731520"/>
            <a:r>
              <a:rPr lang="en-US" dirty="0" smtClean="0"/>
              <a:t>Allow participation with the Reserves on the weekends.</a:t>
            </a:r>
          </a:p>
          <a:p>
            <a:pPr marL="541782" lvl="0" defTabSz="731520"/>
            <a:r>
              <a:rPr lang="en-US" dirty="0"/>
              <a:t> </a:t>
            </a:r>
            <a:r>
              <a:rPr lang="en-US" dirty="0" smtClean="0"/>
              <a:t>    </a:t>
            </a:r>
            <a:r>
              <a:rPr lang="en-US" dirty="0"/>
              <a:t>T</a:t>
            </a:r>
            <a:r>
              <a:rPr lang="en-US" dirty="0" smtClean="0"/>
              <a:t>he  CG liaison conducts training for the Auxiliary</a:t>
            </a:r>
          </a:p>
          <a:p>
            <a:pPr marL="541782" lvl="0" defTabSz="731520"/>
            <a:r>
              <a:rPr lang="en-US" dirty="0" smtClean="0"/>
              <a:t>POC: ADSO Michael Mitchell</a:t>
            </a:r>
          </a:p>
          <a:p>
            <a:pPr marL="541782" lvl="0" defTabSz="731520"/>
            <a:r>
              <a:rPr lang="en-US" dirty="0" smtClean="0"/>
              <a:t>Email: michaelmitchell717@msn.com </a:t>
            </a:r>
          </a:p>
        </p:txBody>
      </p:sp>
      <p:pic>
        <p:nvPicPr>
          <p:cNvPr id="10" name="Content Placeholder 9" descr="007421eee2515b7c045e1b657989_grande.jpg"/>
          <p:cNvPicPr>
            <a:picLocks noGrp="1" noChangeAspect="1"/>
          </p:cNvPicPr>
          <p:nvPr>
            <p:ph sz="half" idx="2"/>
          </p:nvPr>
        </p:nvPicPr>
        <p:blipFill>
          <a:blip r:embed="rId2" cstate="print"/>
          <a:stretch>
            <a:fillRect/>
          </a:stretch>
        </p:blipFill>
        <p:spPr>
          <a:xfrm>
            <a:off x="5486400" y="1904999"/>
            <a:ext cx="2884064" cy="2058285"/>
          </a:xfrm>
        </p:spPr>
      </p:pic>
      <p:grpSp>
        <p:nvGrpSpPr>
          <p:cNvPr id="4" name="Group 3"/>
          <p:cNvGrpSpPr>
            <a:grpSpLocks noChangeAspect="1"/>
          </p:cNvGrpSpPr>
          <p:nvPr/>
        </p:nvGrpSpPr>
        <p:grpSpPr>
          <a:xfrm>
            <a:off x="5362860" y="6096000"/>
            <a:ext cx="3704940" cy="631826"/>
            <a:chOff x="5086350" y="6070600"/>
            <a:chExt cx="3819525" cy="651367"/>
          </a:xfrm>
        </p:grpSpPr>
        <p:grpSp>
          <p:nvGrpSpPr>
            <p:cNvPr id="5" name="Group 6"/>
            <p:cNvGrpSpPr/>
            <p:nvPr/>
          </p:nvGrpSpPr>
          <p:grpSpPr>
            <a:xfrm>
              <a:off x="5867400" y="6070600"/>
              <a:ext cx="3038475" cy="651367"/>
              <a:chOff x="5867400" y="6070600"/>
              <a:chExt cx="3038475" cy="651367"/>
            </a:xfrm>
          </p:grpSpPr>
          <p:pic>
            <p:nvPicPr>
              <p:cNvPr id="7" name="Picture 6" descr="auxlogo.jpg"/>
              <p:cNvPicPr>
                <a:picLocks noChangeAspect="1"/>
              </p:cNvPicPr>
              <p:nvPr/>
            </p:nvPicPr>
            <p:blipFill>
              <a:blip r:embed="rId3" cstate="print"/>
              <a:srcRect l="12195" t="6916" r="5488" b="6639"/>
              <a:stretch>
                <a:fillRect/>
              </a:stretch>
            </p:blipFill>
            <p:spPr>
              <a:xfrm>
                <a:off x="5867400" y="6070600"/>
                <a:ext cx="699515" cy="647697"/>
              </a:xfrm>
              <a:prstGeom prst="rect">
                <a:avLst/>
              </a:prstGeom>
            </p:spPr>
          </p:pic>
          <p:pic>
            <p:nvPicPr>
              <p:cNvPr id="8" name="Picture 7" descr="image1.png"/>
              <p:cNvPicPr>
                <a:picLocks noChangeAspect="1"/>
              </p:cNvPicPr>
              <p:nvPr/>
            </p:nvPicPr>
            <p:blipFill>
              <a:blip r:embed="rId4" cstate="print"/>
              <a:stretch>
                <a:fillRect/>
              </a:stretch>
            </p:blipFill>
            <p:spPr>
              <a:xfrm>
                <a:off x="6705600" y="6081887"/>
                <a:ext cx="2200275" cy="640080"/>
              </a:xfrm>
              <a:prstGeom prst="rect">
                <a:avLst/>
              </a:prstGeom>
            </p:spPr>
          </p:pic>
        </p:grpSp>
        <p:pic>
          <p:nvPicPr>
            <p:cNvPr id="6" name="Picture 2" descr="C:\Documents and Settings\dfajardo\Desktop\Prevention_Department_Large.gif"/>
            <p:cNvPicPr>
              <a:picLocks noChangeAspect="1" noChangeArrowheads="1"/>
            </p:cNvPicPr>
            <p:nvPr/>
          </p:nvPicPr>
          <p:blipFill>
            <a:blip r:embed="rId5" cstate="print"/>
            <a:srcRect/>
            <a:stretch>
              <a:fillRect/>
            </a:stretch>
          </p:blipFill>
          <p:spPr bwMode="auto">
            <a:xfrm>
              <a:off x="5086350" y="6096000"/>
              <a:ext cx="628650" cy="624459"/>
            </a:xfrm>
            <a:prstGeom prst="rect">
              <a:avLst/>
            </a:prstGeom>
            <a:noFill/>
          </p:spPr>
        </p:pic>
      </p:grpSp>
      <p:pic>
        <p:nvPicPr>
          <p:cNvPr id="11" name="Picture 10" descr="ym.jpg"/>
          <p:cNvPicPr>
            <a:picLocks noChangeAspect="1"/>
          </p:cNvPicPr>
          <p:nvPr/>
        </p:nvPicPr>
        <p:blipFill>
          <a:blip r:embed="rId6" cstate="print"/>
          <a:stretch>
            <a:fillRect/>
          </a:stretch>
        </p:blipFill>
        <p:spPr>
          <a:xfrm>
            <a:off x="5486400" y="4038600"/>
            <a:ext cx="2895600" cy="1926176"/>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45&quot;&gt;&lt;property id=&quot;20148&quot; value=&quot;5&quot;/&gt;&lt;property id=&quot;20300&quot; value=&quot;Slide 1 - &amp;quot;District 11: Northern Region&amp;#x0D;&amp;#x0A;Marine Safety Overview&amp;quot;&quot;/&gt;&lt;property id=&quot;20303&quot; value=&quot;-1&quot;/&gt;&lt;property id=&quot;20307&quot; value=&quot;261&quot;/&gt;&lt;/object&gt;&lt;object type=&quot;3&quot; unique_id=&quot;25250&quot;&gt;&lt;property id=&quot;20148&quot; value=&quot;5&quot;/&gt;&lt;property id=&quot;20300&quot; value=&quot;Slide 18 - &amp;quot;Conclusion: Additional Resources&amp;quot;&quot;/&gt;&lt;property id=&quot;20303&quot; value=&quot;-1&quot;/&gt;&lt;property id=&quot;20307&quot; value=&quot;355&quot;/&gt;&lt;/object&gt;&lt;object type=&quot;3&quot; unique_id=&quot;25297&quot;&gt;&lt;property id=&quot;20148&quot; value=&quot;5&quot;/&gt;&lt;property id=&quot;20300&quot; value=&quot;Slide 3 - &amp;quot;America’s Waterways Watch&amp;quot;&quot;/&gt;&lt;property id=&quot;20303&quot; value=&quot;-1&quot;/&gt;&lt;property id=&quot;20307&quot; value=&quot;359&quot;/&gt;&lt;/object&gt;&lt;object type=&quot;3&quot; unique_id=&quot;25298&quot;&gt;&lt;property id=&quot;20148&quot; value=&quot;5&quot;/&gt;&lt;property id=&quot;20300&quot; value=&quot;Slide 5 - &amp;quot;Ferry Vessel Audits&amp;quot;&quot;/&gt;&lt;property id=&quot;20303&quot; value=&quot;-1&quot;/&gt;&lt;property id=&quot;20307&quot; value=&quot;360&quot;/&gt;&lt;/object&gt;&lt;object type=&quot;3&quot; unique_id=&quot;25299&quot;&gt;&lt;property id=&quot;20148&quot; value=&quot;5&quot;/&gt;&lt;property id=&quot;20300&quot; value=&quot;Slide 6 - &amp;quot;Facilities and Containers&amp;quot;&quot;/&gt;&lt;property id=&quot;20303&quot; value=&quot;-1&quot;/&gt;&lt;property id=&quot;20307&quot; value=&quot;361&quot;/&gt;&lt;/object&gt;&lt;object type=&quot;3&quot; unique_id=&quot;25457&quot;&gt;&lt;property id=&quot;20148&quot; value=&quot;5&quot;/&gt;&lt;property id=&quot;20300&quot; value=&quot;Slide 7 - &amp;quot;Commercial Fishing Vessel Safety&amp;quot;&quot;/&gt;&lt;property id=&quot;20303&quot; value=&quot;-1&quot;/&gt;&lt;property id=&quot;20307&quot; value=&quot;362&quot;/&gt;&lt;/object&gt;&lt;object type=&quot;3&quot; unique_id=&quot;25458&quot;&gt;&lt;property id=&quot;20148&quot; value=&quot;5&quot;/&gt;&lt;property id=&quot;20300&quot; value=&quot;Slide 8 - &amp;quot;Uninspected Passenger Vessels&amp;quot;&quot;/&gt;&lt;property id=&quot;20303&quot; value=&quot;-1&quot;/&gt;&lt;property id=&quot;20307&quot; value=&quot;363&quot;/&gt;&lt;/object&gt;&lt;object type=&quot;3&quot; unique_id=&quot;25459&quot;&gt;&lt;property id=&quot;20148&quot; value=&quot;5&quot;/&gt;&lt;property id=&quot;20300&quot; value=&quot;Slide 9 - &amp;quot;Uninspected Towing Vessels&amp;quot;&quot;/&gt;&lt;property id=&quot;20303&quot; value=&quot;-1&quot;/&gt;&lt;property id=&quot;20307&quot; value=&quot;364&quot;/&gt;&lt;/object&gt;&lt;object type=&quot;3&quot; unique_id=&quot;25460&quot;&gt;&lt;property id=&quot;20148&quot; value=&quot;5&quot;/&gt;&lt;property id=&quot;20300&quot; value=&quot;Slide 10 - &amp;quot;Pacific Strike Team&amp;quot;&quot;/&gt;&lt;property id=&quot;20303&quot; value=&quot;-1&quot;/&gt;&lt;property id=&quot;20307&quot; value=&quot;365&quot;/&gt;&lt;/object&gt;&lt;object type=&quot;3&quot; unique_id=&quot;25462&quot;&gt;&lt;property id=&quot;20148&quot; value=&quot;5&quot;/&gt;&lt;property id=&quot;20300&quot; value=&quot;Slide 12 - &amp;quot;Regional Exam Centers&amp;quot;&quot;/&gt;&lt;property id=&quot;20303&quot; value=&quot;-1&quot;/&gt;&lt;property id=&quot;20307&quot; value=&quot;367&quot;/&gt;&lt;/object&gt;&lt;object type=&quot;3&quot; unique_id=&quot;25463&quot;&gt;&lt;property id=&quot;20148&quot; value=&quot;5&quot;/&gt;&lt;property id=&quot;20300&quot; value=&quot;Slide 13 - &amp;quot;Domestic Inspections&amp;quot;&quot;/&gt;&lt;property id=&quot;20303&quot; value=&quot;-1&quot;/&gt;&lt;property id=&quot;20307&quot; value=&quot;368&quot;/&gt;&lt;/object&gt;&lt;object type=&quot;3&quot; unique_id=&quot;25464&quot;&gt;&lt;property id=&quot;20148&quot; value=&quot;5&quot;/&gt;&lt;property id=&quot;20300&quot; value=&quot;Slide 14 - &amp;quot;Liferaft Inspection&amp;quot;&quot;/&gt;&lt;property id=&quot;20303&quot; value=&quot;-1&quot;/&gt;&lt;property id=&quot;20307&quot; value=&quot;369&quot;/&gt;&lt;/object&gt;&lt;object type=&quot;3&quot; unique_id=&quot;25465&quot;&gt;&lt;property id=&quot;20148&quot; value=&quot;5&quot;/&gt;&lt;property id=&quot;20300&quot; value=&quot;Slide 15 - &amp;quot;Agency Contacts and Working Relationships&amp;quot;&quot;/&gt;&lt;property id=&quot;20303&quot; value=&quot;-1&quot;/&gt;&lt;property id=&quot;20307&quot; value=&quot;370&quot;/&gt;&lt;/object&gt;&lt;object type=&quot;3&quot; unique_id=&quot;25466&quot;&gt;&lt;property id=&quot;20148&quot; value=&quot;5&quot;/&gt;&lt;property id=&quot;20300&quot; value=&quot;Slide 16 - &amp;quot;Marine Safety Training Ribbon&amp;quot;&quot;/&gt;&lt;property id=&quot;20303&quot; value=&quot;-1&quot;/&gt;&lt;property id=&quot;20307&quot; value=&quot;371&quot;/&gt;&lt;/object&gt;&lt;object type=&quot;3&quot; unique_id=&quot;25560&quot;&gt;&lt;property id=&quot;20148&quot; value=&quot;5&quot;/&gt;&lt;property id=&quot;20300&quot; value=&quot;Slide 2 - &amp;quot;Overview&amp;quot;&quot;/&gt;&lt;property id=&quot;20303&quot; value=&quot;-1&quot;/&gt;&lt;property id=&quot;20307&quot; value=&quot;373&quot;/&gt;&lt;/object&gt;&lt;object type=&quot;3&quot; unique_id=&quot;25584&quot;&gt;&lt;property id=&quot;20148&quot; value=&quot;5&quot;/&gt;&lt;property id=&quot;20300&quot; value=&quot;Slide 17 - &amp;quot;Additional PQS Opportunities&amp;quot;&quot;/&gt;&lt;property id=&quot;20303&quot; value=&quot;-1&quot;/&gt;&lt;property id=&quot;20307&quot; value=&quot;374&quot;/&gt;&lt;/object&gt;&lt;object type=&quot;3&quot; unique_id=&quot;25622&quot;&gt;&lt;property id=&quot;20148&quot; value=&quot;5&quot;/&gt;&lt;property id=&quot;20300&quot; value=&quot;Slide 4 - &amp;quot;AWW Outreach Mission&amp;quot;&quot;/&gt;&lt;property id=&quot;20303&quot; value=&quot;-1&quot;/&gt;&lt;property id=&quot;20307&quot; value=&quot;376&quot;/&gt;&lt;/object&gt;&lt;object type=&quot;3&quot; unique_id=&quot;25783&quot;&gt;&lt;property id=&quot;20148&quot; value=&quot;5&quot;/&gt;&lt;property id=&quot;20300&quot; value=&quot;Slide 11 - &amp;quot;Incident Management Division&amp;quot;&quot;/&gt;&lt;property id=&quot;20303&quot; value=&quot;-1&quot;/&gt;&lt;property id=&quot;20307&quot; value=&quot;377&quot;/&gt;&lt;/object&gt;&lt;/object&gt;&lt;object type=&quot;4&quot; unique_id=&quot;2578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ysClr val="window" lastClr="FFFFFF"/>
      </a:lt1>
      <a:dk2>
        <a:srgbClr val="04617B"/>
      </a:dk2>
      <a:lt2>
        <a:srgbClr val="DBF5F9"/>
      </a:lt2>
      <a:accent1>
        <a:srgbClr val="073763"/>
      </a:accent1>
      <a:accent2>
        <a:srgbClr val="009DD9"/>
      </a:accent2>
      <a:accent3>
        <a:srgbClr val="0BD0D9"/>
      </a:accent3>
      <a:accent4>
        <a:srgbClr val="10CF9B"/>
      </a:accent4>
      <a:accent5>
        <a:srgbClr val="7CCA62"/>
      </a:accent5>
      <a:accent6>
        <a:srgbClr val="A5C249"/>
      </a:accent6>
      <a:hlink>
        <a:srgbClr val="0F6FC6"/>
      </a:hlink>
      <a:folHlink>
        <a:srgbClr val="59A9F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6894</TotalTime>
  <Words>1899</Words>
  <Application>Microsoft Office PowerPoint</Application>
  <PresentationFormat>On-screen Show (4:3)</PresentationFormat>
  <Paragraphs>219</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 2</vt:lpstr>
      <vt:lpstr>Flow</vt:lpstr>
      <vt:lpstr>District 11: Northern Region Marine Safety Overview</vt:lpstr>
      <vt:lpstr>Overview</vt:lpstr>
      <vt:lpstr>MEP Outreach Programs America’s Waterways Watch</vt:lpstr>
      <vt:lpstr>AWW Outreach Mission</vt:lpstr>
      <vt:lpstr>Dock Walker, Outreach Mission</vt:lpstr>
      <vt:lpstr>Sea Partner, Outreach Mission</vt:lpstr>
      <vt:lpstr>Marine Safety Programs</vt:lpstr>
      <vt:lpstr>Ferry Boat Vessel Exams</vt:lpstr>
      <vt:lpstr>Facilities and Containers</vt:lpstr>
      <vt:lpstr>Commercial Fishing Vessel Safety</vt:lpstr>
      <vt:lpstr>Uninspected Passenger Vessels</vt:lpstr>
      <vt:lpstr>Uninspected Towing Vessels</vt:lpstr>
      <vt:lpstr>Pacific Strike Team</vt:lpstr>
      <vt:lpstr>Incident Management Division</vt:lpstr>
      <vt:lpstr>Incident Management Division</vt:lpstr>
      <vt:lpstr>Marine Safety Training Ribbon</vt:lpstr>
      <vt:lpstr>CGAUX  Marine Safety Device</vt:lpstr>
      <vt:lpstr>Conclusion: Integration with CG</vt:lpstr>
    </vt:vector>
  </TitlesOfParts>
  <Company>American Academy of Ophthalmology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D11NR Marine Safety Overview</dc:title>
  <dc:creator>Dr. Dale Fajardo</dc:creator>
  <cp:lastModifiedBy>Wil Sumner</cp:lastModifiedBy>
  <cp:revision>765</cp:revision>
  <dcterms:created xsi:type="dcterms:W3CDTF">2010-02-23T18:52:32Z</dcterms:created>
  <dcterms:modified xsi:type="dcterms:W3CDTF">2019-04-09T20:37:23Z</dcterms:modified>
</cp:coreProperties>
</file>