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268" r:id="rId2"/>
    <p:sldId id="281" r:id="rId3"/>
    <p:sldId id="283" r:id="rId4"/>
    <p:sldId id="257" r:id="rId5"/>
    <p:sldId id="258" r:id="rId6"/>
    <p:sldId id="274" r:id="rId7"/>
    <p:sldId id="275" r:id="rId8"/>
    <p:sldId id="284" r:id="rId9"/>
    <p:sldId id="271" r:id="rId10"/>
    <p:sldId id="272" r:id="rId11"/>
    <p:sldId id="259" r:id="rId12"/>
    <p:sldId id="260" r:id="rId13"/>
    <p:sldId id="261" r:id="rId14"/>
    <p:sldId id="262" r:id="rId15"/>
    <p:sldId id="264" r:id="rId16"/>
    <p:sldId id="266" r:id="rId17"/>
    <p:sldId id="267" r:id="rId18"/>
    <p:sldId id="285" r:id="rId19"/>
    <p:sldId id="276" r:id="rId20"/>
    <p:sldId id="270" r:id="rId21"/>
    <p:sldId id="269" r:id="rId22"/>
    <p:sldId id="277" r:id="rId23"/>
    <p:sldId id="278" r:id="rId24"/>
    <p:sldId id="279" r:id="rId25"/>
    <p:sldId id="280" r:id="rId26"/>
    <p:sldId id="28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0C0C0"/>
    <a:srgbClr val="003399"/>
    <a:srgbClr val="000000"/>
    <a:srgbClr val="FFCC66"/>
    <a:srgbClr val="336699"/>
    <a:srgbClr val="008080"/>
    <a:srgbClr val="0099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autoAdjust="0"/>
    <p:restoredTop sz="94728" autoAdjust="0"/>
  </p:normalViewPr>
  <p:slideViewPr>
    <p:cSldViewPr>
      <p:cViewPr varScale="1">
        <p:scale>
          <a:sx n="64" d="100"/>
          <a:sy n="64" d="100"/>
        </p:scale>
        <p:origin x="-13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741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1741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741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075532A4-B3FA-4FA9-B35A-EE08B83F35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C893EB92-66A2-4DB2-84B9-C085481DBC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A764954-9D1C-4E6D-B1ED-A94F64385FE4}" type="slidenum">
              <a:rPr lang="en-US" smtClean="0">
                <a:latin typeface="Times New Roman" pitchFamily="18" charset="0"/>
              </a:rPr>
              <a:pPr/>
              <a:t>1</a:t>
            </a:fld>
            <a:endParaRPr lang="en-US"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CC7975A-E633-4F5C-9F10-73EDA6B0EA11}" type="slidenum">
              <a:rPr lang="en-US" smtClean="0">
                <a:latin typeface="Times New Roman" pitchFamily="18" charset="0"/>
              </a:rPr>
              <a:pPr/>
              <a:t>13</a:t>
            </a:fld>
            <a:endParaRPr lang="en-US" smtClean="0">
              <a:latin typeface="Times New Roman" pitchFamily="18"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r>
              <a:rPr lang="en-US" smtClean="0"/>
              <a:t>Be sure you understand owner’s intentions on the OFFER FOR USE. Remember, before any facility can be accepted for use, ALL appropriate information must be provided to and approved by the Director.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F1FD43-E9C5-44DC-AC32-4B8491025D36}" type="slidenum">
              <a:rPr lang="en-US" smtClean="0">
                <a:latin typeface="Times New Roman" pitchFamily="18" charset="0"/>
              </a:rPr>
              <a:pPr/>
              <a:t>14</a:t>
            </a:fld>
            <a:endParaRPr lang="en-US" smtClean="0">
              <a:latin typeface="Times New Roman" pitchFamily="18"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r>
              <a:rPr lang="en-US" smtClean="0"/>
              <a:t>If facility does not meet requirements, return VE-signed form to owner-don’t forward to Director or DCO for signature. Give copy 2 to owner and forward remaining copies to Director or DCO. If  facility meets requirements count as Vessel Facility Inspection. If failing, count as VSC.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93E7A50-2AE3-4E34-B977-8CDA722D5376}" type="slidenum">
              <a:rPr lang="en-US" smtClean="0">
                <a:latin typeface="Times New Roman" pitchFamily="18" charset="0"/>
              </a:rPr>
              <a:pPr/>
              <a:t>15</a:t>
            </a:fld>
            <a:endParaRPr lang="en-US"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t>Check the appropriate boxes. Items marked by an (*)  are recommended but may be waived by the District Commander.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5A26AD-A500-4B50-8B1D-8FC6BBBC1BFF}" type="slidenum">
              <a:rPr lang="en-US" smtClean="0">
                <a:latin typeface="Times New Roman" pitchFamily="18" charset="0"/>
              </a:rPr>
              <a:pPr/>
              <a:t>16</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Check the appropriate boxes. Items marked by an (*) are recommended but may be waived by the District Commander. Make sure required documents are attached. See Section I instructions.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BB4226F-C679-4EB0-B815-7B591EF9A099}" type="slidenum">
              <a:rPr lang="en-US" smtClean="0">
                <a:latin typeface="Times New Roman" pitchFamily="18" charset="0"/>
              </a:rPr>
              <a:pPr/>
              <a:t>17</a:t>
            </a:fld>
            <a:endParaRPr 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t>You many substitute a unit number instead of names:ie: any coxswain in a flotilla, division, or district. In the NAME field, enter “ALL” then applicable unit numbers.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353272-2E4E-48EA-A0A7-FA2427777013}" type="slidenum">
              <a:rPr lang="en-US" smtClean="0">
                <a:latin typeface="Times New Roman" pitchFamily="18" charset="0"/>
              </a:rPr>
              <a:pPr/>
              <a:t>19</a:t>
            </a:fld>
            <a:endParaRPr lang="en-US"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PWC’s are not at least 14’ in length. Therefore, they must be offered for use as an Operational Facility. Any Facility  less than 14’ in length can not be designated as a Vessel Facility.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DC2A9F6-DF59-4ABF-BBD1-4083531CD36D}" type="slidenum">
              <a:rPr lang="en-US" smtClean="0">
                <a:latin typeface="Times New Roman" pitchFamily="18" charset="0"/>
              </a:rPr>
              <a:pPr/>
              <a:t>20</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It is important to remember that a PWC MUST be offered for use as an Operational Facility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02FEF4-4BCF-43B2-B9AE-E26897A74D89}" type="slidenum">
              <a:rPr lang="en-US" smtClean="0">
                <a:latin typeface="Times New Roman" pitchFamily="18" charset="0"/>
              </a:rPr>
              <a:pPr/>
              <a:t>21</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790086-00E4-4A02-9EA7-EE814653DFF9}" type="slidenum">
              <a:rPr lang="en-US" smtClean="0">
                <a:latin typeface="Times New Roman" pitchFamily="18" charset="0"/>
              </a:rPr>
              <a:pPr/>
              <a:t>22</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One electric distress light or 3 combination (day/night) red flares. Required to be carried when operating between sunset and sunrise only.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09B255C-6865-4BA1-AB77-E2694C5CBC61}" type="slidenum">
              <a:rPr lang="en-US" smtClean="0">
                <a:latin typeface="Times New Roman" pitchFamily="18" charset="0"/>
              </a:rPr>
              <a:pPr/>
              <a:t>23</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Item 9-Auxiliary Operations Policy Manual, requires CG approved combination VDS attached to PFD if operated over 3 miles from land. Make sure required documents are attached. See SECTION I instructions.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C1A386D-234B-46CC-922C-3FA1484D8215}" type="slidenum">
              <a:rPr lang="en-US" smtClean="0">
                <a:latin typeface="Times New Roman" pitchFamily="18" charset="0"/>
              </a:rPr>
              <a:pPr/>
              <a:t>4</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5253251-9B17-4849-BB75-C077E9EA67E2}" type="slidenum">
              <a:rPr lang="en-US" smtClean="0">
                <a:latin typeface="Times New Roman" pitchFamily="18" charset="0"/>
              </a:rPr>
              <a:pPr/>
              <a:t>24</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t>You may substitute a unit number instead of names; ie: any PWC Operator in a flotilla, division, or district. In the “NAME” field, enter “ALL”, then applicable unit numbers.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CAE22D4-F747-41CC-9E92-0E19E1BE1F3A}" type="slidenum">
              <a:rPr lang="en-US" smtClean="0">
                <a:latin typeface="Times New Roman" pitchFamily="18" charset="0"/>
              </a:rPr>
              <a:pPr/>
              <a:t>25</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mtClean="0"/>
              <a:t>Stress this slide. The Auxiliary Operations Manual makes a big statement about Auxiliary facilities being the SAFETY vessels afloat. REVIEW ALL SLIDES, IF NECESSARY, to be sure students understand what is required to do Facility Inspections.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822DBEC-1189-4E77-A243-DDAB3039D0DB}" type="slidenum">
              <a:rPr lang="en-US" smtClean="0">
                <a:latin typeface="Times New Roman" pitchFamily="18" charset="0"/>
              </a:rPr>
              <a:pPr/>
              <a:t>5</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Be sure to hand out copies of the ANSC 7003 &amp; 7008 to the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A9D6151-C0EA-4F73-A213-D3964B071D38}" type="slidenum">
              <a:rPr lang="en-US" smtClean="0">
                <a:latin typeface="Times New Roman" pitchFamily="18" charset="0"/>
              </a:rPr>
              <a:pPr/>
              <a:t>6</a:t>
            </a:fld>
            <a:endParaRPr lang="en-US" smtClean="0">
              <a:latin typeface="Times New Roman" pitchFamily="18" charset="0"/>
            </a:endParaRPr>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E4737F0-9EB0-48DD-AFE5-FB10A11F6340}" type="slidenum">
              <a:rPr lang="en-US" smtClean="0">
                <a:latin typeface="Times New Roman" pitchFamily="18" charset="0"/>
              </a:rPr>
              <a:pPr/>
              <a:t>7</a:t>
            </a:fld>
            <a:endParaRPr lang="en-US" smtClean="0">
              <a:latin typeface="Times New Roman" pitchFamily="18" charset="0"/>
            </a:endParaRPr>
          </a:p>
        </p:txBody>
      </p:sp>
      <p:sp>
        <p:nvSpPr>
          <p:cNvPr id="33795" name="Rectangle 2050"/>
          <p:cNvSpPr>
            <a:spLocks noGrp="1" noRot="1" noChangeAspect="1" noChangeArrowheads="1" noTextEdit="1"/>
          </p:cNvSpPr>
          <p:nvPr>
            <p:ph type="sldImg"/>
          </p:nvPr>
        </p:nvSpPr>
        <p:spPr>
          <a:ln/>
        </p:spPr>
      </p:sp>
      <p:sp>
        <p:nvSpPr>
          <p:cNvPr id="33796" name="Rectangle 2051"/>
          <p:cNvSpPr>
            <a:spLocks noGrp="1" noChangeArrowheads="1"/>
          </p:cNvSpPr>
          <p:nvPr>
            <p:ph type="body" idx="1"/>
          </p:nvPr>
        </p:nvSpPr>
        <p:spPr>
          <a:noFill/>
          <a:ln/>
        </p:spPr>
        <p:txBody>
          <a:bodyPr/>
          <a:lstStyle/>
          <a:p>
            <a:r>
              <a:rPr lang="en-US" smtClean="0"/>
              <a:t>PWC’s can not be a Vessel Facility because they are less than 14’ in length. They must be offered for use as an Operational Facility.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0E7BD08-1104-4888-A18C-A573226FFAFB}" type="slidenum">
              <a:rPr lang="en-US" smtClean="0">
                <a:latin typeface="Times New Roman" pitchFamily="18" charset="0"/>
              </a:rPr>
              <a:pPr/>
              <a:t>9</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DE298C3-8C7A-4642-A586-D4346E8D47DD}" type="slidenum">
              <a:rPr lang="en-US" smtClean="0">
                <a:latin typeface="Times New Roman" pitchFamily="18" charset="0"/>
              </a:rPr>
              <a:pPr/>
              <a:t>10</a:t>
            </a:fld>
            <a:endParaRPr lang="en-US" smtClean="0">
              <a:latin typeface="Times New Roman" pitchFamily="18" charset="0"/>
            </a:endParaRPr>
          </a:p>
        </p:txBody>
      </p:sp>
      <p:sp>
        <p:nvSpPr>
          <p:cNvPr id="35843" name="Rectangle 2050"/>
          <p:cNvSpPr>
            <a:spLocks noGrp="1" noRot="1" noChangeAspect="1" noChangeArrowheads="1" noTextEdit="1"/>
          </p:cNvSpPr>
          <p:nvPr>
            <p:ph type="sldImg"/>
          </p:nvPr>
        </p:nvSpPr>
        <p:spPr>
          <a:ln/>
        </p:spPr>
      </p:sp>
      <p:sp>
        <p:nvSpPr>
          <p:cNvPr id="35844" name="Rectangle 2051"/>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21A59D-413A-4D62-8344-CE25F80E85AB}" type="slidenum">
              <a:rPr lang="en-US" smtClean="0">
                <a:latin typeface="Times New Roman" pitchFamily="18" charset="0"/>
              </a:rPr>
              <a:pPr/>
              <a:t>11</a:t>
            </a:fld>
            <a:endParaRPr lang="en-US" smtClean="0">
              <a:latin typeface="Times New Roman" pitchFamily="18" charset="0"/>
            </a:endParaRPr>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r>
              <a:rPr lang="en-US" smtClean="0"/>
              <a:t>If the owner is not an Auxiliarist then enter “NON AUX”. If the facility is corporate owned, enter the corporation name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ECE8B93-6F43-4871-9AA6-3693BFB16906}" type="slidenum">
              <a:rPr lang="en-US" smtClean="0">
                <a:latin typeface="Times New Roman" pitchFamily="18" charset="0"/>
              </a:rPr>
              <a:pPr/>
              <a:t>12</a:t>
            </a:fld>
            <a:endParaRPr lang="en-US" smtClean="0">
              <a:latin typeface="Times New Roman" pitchFamily="18"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mtClean="0"/>
              <a:t>Enter state registration number without hyphens or spacing (I.e.MU185NA). Facility No. enter the district assigned CALL SIGN for the facility being inspected. Leave blank if none is currently assigned.Beam,draft state in feet and inches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1A90E0-1CBE-40CF-B60D-955024F7704C}" type="datetime1">
              <a:rPr lang="en-US"/>
              <a:pPr>
                <a:defRPr/>
              </a:pPr>
              <a:t>10/17/2022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E7785-32B6-484C-AE42-B0D2EE7035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96F6D9-F80C-464B-B0A1-1C1965BCE7EF}" type="datetime1">
              <a:rPr lang="en-US"/>
              <a:pPr>
                <a:defRPr/>
              </a:pPr>
              <a:t>10/17/2022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62E55-D3C4-4E2C-953B-4AA01E5AA7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984597-0C69-4B67-A2F6-D38EB3C72DE1}" type="datetime1">
              <a:rPr lang="en-US"/>
              <a:pPr>
                <a:defRPr/>
              </a:pPr>
              <a:t>10/17/2022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1FA51-FBC9-487F-8567-E3791AB644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A3E065C-4040-4D93-ABFF-ACEF4FE73D1C}" type="datetime1">
              <a:rPr lang="en-US"/>
              <a:pPr>
                <a:defRPr/>
              </a:pPr>
              <a:t>10/17/2022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6D98D-B034-4141-B4A2-B212FE6D62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C93C10-E808-42AE-A5C7-9D0B019E24EF}" type="datetime1">
              <a:rPr lang="en-US"/>
              <a:pPr>
                <a:defRPr/>
              </a:pPr>
              <a:t>10/17/2022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6D439-CCEF-41F3-9992-D5FD354D42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7ED80BB-2D88-486C-8718-089CD19157D2}" type="datetime1">
              <a:rPr lang="en-US"/>
              <a:pPr>
                <a:defRPr/>
              </a:pPr>
              <a:t>10/17/2022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2EDBA-6664-4590-9991-52A11A464D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144B75-8EE1-4CE5-9BB6-DAF8FA285FD7}" type="datetime1">
              <a:rPr lang="en-US"/>
              <a:pPr>
                <a:defRPr/>
              </a:pPr>
              <a:t>10/17/2022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2D5A73-B65C-4F7A-A337-73ACD99093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EB2EE45-704C-499F-A30F-5F544B312FB3}" type="datetime1">
              <a:rPr lang="en-US"/>
              <a:pPr>
                <a:defRPr/>
              </a:pPr>
              <a:t>10/17/2022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642D4E-5FBB-499D-9778-6D5E270752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74363F-396E-4C42-A270-3D0AE72D158F}" type="datetime1">
              <a:rPr lang="en-US"/>
              <a:pPr>
                <a:defRPr/>
              </a:pPr>
              <a:t>10/17/2022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6F85B0-6C26-4F5A-8015-67DC890AF3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A6B262-FFE2-40D0-A261-F1DC9AC88B91}" type="datetime1">
              <a:rPr lang="en-US"/>
              <a:pPr>
                <a:defRPr/>
              </a:pPr>
              <a:t>10/17/2022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C8B56-7567-451D-AC59-FEB77A1F68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15C83F-722F-4268-9242-6BC1E6D09856}" type="datetime1">
              <a:rPr lang="en-US"/>
              <a:pPr>
                <a:defRPr/>
              </a:pPr>
              <a:t>10/17/2022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742D81-3BF5-4574-8DFA-FF943E5A3F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9355D46-38C5-49FA-B51E-4BE3C4A84DE6}" type="datetime1">
              <a:rPr lang="en-US"/>
              <a:pPr>
                <a:defRPr/>
              </a:pPr>
              <a:t>10/17/2022</a:t>
            </a:fld>
            <a:endParaRPr 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DF8240-86E6-48E1-944C-9DB695B584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p>
            <a:fld id="{6FCDAE22-1A75-4E55-977D-C3299D7DFFD8}" type="datetime1">
              <a:rPr lang="en-US" smtClean="0"/>
              <a:pPr/>
              <a:t>10/17/2022</a:t>
            </a:fld>
            <a:endParaRPr lang="en-US" smtClean="0"/>
          </a:p>
        </p:txBody>
      </p:sp>
      <p:sp>
        <p:nvSpPr>
          <p:cNvPr id="2051" name="Slide Number Placeholder 3"/>
          <p:cNvSpPr>
            <a:spLocks noGrp="1"/>
          </p:cNvSpPr>
          <p:nvPr>
            <p:ph type="sldNum" sz="quarter" idx="12"/>
          </p:nvPr>
        </p:nvSpPr>
        <p:spPr>
          <a:noFill/>
        </p:spPr>
        <p:txBody>
          <a:bodyPr/>
          <a:lstStyle/>
          <a:p>
            <a:fld id="{6837D9B3-0E6F-4308-99E9-A0B0EC413FB6}" type="slidenum">
              <a:rPr lang="en-US" smtClean="0"/>
              <a:pPr/>
              <a:t>1</a:t>
            </a:fld>
            <a:endParaRPr lang="en-US" smtClean="0"/>
          </a:p>
        </p:txBody>
      </p:sp>
      <p:sp>
        <p:nvSpPr>
          <p:cNvPr id="2052" name="Rectangle 5"/>
          <p:cNvSpPr>
            <a:spLocks noChangeArrowheads="1"/>
          </p:cNvSpPr>
          <p:nvPr/>
        </p:nvSpPr>
        <p:spPr bwMode="auto">
          <a:xfrm>
            <a:off x="685800" y="1295400"/>
            <a:ext cx="7772400" cy="1371600"/>
          </a:xfrm>
          <a:prstGeom prst="rect">
            <a:avLst/>
          </a:prstGeom>
          <a:noFill/>
          <a:ln w="9525">
            <a:noFill/>
            <a:miter lim="800000"/>
            <a:headEnd/>
            <a:tailEnd/>
          </a:ln>
        </p:spPr>
        <p:txBody>
          <a:bodyPr anchor="ctr"/>
          <a:lstStyle/>
          <a:p>
            <a:pPr algn="ctr">
              <a:lnSpc>
                <a:spcPct val="70000"/>
              </a:lnSpc>
            </a:pPr>
            <a:r>
              <a:rPr lang="en-US" sz="4800" b="1">
                <a:solidFill>
                  <a:srgbClr val="C00000"/>
                </a:solidFill>
                <a:latin typeface="Times New Roman" pitchFamily="18" charset="0"/>
                <a:cs typeface="Times New Roman" pitchFamily="18" charset="0"/>
              </a:rPr>
              <a:t>Operational</a:t>
            </a:r>
          </a:p>
          <a:p>
            <a:pPr algn="ctr">
              <a:lnSpc>
                <a:spcPct val="70000"/>
              </a:lnSpc>
            </a:pPr>
            <a:r>
              <a:rPr lang="en-US" sz="4800" b="1">
                <a:solidFill>
                  <a:srgbClr val="C00000"/>
                </a:solidFill>
                <a:latin typeface="Times New Roman" pitchFamily="18" charset="0"/>
                <a:cs typeface="Times New Roman" pitchFamily="18" charset="0"/>
              </a:rPr>
              <a:t> Facility Review</a:t>
            </a:r>
          </a:p>
        </p:txBody>
      </p:sp>
      <p:sp>
        <p:nvSpPr>
          <p:cNvPr id="2053" name="Rectangle 6"/>
          <p:cNvSpPr>
            <a:spLocks noChangeArrowheads="1"/>
          </p:cNvSpPr>
          <p:nvPr/>
        </p:nvSpPr>
        <p:spPr bwMode="auto">
          <a:xfrm>
            <a:off x="381000" y="4876800"/>
            <a:ext cx="8229600" cy="1373188"/>
          </a:xfrm>
          <a:prstGeom prst="rect">
            <a:avLst/>
          </a:prstGeom>
          <a:noFill/>
          <a:ln w="9525">
            <a:noFill/>
            <a:miter lim="800000"/>
            <a:headEnd/>
            <a:tailEnd/>
          </a:ln>
        </p:spPr>
        <p:txBody>
          <a:bodyPr>
            <a:spAutoFit/>
          </a:bodyPr>
          <a:lstStyle/>
          <a:p>
            <a:pPr algn="ctr"/>
            <a:r>
              <a:rPr lang="en-US" sz="2800">
                <a:latin typeface="Times New Roman" pitchFamily="18" charset="0"/>
              </a:rPr>
              <a:t>Prepared by</a:t>
            </a:r>
          </a:p>
          <a:p>
            <a:pPr algn="ctr"/>
            <a:r>
              <a:rPr lang="en-US" sz="2800">
                <a:latin typeface="Times New Roman" pitchFamily="18" charset="0"/>
              </a:rPr>
              <a:t> Mike Lauro DSO-VE 11NR</a:t>
            </a:r>
          </a:p>
          <a:p>
            <a:pPr algn="ctr"/>
            <a:r>
              <a:rPr lang="en-US" sz="2800" b="1">
                <a:solidFill>
                  <a:srgbClr val="002060"/>
                </a:solidFill>
                <a:latin typeface="Times New Roman" pitchFamily="18" charset="0"/>
              </a:rPr>
              <a:t>The D11NR Vessel Examiners </a:t>
            </a:r>
            <a:r>
              <a:rPr lang="en-US" sz="2800" b="1" u="sng">
                <a:solidFill>
                  <a:srgbClr val="002060"/>
                </a:solidFill>
                <a:latin typeface="Times New Roman" pitchFamily="18" charset="0"/>
              </a:rPr>
              <a:t>Save</a:t>
            </a:r>
            <a:r>
              <a:rPr lang="en-US" sz="2800" b="1">
                <a:solidFill>
                  <a:srgbClr val="002060"/>
                </a:solidFill>
                <a:latin typeface="Times New Roman" pitchFamily="18" charset="0"/>
              </a:rPr>
              <a:t> Lives!</a:t>
            </a:r>
          </a:p>
        </p:txBody>
      </p:sp>
      <p:pic>
        <p:nvPicPr>
          <p:cNvPr id="2054" name="Picture 9" descr="United States Coast Guard Auxiliary - District 11 Northern Region"/>
          <p:cNvPicPr>
            <a:picLocks noChangeAspect="1" noChangeArrowheads="1"/>
          </p:cNvPicPr>
          <p:nvPr/>
        </p:nvPicPr>
        <p:blipFill>
          <a:blip r:embed="rId3" cstate="print"/>
          <a:srcRect/>
          <a:stretch>
            <a:fillRect/>
          </a:stretch>
        </p:blipFill>
        <p:spPr bwMode="auto">
          <a:xfrm>
            <a:off x="103188" y="228600"/>
            <a:ext cx="8937625" cy="936625"/>
          </a:xfrm>
          <a:prstGeom prst="rect">
            <a:avLst/>
          </a:prstGeom>
          <a:noFill/>
          <a:ln w="9525">
            <a:noFill/>
            <a:miter lim="800000"/>
            <a:headEnd/>
            <a:tailEnd/>
          </a:ln>
        </p:spPr>
      </p:pic>
      <p:pic>
        <p:nvPicPr>
          <p:cNvPr id="2055" name="Picture 14" descr="Facility decal new color"/>
          <p:cNvPicPr>
            <a:picLocks noChangeAspect="1" noChangeArrowheads="1"/>
          </p:cNvPicPr>
          <p:nvPr/>
        </p:nvPicPr>
        <p:blipFill>
          <a:blip r:embed="rId4" cstate="print"/>
          <a:srcRect/>
          <a:stretch>
            <a:fillRect/>
          </a:stretch>
        </p:blipFill>
        <p:spPr bwMode="auto">
          <a:xfrm>
            <a:off x="3429000" y="2700338"/>
            <a:ext cx="2362200" cy="2170112"/>
          </a:xfrm>
          <a:prstGeom prst="rect">
            <a:avLst/>
          </a:prstGeom>
          <a:solidFill>
            <a:srgbClr val="C0C0C0"/>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fld id="{38FFEA16-EEDE-4F72-8C41-9B4C1D4F8B7F}" type="datetime1">
              <a:rPr lang="en-US" smtClean="0"/>
              <a:pPr/>
              <a:t>10/17/2022</a:t>
            </a:fld>
            <a:endParaRPr lang="en-US" smtClean="0"/>
          </a:p>
        </p:txBody>
      </p:sp>
      <p:sp>
        <p:nvSpPr>
          <p:cNvPr id="11267" name="Slide Number Placeholder 3"/>
          <p:cNvSpPr>
            <a:spLocks noGrp="1"/>
          </p:cNvSpPr>
          <p:nvPr>
            <p:ph type="sldNum" sz="quarter" idx="12"/>
          </p:nvPr>
        </p:nvSpPr>
        <p:spPr>
          <a:noFill/>
        </p:spPr>
        <p:txBody>
          <a:bodyPr/>
          <a:lstStyle/>
          <a:p>
            <a:fld id="{9D5CF57B-311E-45E7-969D-5DB302221CB6}" type="slidenum">
              <a:rPr lang="en-US" smtClean="0"/>
              <a:pPr/>
              <a:t>10</a:t>
            </a:fld>
            <a:endParaRPr lang="en-US" dirty="0" smtClean="0"/>
          </a:p>
        </p:txBody>
      </p:sp>
      <p:sp>
        <p:nvSpPr>
          <p:cNvPr id="11268" name="Rectangle 1027"/>
          <p:cNvSpPr>
            <a:spLocks noGrp="1" noChangeArrowheads="1"/>
          </p:cNvSpPr>
          <p:nvPr>
            <p:ph type="body" sz="half" idx="4294967295"/>
          </p:nvPr>
        </p:nvSpPr>
        <p:spPr>
          <a:xfrm>
            <a:off x="5943600" y="685800"/>
            <a:ext cx="3200400" cy="5410200"/>
          </a:xfrm>
        </p:spPr>
        <p:txBody>
          <a:bodyPr/>
          <a:lstStyle/>
          <a:p>
            <a:pPr algn="ctr" eaLnBrk="1" hangingPunct="1">
              <a:buFontTx/>
              <a:buNone/>
            </a:pPr>
            <a:r>
              <a:rPr lang="en-US" sz="2800" dirty="0" smtClean="0"/>
              <a:t> </a:t>
            </a:r>
          </a:p>
          <a:p>
            <a:pPr algn="ctr" eaLnBrk="1" hangingPunct="1"/>
            <a:r>
              <a:rPr lang="en-US" sz="2800" dirty="0" smtClean="0">
                <a:latin typeface="Times New Roman" pitchFamily="18" charset="0"/>
              </a:rPr>
              <a:t>7003-Page 2</a:t>
            </a:r>
          </a:p>
          <a:p>
            <a:pPr algn="ctr" eaLnBrk="1" hangingPunct="1"/>
            <a:r>
              <a:rPr lang="en-US" sz="2800" dirty="0" smtClean="0">
                <a:latin typeface="Times New Roman" pitchFamily="18" charset="0"/>
              </a:rPr>
              <a:t> This form used to check off items as they are inspected.</a:t>
            </a:r>
          </a:p>
          <a:p>
            <a:pPr algn="ctr" eaLnBrk="1" hangingPunct="1"/>
            <a:endParaRPr lang="en-US" sz="2800" dirty="0" smtClean="0">
              <a:latin typeface="Times New Roman" pitchFamily="18" charset="0"/>
            </a:endParaRPr>
          </a:p>
          <a:p>
            <a:pPr algn="ctr" eaLnBrk="1" hangingPunct="1"/>
            <a:r>
              <a:rPr lang="en-US" sz="2800" dirty="0" smtClean="0">
                <a:latin typeface="Times New Roman" pitchFamily="18" charset="0"/>
              </a:rPr>
              <a:t>This </a:t>
            </a:r>
            <a:r>
              <a:rPr lang="en-US" sz="2800" b="1" u="sng" dirty="0" smtClean="0">
                <a:latin typeface="Times New Roman" pitchFamily="18" charset="0"/>
              </a:rPr>
              <a:t>MUST</a:t>
            </a:r>
            <a:r>
              <a:rPr lang="en-US" sz="2800" dirty="0" smtClean="0">
                <a:latin typeface="Times New Roman" pitchFamily="18" charset="0"/>
              </a:rPr>
              <a:t> be filled out during the inspection while on site!</a:t>
            </a:r>
          </a:p>
          <a:p>
            <a:pPr algn="ctr" eaLnBrk="1" hangingPunct="1"/>
            <a:endParaRPr lang="en-US" sz="2800" dirty="0" smtClean="0">
              <a:latin typeface="Times New Roman" pitchFamily="18" charset="0"/>
            </a:endParaRPr>
          </a:p>
        </p:txBody>
      </p:sp>
      <p:pic>
        <p:nvPicPr>
          <p:cNvPr id="11269" name="Picture 1"/>
          <p:cNvPicPr>
            <a:picLocks noChangeAspect="1"/>
          </p:cNvPicPr>
          <p:nvPr/>
        </p:nvPicPr>
        <p:blipFill>
          <a:blip r:embed="rId3" cstate="print"/>
          <a:srcRect/>
          <a:stretch>
            <a:fillRect/>
          </a:stretch>
        </p:blipFill>
        <p:spPr bwMode="auto">
          <a:xfrm>
            <a:off x="682625" y="152400"/>
            <a:ext cx="4884738" cy="6324600"/>
          </a:xfrm>
          <a:prstGeom prst="rect">
            <a:avLst/>
          </a:prstGeom>
          <a:noFill/>
          <a:ln w="9525">
            <a:noFill/>
            <a:miter lim="800000"/>
            <a:headEnd/>
            <a:tailEnd/>
          </a:ln>
        </p:spPr>
      </p:pic>
      <p:pic>
        <p:nvPicPr>
          <p:cNvPr id="8" name="Picture 7" descr="VSC sticker"/>
          <p:cNvPicPr>
            <a:picLocks noChangeAspect="1" noChangeArrowheads="1"/>
          </p:cNvPicPr>
          <p:nvPr/>
        </p:nvPicPr>
        <p:blipFill>
          <a:blip r:embed="rId4"/>
          <a:srcRect/>
          <a:stretch>
            <a:fillRect/>
          </a:stretch>
        </p:blipFill>
        <p:spPr bwMode="auto">
          <a:xfrm>
            <a:off x="7543800" y="54864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891692DF-C3E3-456B-BBF5-E5238612113F}" type="datetime1">
              <a:rPr lang="en-US" smtClean="0"/>
              <a:pPr/>
              <a:t>10/17/2022</a:t>
            </a:fld>
            <a:endParaRPr lang="en-US" smtClean="0"/>
          </a:p>
        </p:txBody>
      </p:sp>
      <p:sp>
        <p:nvSpPr>
          <p:cNvPr id="12291" name="Slide Number Placeholder 5"/>
          <p:cNvSpPr>
            <a:spLocks noGrp="1"/>
          </p:cNvSpPr>
          <p:nvPr>
            <p:ph type="sldNum" sz="quarter" idx="12"/>
          </p:nvPr>
        </p:nvSpPr>
        <p:spPr>
          <a:noFill/>
        </p:spPr>
        <p:txBody>
          <a:bodyPr/>
          <a:lstStyle/>
          <a:p>
            <a:fld id="{1003186D-667A-4535-BC40-FDE110E24FF8}" type="slidenum">
              <a:rPr lang="en-US" smtClean="0"/>
              <a:pPr/>
              <a:t>11</a:t>
            </a:fld>
            <a:endParaRPr lang="en-US" smtClean="0"/>
          </a:p>
        </p:txBody>
      </p:sp>
      <p:sp>
        <p:nvSpPr>
          <p:cNvPr id="12292" name="Rectangle 6"/>
          <p:cNvSpPr>
            <a:spLocks noGrp="1" noChangeArrowheads="1"/>
          </p:cNvSpPr>
          <p:nvPr>
            <p:ph type="title"/>
          </p:nvPr>
        </p:nvSpPr>
        <p:spPr>
          <a:xfrm>
            <a:off x="381000" y="228600"/>
            <a:ext cx="6781800" cy="1219200"/>
          </a:xfrm>
        </p:spPr>
        <p:txBody>
          <a:bodyPr/>
          <a:lstStyle/>
          <a:p>
            <a:pPr eaLnBrk="1" hangingPunct="1"/>
            <a:r>
              <a:rPr lang="en-US" sz="4000" smtClean="0">
                <a:solidFill>
                  <a:srgbClr val="FFCC66"/>
                </a:solidFill>
                <a:latin typeface="Times New Roman" pitchFamily="18" charset="0"/>
              </a:rPr>
              <a:t>		</a:t>
            </a:r>
            <a:r>
              <a:rPr lang="en-US" b="1" smtClean="0">
                <a:solidFill>
                  <a:srgbClr val="C00000"/>
                </a:solidFill>
                <a:latin typeface="Times New Roman" pitchFamily="18" charset="0"/>
              </a:rPr>
              <a:t>Section I- 7003</a:t>
            </a:r>
          </a:p>
        </p:txBody>
      </p:sp>
      <p:sp>
        <p:nvSpPr>
          <p:cNvPr id="12293" name="Rectangle 7"/>
          <p:cNvSpPr>
            <a:spLocks noGrp="1" noChangeArrowheads="1"/>
          </p:cNvSpPr>
          <p:nvPr>
            <p:ph type="body" idx="1"/>
          </p:nvPr>
        </p:nvSpPr>
        <p:spPr>
          <a:xfrm>
            <a:off x="990600" y="1905000"/>
            <a:ext cx="7315200" cy="4800600"/>
          </a:xfrm>
        </p:spPr>
        <p:txBody>
          <a:bodyPr/>
          <a:lstStyle/>
          <a:p>
            <a:pPr eaLnBrk="1" hangingPunct="1">
              <a:buFontTx/>
              <a:buNone/>
            </a:pPr>
            <a:r>
              <a:rPr lang="en-US" sz="3600" smtClean="0">
                <a:latin typeface="Times New Roman" pitchFamily="18" charset="0"/>
              </a:rPr>
              <a:t>To be completed by the Owner</a:t>
            </a:r>
          </a:p>
          <a:p>
            <a:pPr eaLnBrk="1" hangingPunct="1"/>
            <a:r>
              <a:rPr lang="en-US" sz="3600" smtClean="0">
                <a:latin typeface="Times New Roman" pitchFamily="18" charset="0"/>
              </a:rPr>
              <a:t>Owner’s and Co-Owner’s Member Number</a:t>
            </a:r>
          </a:p>
          <a:p>
            <a:pPr eaLnBrk="1" hangingPunct="1"/>
            <a:r>
              <a:rPr lang="en-US" sz="3600" smtClean="0">
                <a:latin typeface="Times New Roman" pitchFamily="18" charset="0"/>
              </a:rPr>
              <a:t>Type of Ownership-husband and wife are placed in the “SOLE” box</a:t>
            </a: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fld id="{B8D28A0E-9E1E-4F4A-8B53-6479F61D7184}" type="datetime1">
              <a:rPr lang="en-US" smtClean="0"/>
              <a:pPr/>
              <a:t>10/17/2022</a:t>
            </a:fld>
            <a:endParaRPr lang="en-US" smtClean="0"/>
          </a:p>
        </p:txBody>
      </p:sp>
      <p:sp>
        <p:nvSpPr>
          <p:cNvPr id="13315" name="Slide Number Placeholder 5"/>
          <p:cNvSpPr>
            <a:spLocks noGrp="1"/>
          </p:cNvSpPr>
          <p:nvPr>
            <p:ph type="sldNum" sz="quarter" idx="12"/>
          </p:nvPr>
        </p:nvSpPr>
        <p:spPr>
          <a:noFill/>
        </p:spPr>
        <p:txBody>
          <a:bodyPr/>
          <a:lstStyle/>
          <a:p>
            <a:fld id="{1CFD7329-6192-4864-8412-785B4580F87B}" type="slidenum">
              <a:rPr lang="en-US" smtClean="0"/>
              <a:pPr/>
              <a:t>12</a:t>
            </a:fld>
            <a:endParaRPr lang="en-US" smtClean="0"/>
          </a:p>
        </p:txBody>
      </p:sp>
      <p:sp>
        <p:nvSpPr>
          <p:cNvPr id="13316" name="Rectangle 6"/>
          <p:cNvSpPr>
            <a:spLocks noGrp="1" noChangeArrowheads="1"/>
          </p:cNvSpPr>
          <p:nvPr>
            <p:ph type="title"/>
          </p:nvPr>
        </p:nvSpPr>
        <p:spPr>
          <a:xfrm>
            <a:off x="1752600" y="228600"/>
            <a:ext cx="5791200" cy="990600"/>
          </a:xfrm>
        </p:spPr>
        <p:txBody>
          <a:bodyPr/>
          <a:lstStyle/>
          <a:p>
            <a:pPr eaLnBrk="1" hangingPunct="1"/>
            <a:r>
              <a:rPr lang="en-US" b="1" smtClean="0">
                <a:solidFill>
                  <a:srgbClr val="C00000"/>
                </a:solidFill>
                <a:latin typeface="Times New Roman" pitchFamily="18" charset="0"/>
              </a:rPr>
              <a:t>Section</a:t>
            </a:r>
            <a:r>
              <a:rPr lang="en-US" b="1" smtClean="0">
                <a:solidFill>
                  <a:srgbClr val="C00000"/>
                </a:solidFill>
                <a:latin typeface="Verdana" pitchFamily="34" charset="0"/>
              </a:rPr>
              <a:t> II- </a:t>
            </a:r>
            <a:r>
              <a:rPr lang="en-US" b="1" smtClean="0">
                <a:solidFill>
                  <a:srgbClr val="C00000"/>
                </a:solidFill>
                <a:latin typeface="Times New Roman" pitchFamily="18" charset="0"/>
              </a:rPr>
              <a:t>7003</a:t>
            </a:r>
          </a:p>
        </p:txBody>
      </p:sp>
      <p:sp>
        <p:nvSpPr>
          <p:cNvPr id="13317" name="Rectangle 7"/>
          <p:cNvSpPr>
            <a:spLocks noGrp="1" noChangeArrowheads="1"/>
          </p:cNvSpPr>
          <p:nvPr>
            <p:ph type="body" idx="1"/>
          </p:nvPr>
        </p:nvSpPr>
        <p:spPr>
          <a:xfrm>
            <a:off x="1600200" y="1524000"/>
            <a:ext cx="6096000" cy="4038600"/>
          </a:xfrm>
        </p:spPr>
        <p:txBody>
          <a:bodyPr/>
          <a:lstStyle/>
          <a:p>
            <a:pPr eaLnBrk="1" hangingPunct="1">
              <a:lnSpc>
                <a:spcPct val="90000"/>
              </a:lnSpc>
              <a:buFontTx/>
              <a:buNone/>
            </a:pPr>
            <a:r>
              <a:rPr lang="en-US" sz="2800" dirty="0" smtClean="0">
                <a:latin typeface="Times New Roman" pitchFamily="18" charset="0"/>
              </a:rPr>
              <a:t>Completed by  Owner</a:t>
            </a:r>
            <a:endParaRPr lang="en-US" sz="2400" dirty="0" smtClean="0">
              <a:latin typeface="Times New Roman" pitchFamily="18" charset="0"/>
            </a:endParaRPr>
          </a:p>
          <a:p>
            <a:pPr eaLnBrk="1" hangingPunct="1">
              <a:lnSpc>
                <a:spcPct val="90000"/>
              </a:lnSpc>
            </a:pPr>
            <a:r>
              <a:rPr lang="en-US" sz="2800" dirty="0" smtClean="0">
                <a:latin typeface="Times New Roman" pitchFamily="18" charset="0"/>
              </a:rPr>
              <a:t>Blue wedge, get information from website or drop down menu.</a:t>
            </a:r>
          </a:p>
          <a:p>
            <a:pPr eaLnBrk="1" hangingPunct="1">
              <a:lnSpc>
                <a:spcPct val="90000"/>
              </a:lnSpc>
            </a:pPr>
            <a:r>
              <a:rPr lang="en-US" sz="2800" dirty="0" smtClean="0">
                <a:latin typeface="Times New Roman" pitchFamily="18" charset="0"/>
              </a:rPr>
              <a:t>Be sure to enter all information about the facility-DO NOT LEAVE BLANK BOXES! Use N/A as necessary.</a:t>
            </a:r>
          </a:p>
          <a:p>
            <a:pPr eaLnBrk="1" hangingPunct="1">
              <a:lnSpc>
                <a:spcPct val="90000"/>
              </a:lnSpc>
            </a:pPr>
            <a:r>
              <a:rPr lang="en-US" sz="2800" dirty="0" smtClean="0">
                <a:latin typeface="Times New Roman" pitchFamily="18" charset="0"/>
              </a:rPr>
              <a:t>Important items: Registration number, HID, Latitude, Longitude</a:t>
            </a:r>
          </a:p>
          <a:p>
            <a:pPr eaLnBrk="1" hangingPunct="1">
              <a:lnSpc>
                <a:spcPct val="90000"/>
              </a:lnSpc>
            </a:pPr>
            <a:r>
              <a:rPr lang="en-US" sz="2800" dirty="0" smtClean="0">
                <a:latin typeface="Times New Roman" pitchFamily="18" charset="0"/>
              </a:rPr>
              <a:t>Enter the city and state where vessel is located or berthed.</a:t>
            </a:r>
          </a:p>
          <a:p>
            <a:pPr eaLnBrk="1" hangingPunct="1">
              <a:lnSpc>
                <a:spcPct val="90000"/>
              </a:lnSpc>
            </a:pPr>
            <a:endParaRPr lang="en-US" sz="2800" dirty="0" smtClean="0">
              <a:latin typeface="Times New Roman" pitchFamily="18" charset="0"/>
            </a:endParaRPr>
          </a:p>
          <a:p>
            <a:pPr eaLnBrk="1" hangingPunct="1">
              <a:lnSpc>
                <a:spcPct val="90000"/>
              </a:lnSpc>
              <a:buFontTx/>
              <a:buNone/>
            </a:pPr>
            <a:endParaRPr lang="en-US" sz="2800" dirty="0" smtClean="0">
              <a:latin typeface="Verdana" pitchFamily="34" charset="0"/>
            </a:endParaRPr>
          </a:p>
          <a:p>
            <a:pPr eaLnBrk="1" hangingPunct="1">
              <a:lnSpc>
                <a:spcPct val="90000"/>
              </a:lnSpc>
            </a:pPr>
            <a:endParaRPr lang="en-US" sz="2400" dirty="0" smtClean="0"/>
          </a:p>
          <a:p>
            <a:pPr eaLnBrk="1" hangingPunct="1">
              <a:lnSpc>
                <a:spcPct val="90000"/>
              </a:lnSpc>
              <a:buFontTx/>
              <a:buNone/>
            </a:pPr>
            <a:endParaRPr lang="en-US" sz="2400" dirty="0" smtClean="0"/>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BD88541E-1659-4D56-A5F0-34E0BD45FFB2}" type="datetime1">
              <a:rPr lang="en-US" smtClean="0"/>
              <a:pPr/>
              <a:t>10/17/2022</a:t>
            </a:fld>
            <a:endParaRPr lang="en-US" smtClean="0"/>
          </a:p>
        </p:txBody>
      </p:sp>
      <p:sp>
        <p:nvSpPr>
          <p:cNvPr id="14339" name="Slide Number Placeholder 5"/>
          <p:cNvSpPr>
            <a:spLocks noGrp="1"/>
          </p:cNvSpPr>
          <p:nvPr>
            <p:ph type="sldNum" sz="quarter" idx="12"/>
          </p:nvPr>
        </p:nvSpPr>
        <p:spPr>
          <a:noFill/>
        </p:spPr>
        <p:txBody>
          <a:bodyPr/>
          <a:lstStyle/>
          <a:p>
            <a:fld id="{D140A367-4552-45F6-A896-9C88BBE2FFFF}" type="slidenum">
              <a:rPr lang="en-US" smtClean="0"/>
              <a:pPr/>
              <a:t>13</a:t>
            </a:fld>
            <a:endParaRPr lang="en-US" smtClean="0"/>
          </a:p>
        </p:txBody>
      </p:sp>
      <p:sp>
        <p:nvSpPr>
          <p:cNvPr id="14340" name="Rectangle 8"/>
          <p:cNvSpPr>
            <a:spLocks noGrp="1" noChangeArrowheads="1"/>
          </p:cNvSpPr>
          <p:nvPr>
            <p:ph type="title"/>
          </p:nvPr>
        </p:nvSpPr>
        <p:spPr>
          <a:xfrm>
            <a:off x="1828800" y="228600"/>
            <a:ext cx="5257800" cy="1143000"/>
          </a:xfrm>
        </p:spPr>
        <p:txBody>
          <a:bodyPr/>
          <a:lstStyle/>
          <a:p>
            <a:pPr eaLnBrk="1" hangingPunct="1"/>
            <a:r>
              <a:rPr lang="en-US" b="1" smtClean="0">
                <a:solidFill>
                  <a:srgbClr val="C00000"/>
                </a:solidFill>
                <a:latin typeface="Times New Roman" pitchFamily="18" charset="0"/>
              </a:rPr>
              <a:t>Section III- 7003</a:t>
            </a:r>
          </a:p>
        </p:txBody>
      </p:sp>
      <p:sp>
        <p:nvSpPr>
          <p:cNvPr id="14341" name="Rectangle 9"/>
          <p:cNvSpPr>
            <a:spLocks noGrp="1" noChangeArrowheads="1"/>
          </p:cNvSpPr>
          <p:nvPr>
            <p:ph type="body" idx="1"/>
          </p:nvPr>
        </p:nvSpPr>
        <p:spPr>
          <a:xfrm>
            <a:off x="685800" y="1371600"/>
            <a:ext cx="7543800" cy="5029200"/>
          </a:xfrm>
        </p:spPr>
        <p:txBody>
          <a:bodyPr/>
          <a:lstStyle/>
          <a:p>
            <a:pPr eaLnBrk="1" hangingPunct="1"/>
            <a:r>
              <a:rPr lang="en-US" dirty="0" smtClean="0">
                <a:latin typeface="Times New Roman" pitchFamily="18" charset="0"/>
              </a:rPr>
              <a:t>Completed by Owner</a:t>
            </a:r>
          </a:p>
          <a:p>
            <a:pPr eaLnBrk="1" hangingPunct="1"/>
            <a:r>
              <a:rPr lang="en-US" dirty="0" smtClean="0">
                <a:latin typeface="Times New Roman" pitchFamily="18" charset="0"/>
              </a:rPr>
              <a:t>Owner Statements, Unit &amp; Signature</a:t>
            </a:r>
          </a:p>
          <a:p>
            <a:pPr eaLnBrk="1" hangingPunct="1"/>
            <a:r>
              <a:rPr lang="en-US" dirty="0" smtClean="0">
                <a:latin typeface="Times New Roman" pitchFamily="18" charset="0"/>
              </a:rPr>
              <a:t>Be sure to sign</a:t>
            </a:r>
          </a:p>
          <a:p>
            <a:pPr eaLnBrk="1" hangingPunct="1"/>
            <a:r>
              <a:rPr lang="en-US" dirty="0" smtClean="0">
                <a:latin typeface="Times New Roman" pitchFamily="18" charset="0"/>
              </a:rPr>
              <a:t>Be sure to initial if </a:t>
            </a:r>
            <a:r>
              <a:rPr lang="en-US" dirty="0" err="1" smtClean="0">
                <a:latin typeface="Times New Roman" pitchFamily="18" charset="0"/>
              </a:rPr>
              <a:t>trailerable</a:t>
            </a:r>
            <a:endParaRPr lang="en-US" dirty="0" smtClean="0">
              <a:latin typeface="Times New Roman" pitchFamily="18" charset="0"/>
            </a:endParaRPr>
          </a:p>
          <a:p>
            <a:pPr eaLnBrk="1" hangingPunct="1"/>
            <a:r>
              <a:rPr lang="en-US" dirty="0" smtClean="0">
                <a:latin typeface="Times New Roman" pitchFamily="18" charset="0"/>
              </a:rPr>
              <a:t>Indicate District, Division &amp; Flotilla</a:t>
            </a:r>
          </a:p>
          <a:p>
            <a:pPr eaLnBrk="1" hangingPunct="1"/>
            <a:r>
              <a:rPr lang="en-US" dirty="0" smtClean="0">
                <a:latin typeface="Times New Roman" pitchFamily="18" charset="0"/>
                <a:cs typeface="Times New Roman" pitchFamily="18" charset="0"/>
              </a:rPr>
              <a:t>On </a:t>
            </a:r>
            <a:r>
              <a:rPr lang="en-US" b="1" dirty="0" smtClean="0">
                <a:latin typeface="Times New Roman" pitchFamily="18" charset="0"/>
                <a:cs typeface="Times New Roman" pitchFamily="18" charset="0"/>
              </a:rPr>
              <a:t>Form 7003</a:t>
            </a:r>
            <a:r>
              <a:rPr lang="en-US" dirty="0" smtClean="0">
                <a:latin typeface="Times New Roman" pitchFamily="18" charset="0"/>
                <a:cs typeface="Times New Roman" pitchFamily="18" charset="0"/>
              </a:rPr>
              <a:t> in Section III &amp; Section VII you need to make sure the owners put their initials on the form on the initial line</a:t>
            </a:r>
            <a:r>
              <a:rPr lang="en-US" dirty="0" smtClean="0">
                <a:solidFill>
                  <a:schemeClr val="bg1"/>
                </a:solidFill>
                <a:latin typeface="Times New Roman" pitchFamily="18" charset="0"/>
                <a:cs typeface="Times New Roman" pitchFamily="18" charset="0"/>
              </a:rPr>
              <a:t>.</a:t>
            </a:r>
          </a:p>
          <a:p>
            <a:pPr eaLnBrk="1" hangingPunct="1"/>
            <a:endParaRPr lang="en-US" dirty="0" smtClean="0">
              <a:solidFill>
                <a:schemeClr val="bg1"/>
              </a:solidFill>
              <a:latin typeface="Times New Roman" pitchFamily="18" charset="0"/>
            </a:endParaRPr>
          </a:p>
          <a:p>
            <a:pPr eaLnBrk="1" hangingPunct="1"/>
            <a:endParaRPr lang="en-US" dirty="0"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848600" y="55626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BF0EBD70-34DA-4DB0-A159-4A35E72C8904}" type="datetime1">
              <a:rPr lang="en-US" smtClean="0"/>
              <a:pPr/>
              <a:t>10/17/2022</a:t>
            </a:fld>
            <a:endParaRPr lang="en-US" smtClean="0"/>
          </a:p>
        </p:txBody>
      </p:sp>
      <p:sp>
        <p:nvSpPr>
          <p:cNvPr id="15363" name="Slide Number Placeholder 5"/>
          <p:cNvSpPr>
            <a:spLocks noGrp="1"/>
          </p:cNvSpPr>
          <p:nvPr>
            <p:ph type="sldNum" sz="quarter" idx="12"/>
          </p:nvPr>
        </p:nvSpPr>
        <p:spPr>
          <a:noFill/>
        </p:spPr>
        <p:txBody>
          <a:bodyPr/>
          <a:lstStyle/>
          <a:p>
            <a:fld id="{75DC6B3D-0D6F-4041-8D2B-9FD3F12C062D}" type="slidenum">
              <a:rPr lang="en-US" smtClean="0"/>
              <a:pPr/>
              <a:t>14</a:t>
            </a:fld>
            <a:endParaRPr lang="en-US" smtClean="0"/>
          </a:p>
        </p:txBody>
      </p:sp>
      <p:sp>
        <p:nvSpPr>
          <p:cNvPr id="15364" name="Rectangle 6"/>
          <p:cNvSpPr>
            <a:spLocks noGrp="1" noChangeArrowheads="1"/>
          </p:cNvSpPr>
          <p:nvPr>
            <p:ph type="title"/>
          </p:nvPr>
        </p:nvSpPr>
        <p:spPr>
          <a:xfrm>
            <a:off x="1447800" y="228600"/>
            <a:ext cx="5715000" cy="1066800"/>
          </a:xfrm>
        </p:spPr>
        <p:txBody>
          <a:bodyPr/>
          <a:lstStyle/>
          <a:p>
            <a:pPr eaLnBrk="1" hangingPunct="1"/>
            <a:r>
              <a:rPr lang="en-US" b="1" smtClean="0">
                <a:solidFill>
                  <a:srgbClr val="C00000"/>
                </a:solidFill>
                <a:latin typeface="Times New Roman" pitchFamily="18" charset="0"/>
              </a:rPr>
              <a:t>Section</a:t>
            </a:r>
            <a:r>
              <a:rPr lang="en-US" b="1" smtClean="0">
                <a:solidFill>
                  <a:srgbClr val="C00000"/>
                </a:solidFill>
                <a:latin typeface="Tahoma" pitchFamily="34" charset="0"/>
              </a:rPr>
              <a:t> IV- 7003</a:t>
            </a:r>
          </a:p>
        </p:txBody>
      </p:sp>
      <p:sp>
        <p:nvSpPr>
          <p:cNvPr id="15365" name="Rectangle 7"/>
          <p:cNvSpPr>
            <a:spLocks noGrp="1" noChangeArrowheads="1"/>
          </p:cNvSpPr>
          <p:nvPr>
            <p:ph type="body" idx="1"/>
          </p:nvPr>
        </p:nvSpPr>
        <p:spPr>
          <a:xfrm>
            <a:off x="1371600" y="1219200"/>
            <a:ext cx="6096000" cy="4724400"/>
          </a:xfrm>
        </p:spPr>
        <p:txBody>
          <a:bodyPr/>
          <a:lstStyle/>
          <a:p>
            <a:pPr eaLnBrk="1" hangingPunct="1">
              <a:lnSpc>
                <a:spcPct val="90000"/>
              </a:lnSpc>
            </a:pPr>
            <a:r>
              <a:rPr lang="en-US" sz="2800" smtClean="0">
                <a:latin typeface="Times New Roman" pitchFamily="18" charset="0"/>
              </a:rPr>
              <a:t>Completed by VE </a:t>
            </a:r>
            <a:r>
              <a:rPr lang="en-US" sz="2800" u="sng" smtClean="0">
                <a:latin typeface="Times New Roman" pitchFamily="18" charset="0"/>
              </a:rPr>
              <a:t>after </a:t>
            </a:r>
            <a:r>
              <a:rPr lang="en-US" sz="2800" smtClean="0">
                <a:latin typeface="Times New Roman" pitchFamily="18" charset="0"/>
              </a:rPr>
              <a:t>the inspection has been done.</a:t>
            </a:r>
          </a:p>
          <a:p>
            <a:pPr eaLnBrk="1" hangingPunct="1">
              <a:lnSpc>
                <a:spcPct val="90000"/>
              </a:lnSpc>
              <a:buFontTx/>
              <a:buNone/>
            </a:pPr>
            <a:endParaRPr lang="en-US" sz="1200" smtClean="0">
              <a:latin typeface="Times New Roman" pitchFamily="18" charset="0"/>
            </a:endParaRPr>
          </a:p>
          <a:p>
            <a:pPr eaLnBrk="1" hangingPunct="1">
              <a:lnSpc>
                <a:spcPct val="90000"/>
              </a:lnSpc>
            </a:pPr>
            <a:r>
              <a:rPr lang="en-US" sz="2800" smtClean="0">
                <a:latin typeface="Times New Roman" pitchFamily="18" charset="0"/>
              </a:rPr>
              <a:t>Date, VE member number, VE Unit (District, Division, Flotilla)</a:t>
            </a:r>
          </a:p>
          <a:p>
            <a:pPr eaLnBrk="1" hangingPunct="1">
              <a:lnSpc>
                <a:spcPct val="90000"/>
              </a:lnSpc>
              <a:buFontTx/>
              <a:buNone/>
            </a:pPr>
            <a:endParaRPr lang="en-US" sz="1200" smtClean="0">
              <a:latin typeface="Times New Roman" pitchFamily="18" charset="0"/>
            </a:endParaRPr>
          </a:p>
          <a:p>
            <a:pPr eaLnBrk="1" hangingPunct="1">
              <a:lnSpc>
                <a:spcPct val="90000"/>
              </a:lnSpc>
            </a:pPr>
            <a:r>
              <a:rPr lang="en-US" sz="2800" smtClean="0">
                <a:latin typeface="Times New Roman" pitchFamily="18" charset="0"/>
              </a:rPr>
              <a:t>Op Facility  7003/7008 is mailed to DIRAUX</a:t>
            </a:r>
          </a:p>
          <a:p>
            <a:pPr eaLnBrk="1" hangingPunct="1">
              <a:lnSpc>
                <a:spcPct val="90000"/>
              </a:lnSpc>
              <a:buFontTx/>
              <a:buNone/>
            </a:pPr>
            <a:endParaRPr lang="en-US" sz="1200" smtClean="0">
              <a:latin typeface="Times New Roman" pitchFamily="18" charset="0"/>
            </a:endParaRPr>
          </a:p>
          <a:p>
            <a:pPr eaLnBrk="1" hangingPunct="1">
              <a:lnSpc>
                <a:spcPct val="90000"/>
              </a:lnSpc>
            </a:pPr>
            <a:r>
              <a:rPr lang="en-US" sz="2800" smtClean="0">
                <a:latin typeface="Times New Roman" pitchFamily="18" charset="0"/>
              </a:rPr>
              <a:t>Record mission on ANSC-7038</a:t>
            </a:r>
          </a:p>
          <a:p>
            <a:pPr eaLnBrk="1" hangingPunct="1">
              <a:lnSpc>
                <a:spcPct val="90000"/>
              </a:lnSpc>
              <a:buFontTx/>
              <a:buNone/>
            </a:pPr>
            <a:r>
              <a:rPr lang="en-US" sz="2800" smtClean="0">
                <a:latin typeface="Times New Roman" pitchFamily="18" charset="0"/>
              </a:rPr>
              <a:t>	include member name in COMMENTS section.</a:t>
            </a:r>
          </a:p>
          <a:p>
            <a:pPr eaLnBrk="1" hangingPunct="1">
              <a:lnSpc>
                <a:spcPct val="90000"/>
              </a:lnSpc>
            </a:pPr>
            <a:r>
              <a:rPr lang="en-US" sz="2800" smtClean="0">
                <a:latin typeface="Times New Roman" pitchFamily="18" charset="0"/>
              </a:rPr>
              <a:t>Completed by DIRAUX</a:t>
            </a:r>
          </a:p>
          <a:p>
            <a:pPr eaLnBrk="1" hangingPunct="1">
              <a:lnSpc>
                <a:spcPct val="90000"/>
              </a:lnSpc>
            </a:pPr>
            <a:endParaRPr lang="en-US" sz="2800"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1A9E1459-7399-403E-817F-55D108FD14E2}" type="datetime1">
              <a:rPr lang="en-US" smtClean="0"/>
              <a:pPr/>
              <a:t>10/17/2022</a:t>
            </a:fld>
            <a:endParaRPr lang="en-US" smtClean="0"/>
          </a:p>
        </p:txBody>
      </p:sp>
      <p:sp>
        <p:nvSpPr>
          <p:cNvPr id="16387" name="Slide Number Placeholder 5"/>
          <p:cNvSpPr>
            <a:spLocks noGrp="1"/>
          </p:cNvSpPr>
          <p:nvPr>
            <p:ph type="sldNum" sz="quarter" idx="12"/>
          </p:nvPr>
        </p:nvSpPr>
        <p:spPr>
          <a:noFill/>
        </p:spPr>
        <p:txBody>
          <a:bodyPr/>
          <a:lstStyle/>
          <a:p>
            <a:fld id="{0C174636-F283-4A58-A503-E05EF344B569}" type="slidenum">
              <a:rPr lang="en-US" smtClean="0"/>
              <a:pPr/>
              <a:t>15</a:t>
            </a:fld>
            <a:endParaRPr lang="en-US" smtClean="0"/>
          </a:p>
        </p:txBody>
      </p:sp>
      <p:sp>
        <p:nvSpPr>
          <p:cNvPr id="16388" name="Rectangle 6"/>
          <p:cNvSpPr>
            <a:spLocks noGrp="1" noChangeArrowheads="1"/>
          </p:cNvSpPr>
          <p:nvPr>
            <p:ph type="title"/>
          </p:nvPr>
        </p:nvSpPr>
        <p:spPr>
          <a:xfrm>
            <a:off x="1905000" y="228600"/>
            <a:ext cx="5638800" cy="914400"/>
          </a:xfrm>
        </p:spPr>
        <p:txBody>
          <a:bodyPr/>
          <a:lstStyle/>
          <a:p>
            <a:pPr eaLnBrk="1" hangingPunct="1"/>
            <a:r>
              <a:rPr lang="en-US" b="1" smtClean="0">
                <a:solidFill>
                  <a:srgbClr val="C00000"/>
                </a:solidFill>
                <a:latin typeface="Times New Roman" pitchFamily="18" charset="0"/>
              </a:rPr>
              <a:t>Section VI - 7003</a:t>
            </a:r>
          </a:p>
        </p:txBody>
      </p:sp>
      <p:sp>
        <p:nvSpPr>
          <p:cNvPr id="16389" name="Rectangle 7"/>
          <p:cNvSpPr>
            <a:spLocks noGrp="1" noChangeArrowheads="1"/>
          </p:cNvSpPr>
          <p:nvPr>
            <p:ph type="body" idx="1"/>
          </p:nvPr>
        </p:nvSpPr>
        <p:spPr>
          <a:xfrm>
            <a:off x="1524000" y="1219200"/>
            <a:ext cx="6096000" cy="4724400"/>
          </a:xfrm>
        </p:spPr>
        <p:txBody>
          <a:bodyPr/>
          <a:lstStyle/>
          <a:p>
            <a:pPr eaLnBrk="1" hangingPunct="1"/>
            <a:r>
              <a:rPr lang="en-US" smtClean="0">
                <a:latin typeface="Times New Roman" pitchFamily="18" charset="0"/>
              </a:rPr>
              <a:t>Requirements for an Auxiliary facility.</a:t>
            </a:r>
          </a:p>
          <a:p>
            <a:pPr eaLnBrk="1" hangingPunct="1"/>
            <a:r>
              <a:rPr lang="en-US" smtClean="0">
                <a:latin typeface="Times New Roman" pitchFamily="18" charset="0"/>
              </a:rPr>
              <a:t>Same as required for a VSC with some additional items required:</a:t>
            </a:r>
          </a:p>
          <a:p>
            <a:pPr eaLnBrk="1" hangingPunct="1"/>
            <a:r>
              <a:rPr lang="en-US" smtClean="0">
                <a:latin typeface="Times New Roman" pitchFamily="18" charset="0"/>
              </a:rPr>
              <a:t>Mounted fire extinguisher(s), Anchor &amp; Anchor line, RPM table</a:t>
            </a:r>
          </a:p>
          <a:p>
            <a:pPr eaLnBrk="1" hangingPunct="1"/>
            <a:r>
              <a:rPr lang="en-US" smtClean="0">
                <a:latin typeface="Times New Roman" pitchFamily="18" charset="0"/>
              </a:rPr>
              <a:t>National Ensign plus items 32-39</a:t>
            </a: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fld id="{40495AF9-4AEF-423C-B815-F80C25F6782B}" type="datetime1">
              <a:rPr lang="en-US" smtClean="0"/>
              <a:pPr/>
              <a:t>10/17/2022</a:t>
            </a:fld>
            <a:endParaRPr lang="en-US" smtClean="0"/>
          </a:p>
        </p:txBody>
      </p:sp>
      <p:sp>
        <p:nvSpPr>
          <p:cNvPr id="17411" name="Slide Number Placeholder 3"/>
          <p:cNvSpPr>
            <a:spLocks noGrp="1"/>
          </p:cNvSpPr>
          <p:nvPr>
            <p:ph type="sldNum" sz="quarter" idx="12"/>
          </p:nvPr>
        </p:nvSpPr>
        <p:spPr>
          <a:noFill/>
        </p:spPr>
        <p:txBody>
          <a:bodyPr/>
          <a:lstStyle/>
          <a:p>
            <a:fld id="{E6296449-2741-43AE-9119-EC0EDCE8FA17}" type="slidenum">
              <a:rPr lang="en-US" smtClean="0"/>
              <a:pPr/>
              <a:t>16</a:t>
            </a:fld>
            <a:endParaRPr lang="en-US" smtClean="0"/>
          </a:p>
        </p:txBody>
      </p:sp>
      <p:sp>
        <p:nvSpPr>
          <p:cNvPr id="17412" name="Rectangle 2"/>
          <p:cNvSpPr>
            <a:spLocks noGrp="1" noChangeArrowheads="1"/>
          </p:cNvSpPr>
          <p:nvPr>
            <p:ph type="ctrTitle" idx="4294967295"/>
          </p:nvPr>
        </p:nvSpPr>
        <p:spPr>
          <a:xfrm>
            <a:off x="1447800" y="-228600"/>
            <a:ext cx="6399213" cy="1752600"/>
          </a:xfrm>
        </p:spPr>
        <p:txBody>
          <a:bodyPr/>
          <a:lstStyle/>
          <a:p>
            <a:pPr eaLnBrk="1" hangingPunct="1"/>
            <a:r>
              <a:rPr lang="en-US" b="1" smtClean="0">
                <a:solidFill>
                  <a:srgbClr val="C00000"/>
                </a:solidFill>
                <a:latin typeface="Times New Roman" pitchFamily="18" charset="0"/>
              </a:rPr>
              <a:t>Section VII - 7003</a:t>
            </a:r>
          </a:p>
        </p:txBody>
      </p:sp>
      <p:sp>
        <p:nvSpPr>
          <p:cNvPr id="17413" name="Rectangle 3"/>
          <p:cNvSpPr>
            <a:spLocks noGrp="1" noChangeArrowheads="1"/>
          </p:cNvSpPr>
          <p:nvPr>
            <p:ph type="subTitle" idx="4294967295"/>
          </p:nvPr>
        </p:nvSpPr>
        <p:spPr>
          <a:xfrm>
            <a:off x="1447800" y="1524000"/>
            <a:ext cx="5638800" cy="5334000"/>
          </a:xfrm>
        </p:spPr>
        <p:txBody>
          <a:bodyPr/>
          <a:lstStyle/>
          <a:p>
            <a:pPr marL="0" indent="0" algn="ctr" eaLnBrk="1" hangingPunct="1"/>
            <a:r>
              <a:rPr lang="en-US" sz="3600" smtClean="0">
                <a:latin typeface="Times New Roman" pitchFamily="18" charset="0"/>
              </a:rPr>
              <a:t>Complete this section for an     Operational facility</a:t>
            </a:r>
          </a:p>
          <a:p>
            <a:pPr marL="0" indent="0" algn="ctr" eaLnBrk="1" hangingPunct="1"/>
            <a:r>
              <a:rPr lang="en-US" sz="3600" smtClean="0">
                <a:latin typeface="Times New Roman" pitchFamily="18" charset="0"/>
              </a:rPr>
              <a:t>Extra fire extinguisher does </a:t>
            </a:r>
            <a:r>
              <a:rPr lang="en-US" sz="3600" u="sng" smtClean="0">
                <a:latin typeface="Times New Roman" pitchFamily="18" charset="0"/>
              </a:rPr>
              <a:t>not </a:t>
            </a:r>
            <a:r>
              <a:rPr lang="en-US" sz="3600" smtClean="0">
                <a:latin typeface="Times New Roman" pitchFamily="18" charset="0"/>
              </a:rPr>
              <a:t>have to be mounted.</a:t>
            </a:r>
          </a:p>
          <a:p>
            <a:pPr marL="0" indent="0" algn="ctr" eaLnBrk="1" hangingPunct="1"/>
            <a:r>
              <a:rPr lang="en-US" sz="3600" smtClean="0">
                <a:latin typeface="Times New Roman" pitchFamily="18" charset="0"/>
              </a:rPr>
              <a:t>Be sure to check for items required for Operational facility.</a:t>
            </a:r>
          </a:p>
          <a:p>
            <a:pPr marL="0" indent="0" algn="ctr" eaLnBrk="1" hangingPunct="1"/>
            <a:endParaRPr lang="en-US" sz="3600" smtClean="0">
              <a:latin typeface="Times New Roman" pitchFamily="18" charset="0"/>
            </a:endParaRPr>
          </a:p>
          <a:p>
            <a:pPr marL="0" indent="0" algn="ctr" eaLnBrk="1" hangingPunct="1"/>
            <a:endParaRPr lang="en-US" sz="3600" smtClean="0">
              <a:solidFill>
                <a:schemeClr val="bg1"/>
              </a:solidFill>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86AF4427-73AA-4B9C-A471-6DD21A8DCB06}" type="datetime1">
              <a:rPr lang="en-US" smtClean="0"/>
              <a:pPr/>
              <a:t>10/17/2022</a:t>
            </a:fld>
            <a:endParaRPr lang="en-US" smtClean="0"/>
          </a:p>
        </p:txBody>
      </p:sp>
      <p:sp>
        <p:nvSpPr>
          <p:cNvPr id="18435" name="Slide Number Placeholder 5"/>
          <p:cNvSpPr>
            <a:spLocks noGrp="1"/>
          </p:cNvSpPr>
          <p:nvPr>
            <p:ph type="sldNum" sz="quarter" idx="12"/>
          </p:nvPr>
        </p:nvSpPr>
        <p:spPr>
          <a:noFill/>
        </p:spPr>
        <p:txBody>
          <a:bodyPr/>
          <a:lstStyle/>
          <a:p>
            <a:fld id="{FCCEA7C1-14C4-4187-A70F-475C16A810D7}" type="slidenum">
              <a:rPr lang="en-US" smtClean="0"/>
              <a:pPr/>
              <a:t>17</a:t>
            </a:fld>
            <a:endParaRPr lang="en-US" smtClean="0"/>
          </a:p>
        </p:txBody>
      </p:sp>
      <p:sp>
        <p:nvSpPr>
          <p:cNvPr id="18436" name="Rectangle 2"/>
          <p:cNvSpPr>
            <a:spLocks noGrp="1" noChangeArrowheads="1"/>
          </p:cNvSpPr>
          <p:nvPr>
            <p:ph type="title"/>
          </p:nvPr>
        </p:nvSpPr>
        <p:spPr>
          <a:xfrm>
            <a:off x="1447800" y="304800"/>
            <a:ext cx="6096000" cy="1143000"/>
          </a:xfrm>
        </p:spPr>
        <p:txBody>
          <a:bodyPr/>
          <a:lstStyle/>
          <a:p>
            <a:pPr eaLnBrk="1" hangingPunct="1"/>
            <a:r>
              <a:rPr lang="en-US" b="1" smtClean="0">
                <a:solidFill>
                  <a:srgbClr val="C00000"/>
                </a:solidFill>
                <a:latin typeface="Times New Roman" pitchFamily="18" charset="0"/>
              </a:rPr>
              <a:t>Section VIII - 7003</a:t>
            </a:r>
          </a:p>
        </p:txBody>
      </p:sp>
      <p:sp>
        <p:nvSpPr>
          <p:cNvPr id="18437" name="Rectangle 3"/>
          <p:cNvSpPr>
            <a:spLocks noGrp="1" noChangeArrowheads="1"/>
          </p:cNvSpPr>
          <p:nvPr>
            <p:ph type="body" idx="1"/>
          </p:nvPr>
        </p:nvSpPr>
        <p:spPr>
          <a:xfrm>
            <a:off x="1676400" y="1219200"/>
            <a:ext cx="6019800" cy="4724400"/>
          </a:xfrm>
        </p:spPr>
        <p:txBody>
          <a:bodyPr/>
          <a:lstStyle/>
          <a:p>
            <a:pPr eaLnBrk="1" hangingPunct="1"/>
            <a:r>
              <a:rPr lang="en-US" smtClean="0">
                <a:latin typeface="Times New Roman" pitchFamily="18" charset="0"/>
              </a:rPr>
              <a:t>Fill this section out if the facility is going to be operated by a non-owner of the facility.</a:t>
            </a:r>
          </a:p>
          <a:p>
            <a:pPr eaLnBrk="1" hangingPunct="1"/>
            <a:r>
              <a:rPr lang="en-US" smtClean="0">
                <a:latin typeface="Times New Roman" pitchFamily="18" charset="0"/>
              </a:rPr>
              <a:t>Attach an extra sheet to add to the list of names if necessary.</a:t>
            </a:r>
          </a:p>
          <a:p>
            <a:pPr eaLnBrk="1" hangingPunct="1"/>
            <a:r>
              <a:rPr lang="en-US" smtClean="0">
                <a:latin typeface="Times New Roman" pitchFamily="18" charset="0"/>
              </a:rPr>
              <a:t>Be sure owner initials.</a:t>
            </a:r>
          </a:p>
          <a:p>
            <a:pPr eaLnBrk="1" hangingPunct="1"/>
            <a:r>
              <a:rPr lang="en-US" smtClean="0">
                <a:latin typeface="Times New Roman" pitchFamily="18" charset="0"/>
              </a:rPr>
              <a:t>Remind member that (2) photos are required to accompany the form to DIRAUX.</a:t>
            </a: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B2FE41D4-4385-42D0-A38E-3EBAB13854BE}" type="datetime1">
              <a:rPr lang="en-US" smtClean="0"/>
              <a:pPr/>
              <a:t>10/17/2022</a:t>
            </a:fld>
            <a:endParaRPr lang="en-US" smtClean="0"/>
          </a:p>
        </p:txBody>
      </p:sp>
      <p:sp>
        <p:nvSpPr>
          <p:cNvPr id="19459" name="Slide Number Placeholder 5"/>
          <p:cNvSpPr>
            <a:spLocks noGrp="1"/>
          </p:cNvSpPr>
          <p:nvPr>
            <p:ph type="sldNum" sz="quarter" idx="12"/>
          </p:nvPr>
        </p:nvSpPr>
        <p:spPr>
          <a:noFill/>
        </p:spPr>
        <p:txBody>
          <a:bodyPr/>
          <a:lstStyle/>
          <a:p>
            <a:fld id="{8B6A15C8-E2C0-4F80-9382-9B9825CA750F}" type="slidenum">
              <a:rPr lang="en-US" smtClean="0"/>
              <a:pPr/>
              <a:t>18</a:t>
            </a:fld>
            <a:endParaRPr lang="en-US" smtClean="0"/>
          </a:p>
        </p:txBody>
      </p:sp>
      <p:sp>
        <p:nvSpPr>
          <p:cNvPr id="19460" name="Rectangle 2"/>
          <p:cNvSpPr>
            <a:spLocks noGrp="1" noChangeArrowheads="1"/>
          </p:cNvSpPr>
          <p:nvPr>
            <p:ph type="title"/>
          </p:nvPr>
        </p:nvSpPr>
        <p:spPr>
          <a:xfrm>
            <a:off x="1066800" y="381000"/>
            <a:ext cx="5181600" cy="1066800"/>
          </a:xfrm>
        </p:spPr>
        <p:txBody>
          <a:bodyPr/>
          <a:lstStyle/>
          <a:p>
            <a:pPr eaLnBrk="1" hangingPunct="1"/>
            <a:r>
              <a:rPr lang="en-US" b="1" smtClean="0">
                <a:solidFill>
                  <a:srgbClr val="002060"/>
                </a:solidFill>
                <a:latin typeface="Times New Roman" pitchFamily="18" charset="0"/>
                <a:cs typeface="Times New Roman" pitchFamily="18" charset="0"/>
              </a:rPr>
              <a:t>		</a:t>
            </a:r>
            <a:r>
              <a:rPr lang="en-US" b="1" smtClean="0">
                <a:solidFill>
                  <a:srgbClr val="C00000"/>
                </a:solidFill>
                <a:latin typeface="Times New Roman" pitchFamily="18" charset="0"/>
                <a:cs typeface="Times New Roman" pitchFamily="18" charset="0"/>
              </a:rPr>
              <a:t>Reminders</a:t>
            </a:r>
          </a:p>
        </p:txBody>
      </p:sp>
      <p:sp>
        <p:nvSpPr>
          <p:cNvPr id="19461" name="Rectangle 3"/>
          <p:cNvSpPr>
            <a:spLocks noGrp="1" noChangeArrowheads="1"/>
          </p:cNvSpPr>
          <p:nvPr>
            <p:ph type="body" idx="1"/>
          </p:nvPr>
        </p:nvSpPr>
        <p:spPr>
          <a:xfrm>
            <a:off x="457200" y="1524000"/>
            <a:ext cx="8458200" cy="4572000"/>
          </a:xfrm>
        </p:spPr>
        <p:txBody>
          <a:bodyPr/>
          <a:lstStyle/>
          <a:p>
            <a:pPr eaLnBrk="1" hangingPunct="1"/>
            <a:r>
              <a:rPr lang="en-US" sz="3600" smtClean="0">
                <a:latin typeface="Times New Roman" pitchFamily="18" charset="0"/>
                <a:cs typeface="Times New Roman" pitchFamily="18" charset="0"/>
              </a:rPr>
              <a:t>Operational Facilities </a:t>
            </a:r>
            <a:r>
              <a:rPr lang="en-US" sz="3600" b="1" i="1" u="sng" smtClean="0">
                <a:latin typeface="Times New Roman" pitchFamily="18" charset="0"/>
                <a:cs typeface="Times New Roman" pitchFamily="18" charset="0"/>
              </a:rPr>
              <a:t>must</a:t>
            </a:r>
            <a:r>
              <a:rPr lang="en-US" sz="3600" b="1" i="1" smtClean="0">
                <a:latin typeface="Times New Roman" pitchFamily="18" charset="0"/>
                <a:cs typeface="Times New Roman" pitchFamily="18" charset="0"/>
              </a:rPr>
              <a:t> </a:t>
            </a:r>
            <a:r>
              <a:rPr lang="en-US" sz="3600" smtClean="0">
                <a:latin typeface="Times New Roman" pitchFamily="18" charset="0"/>
                <a:cs typeface="Times New Roman" pitchFamily="18" charset="0"/>
              </a:rPr>
              <a:t>have </a:t>
            </a:r>
            <a:r>
              <a:rPr lang="en-US" sz="3600" b="1" smtClean="0">
                <a:solidFill>
                  <a:srgbClr val="003399"/>
                </a:solidFill>
                <a:latin typeface="Times New Roman" pitchFamily="18" charset="0"/>
                <a:cs typeface="Times New Roman" pitchFamily="18" charset="0"/>
              </a:rPr>
              <a:t>two</a:t>
            </a:r>
            <a:r>
              <a:rPr lang="en-US" sz="3600" smtClean="0">
                <a:latin typeface="Times New Roman" pitchFamily="18" charset="0"/>
                <a:cs typeface="Times New Roman" pitchFamily="18" charset="0"/>
              </a:rPr>
              <a:t> Life Jackets over the legal requirement, and </a:t>
            </a:r>
            <a:r>
              <a:rPr lang="en-US" sz="3600" b="1" smtClean="0">
                <a:solidFill>
                  <a:srgbClr val="003399"/>
                </a:solidFill>
                <a:latin typeface="Times New Roman" pitchFamily="18" charset="0"/>
                <a:cs typeface="Times New Roman" pitchFamily="18" charset="0"/>
              </a:rPr>
              <a:t>one</a:t>
            </a:r>
            <a:r>
              <a:rPr lang="en-US" sz="3600" smtClean="0">
                <a:latin typeface="Times New Roman" pitchFamily="18" charset="0"/>
                <a:cs typeface="Times New Roman" pitchFamily="18" charset="0"/>
              </a:rPr>
              <a:t> extra fire extinguisher</a:t>
            </a:r>
          </a:p>
        </p:txBody>
      </p:sp>
      <p:pic>
        <p:nvPicPr>
          <p:cNvPr id="19462" name="Picture 8"/>
          <p:cNvPicPr>
            <a:picLocks noChangeAspect="1"/>
          </p:cNvPicPr>
          <p:nvPr/>
        </p:nvPicPr>
        <p:blipFill>
          <a:blip r:embed="rId2" cstate="print"/>
          <a:srcRect/>
          <a:stretch>
            <a:fillRect/>
          </a:stretch>
        </p:blipFill>
        <p:spPr bwMode="auto">
          <a:xfrm>
            <a:off x="685800" y="3581400"/>
            <a:ext cx="1409700" cy="1416050"/>
          </a:xfrm>
          <a:prstGeom prst="rect">
            <a:avLst/>
          </a:prstGeom>
          <a:noFill/>
          <a:ln w="9525">
            <a:noFill/>
            <a:miter lim="800000"/>
            <a:headEnd/>
            <a:tailEnd/>
          </a:ln>
        </p:spPr>
      </p:pic>
      <p:pic>
        <p:nvPicPr>
          <p:cNvPr id="19463" name="Picture 8"/>
          <p:cNvPicPr>
            <a:picLocks noChangeAspect="1"/>
          </p:cNvPicPr>
          <p:nvPr/>
        </p:nvPicPr>
        <p:blipFill>
          <a:blip r:embed="rId2" cstate="print"/>
          <a:srcRect/>
          <a:stretch>
            <a:fillRect/>
          </a:stretch>
        </p:blipFill>
        <p:spPr bwMode="auto">
          <a:xfrm>
            <a:off x="2362200" y="5060950"/>
            <a:ext cx="1409700" cy="1416050"/>
          </a:xfrm>
          <a:prstGeom prst="rect">
            <a:avLst/>
          </a:prstGeom>
          <a:noFill/>
          <a:ln w="9525">
            <a:noFill/>
            <a:miter lim="800000"/>
            <a:headEnd/>
            <a:tailEnd/>
          </a:ln>
        </p:spPr>
      </p:pic>
      <p:pic>
        <p:nvPicPr>
          <p:cNvPr id="19464" name="Picture 11"/>
          <p:cNvPicPr>
            <a:picLocks noChangeAspect="1"/>
          </p:cNvPicPr>
          <p:nvPr/>
        </p:nvPicPr>
        <p:blipFill>
          <a:blip r:embed="rId3" cstate="print"/>
          <a:srcRect/>
          <a:stretch>
            <a:fillRect/>
          </a:stretch>
        </p:blipFill>
        <p:spPr bwMode="auto">
          <a:xfrm>
            <a:off x="5257800" y="5029200"/>
            <a:ext cx="1447800" cy="1447800"/>
          </a:xfrm>
          <a:prstGeom prst="rect">
            <a:avLst/>
          </a:prstGeom>
          <a:noFill/>
          <a:ln w="9525">
            <a:noFill/>
            <a:miter lim="800000"/>
            <a:headEnd/>
            <a:tailEnd/>
          </a:ln>
        </p:spPr>
      </p:pic>
      <p:pic>
        <p:nvPicPr>
          <p:cNvPr id="19465" name="Picture 6"/>
          <p:cNvPicPr>
            <a:picLocks noChangeAspect="1"/>
          </p:cNvPicPr>
          <p:nvPr/>
        </p:nvPicPr>
        <p:blipFill>
          <a:blip r:embed="rId4" cstate="print"/>
          <a:srcRect/>
          <a:stretch>
            <a:fillRect/>
          </a:stretch>
        </p:blipFill>
        <p:spPr bwMode="auto">
          <a:xfrm>
            <a:off x="3505200" y="3200400"/>
            <a:ext cx="2438400" cy="1524000"/>
          </a:xfrm>
          <a:prstGeom prst="rect">
            <a:avLst/>
          </a:prstGeom>
          <a:noFill/>
          <a:ln w="9525">
            <a:noFill/>
            <a:miter lim="800000"/>
            <a:headEnd/>
            <a:tailEnd/>
          </a:ln>
        </p:spPr>
      </p:pic>
      <p:pic>
        <p:nvPicPr>
          <p:cNvPr id="12" name="Picture 11" descr="VSC sticker"/>
          <p:cNvPicPr>
            <a:picLocks noChangeAspect="1" noChangeArrowheads="1"/>
          </p:cNvPicPr>
          <p:nvPr/>
        </p:nvPicPr>
        <p:blipFill>
          <a:blip r:embed="rId5"/>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D1B9AE79-40A6-4370-B691-82F9F482E69C}" type="datetime1">
              <a:rPr lang="en-US" smtClean="0"/>
              <a:pPr/>
              <a:t>10/17/2022</a:t>
            </a:fld>
            <a:endParaRPr lang="en-US" smtClean="0"/>
          </a:p>
        </p:txBody>
      </p:sp>
      <p:sp>
        <p:nvSpPr>
          <p:cNvPr id="20483" name="Slide Number Placeholder 5"/>
          <p:cNvSpPr>
            <a:spLocks noGrp="1"/>
          </p:cNvSpPr>
          <p:nvPr>
            <p:ph type="sldNum" sz="quarter" idx="12"/>
          </p:nvPr>
        </p:nvSpPr>
        <p:spPr>
          <a:noFill/>
        </p:spPr>
        <p:txBody>
          <a:bodyPr/>
          <a:lstStyle/>
          <a:p>
            <a:fld id="{59BF15D9-9424-4383-823C-038A11829200}" type="slidenum">
              <a:rPr lang="en-US" smtClean="0"/>
              <a:pPr/>
              <a:t>19</a:t>
            </a:fld>
            <a:endParaRPr lang="en-US" smtClean="0"/>
          </a:p>
        </p:txBody>
      </p:sp>
      <p:sp>
        <p:nvSpPr>
          <p:cNvPr id="20484" name="Rectangle 2"/>
          <p:cNvSpPr>
            <a:spLocks noGrp="1" noChangeArrowheads="1"/>
          </p:cNvSpPr>
          <p:nvPr>
            <p:ph type="title"/>
          </p:nvPr>
        </p:nvSpPr>
        <p:spPr>
          <a:xfrm>
            <a:off x="838200" y="152400"/>
            <a:ext cx="7924800" cy="990600"/>
          </a:xfrm>
        </p:spPr>
        <p:txBody>
          <a:bodyPr/>
          <a:lstStyle/>
          <a:p>
            <a:pPr eaLnBrk="1" hangingPunct="1"/>
            <a:r>
              <a:rPr lang="en-US" b="1" smtClean="0">
                <a:solidFill>
                  <a:srgbClr val="C00000"/>
                </a:solidFill>
                <a:latin typeface="Times New Roman" pitchFamily="18" charset="0"/>
              </a:rPr>
              <a:t>PWC FACILITY INSPECTION</a:t>
            </a:r>
          </a:p>
        </p:txBody>
      </p:sp>
      <p:sp>
        <p:nvSpPr>
          <p:cNvPr id="20485" name="Rectangle 3"/>
          <p:cNvSpPr>
            <a:spLocks noGrp="1" noChangeArrowheads="1"/>
          </p:cNvSpPr>
          <p:nvPr>
            <p:ph type="body" idx="1"/>
          </p:nvPr>
        </p:nvSpPr>
        <p:spPr>
          <a:xfrm>
            <a:off x="762000" y="1143000"/>
            <a:ext cx="7467600" cy="4267200"/>
          </a:xfrm>
        </p:spPr>
        <p:txBody>
          <a:bodyPr/>
          <a:lstStyle/>
          <a:p>
            <a:pPr eaLnBrk="1" hangingPunct="1">
              <a:lnSpc>
                <a:spcPct val="90000"/>
              </a:lnSpc>
            </a:pPr>
            <a:r>
              <a:rPr lang="en-US" sz="2800" dirty="0" smtClean="0">
                <a:latin typeface="Times New Roman" pitchFamily="18" charset="0"/>
              </a:rPr>
              <a:t>You will use ANSC 7008 for the inspection on a PWC</a:t>
            </a:r>
          </a:p>
          <a:p>
            <a:pPr eaLnBrk="1" hangingPunct="1">
              <a:lnSpc>
                <a:spcPct val="90000"/>
              </a:lnSpc>
            </a:pPr>
            <a:r>
              <a:rPr lang="en-US" sz="2800" dirty="0" smtClean="0">
                <a:latin typeface="Times New Roman" pitchFamily="18" charset="0"/>
              </a:rPr>
              <a:t>A PWC can </a:t>
            </a:r>
            <a:r>
              <a:rPr lang="en-US" sz="2800" u="sng" dirty="0" smtClean="0">
                <a:latin typeface="Times New Roman" pitchFamily="18" charset="0"/>
              </a:rPr>
              <a:t>only</a:t>
            </a:r>
            <a:r>
              <a:rPr lang="en-US" sz="2800" dirty="0" smtClean="0">
                <a:latin typeface="Times New Roman" pitchFamily="18" charset="0"/>
              </a:rPr>
              <a:t> be offered for use.</a:t>
            </a:r>
          </a:p>
          <a:p>
            <a:pPr eaLnBrk="1" hangingPunct="1">
              <a:lnSpc>
                <a:spcPct val="90000"/>
              </a:lnSpc>
            </a:pPr>
            <a:r>
              <a:rPr lang="en-US" sz="2800" dirty="0" smtClean="0">
                <a:latin typeface="Times New Roman" pitchFamily="18" charset="0"/>
              </a:rPr>
              <a:t> It can only be an Operational facility and will fly the Operational Ensign while under orders.</a:t>
            </a:r>
          </a:p>
          <a:p>
            <a:pPr eaLnBrk="1" hangingPunct="1">
              <a:lnSpc>
                <a:spcPct val="90000"/>
              </a:lnSpc>
            </a:pPr>
            <a:endParaRPr lang="en-US" sz="2800" dirty="0" smtClean="0">
              <a:latin typeface="Times New Roman" pitchFamily="18" charset="0"/>
            </a:endParaRPr>
          </a:p>
          <a:p>
            <a:pPr eaLnBrk="1" hangingPunct="1">
              <a:lnSpc>
                <a:spcPct val="90000"/>
              </a:lnSpc>
            </a:pPr>
            <a:endParaRPr lang="en-US" sz="2000" dirty="0" smtClean="0">
              <a:latin typeface="Times New Roman" pitchFamily="18" charset="0"/>
            </a:endParaRPr>
          </a:p>
          <a:p>
            <a:pPr eaLnBrk="1" hangingPunct="1">
              <a:lnSpc>
                <a:spcPct val="90000"/>
              </a:lnSpc>
            </a:pPr>
            <a:r>
              <a:rPr lang="en-US" sz="2800" dirty="0" smtClean="0">
                <a:latin typeface="Times New Roman" pitchFamily="18" charset="0"/>
              </a:rPr>
              <a:t> It may also be examined for a VSC and fly the BLUE ensign.</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Section I thru V on 7008 is the same as I thru V on 7003</a:t>
            </a:r>
          </a:p>
        </p:txBody>
      </p:sp>
      <p:pic>
        <p:nvPicPr>
          <p:cNvPr id="20486" name="Picture 5"/>
          <p:cNvPicPr>
            <a:picLocks noChangeAspect="1"/>
          </p:cNvPicPr>
          <p:nvPr/>
        </p:nvPicPr>
        <p:blipFill>
          <a:blip r:embed="rId3" cstate="print"/>
          <a:srcRect/>
          <a:stretch>
            <a:fillRect/>
          </a:stretch>
        </p:blipFill>
        <p:spPr bwMode="auto">
          <a:xfrm>
            <a:off x="7239000" y="4572000"/>
            <a:ext cx="1295400" cy="809625"/>
          </a:xfrm>
          <a:prstGeom prst="rect">
            <a:avLst/>
          </a:prstGeom>
          <a:noFill/>
          <a:ln w="9525">
            <a:noFill/>
            <a:miter lim="800000"/>
            <a:headEnd/>
            <a:tailEnd/>
          </a:ln>
        </p:spPr>
      </p:pic>
      <p:pic>
        <p:nvPicPr>
          <p:cNvPr id="20487" name="Picture 6"/>
          <p:cNvPicPr>
            <a:picLocks noChangeAspect="1"/>
          </p:cNvPicPr>
          <p:nvPr/>
        </p:nvPicPr>
        <p:blipFill>
          <a:blip r:embed="rId4" cstate="print"/>
          <a:srcRect/>
          <a:stretch>
            <a:fillRect/>
          </a:stretch>
        </p:blipFill>
        <p:spPr bwMode="auto">
          <a:xfrm>
            <a:off x="7239000" y="3352800"/>
            <a:ext cx="1295400" cy="809625"/>
          </a:xfrm>
          <a:prstGeom prst="rect">
            <a:avLst/>
          </a:prstGeom>
          <a:noFill/>
          <a:ln w="9525">
            <a:noFill/>
            <a:miter lim="800000"/>
            <a:headEnd/>
            <a:tailEnd/>
          </a:ln>
        </p:spPr>
      </p:pic>
      <p:pic>
        <p:nvPicPr>
          <p:cNvPr id="10" name="Picture 9" descr="VSC sticker"/>
          <p:cNvPicPr>
            <a:picLocks noChangeAspect="1" noChangeArrowheads="1"/>
          </p:cNvPicPr>
          <p:nvPr/>
        </p:nvPicPr>
        <p:blipFill>
          <a:blip r:embed="rId5"/>
          <a:srcRect/>
          <a:stretch>
            <a:fillRect/>
          </a:stretch>
        </p:blipFill>
        <p:spPr bwMode="auto">
          <a:xfrm>
            <a:off x="8003583" y="578485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2"/>
          <p:cNvSpPr>
            <a:spLocks noGrp="1"/>
          </p:cNvSpPr>
          <p:nvPr>
            <p:ph type="dt" sz="quarter" idx="10"/>
          </p:nvPr>
        </p:nvSpPr>
        <p:spPr>
          <a:noFill/>
        </p:spPr>
        <p:txBody>
          <a:bodyPr/>
          <a:lstStyle/>
          <a:p>
            <a:fld id="{B7B1A56B-0D82-4B11-95D9-95BD27B79A29}" type="datetime1">
              <a:rPr lang="en-US" smtClean="0"/>
              <a:pPr/>
              <a:t>10/17/2022</a:t>
            </a:fld>
            <a:endParaRPr lang="en-US" smtClean="0"/>
          </a:p>
        </p:txBody>
      </p:sp>
      <p:sp>
        <p:nvSpPr>
          <p:cNvPr id="3075" name="Slide Number Placeholder 4"/>
          <p:cNvSpPr>
            <a:spLocks noGrp="1"/>
          </p:cNvSpPr>
          <p:nvPr>
            <p:ph type="sldNum" sz="quarter" idx="12"/>
          </p:nvPr>
        </p:nvSpPr>
        <p:spPr>
          <a:noFill/>
        </p:spPr>
        <p:txBody>
          <a:bodyPr/>
          <a:lstStyle/>
          <a:p>
            <a:fld id="{59D68FFF-5024-4893-AA30-7EC3B89321AC}" type="slidenum">
              <a:rPr lang="en-US" smtClean="0"/>
              <a:pPr/>
              <a:t>2</a:t>
            </a:fld>
            <a:endParaRPr lang="en-US" smtClean="0"/>
          </a:p>
        </p:txBody>
      </p:sp>
      <p:sp>
        <p:nvSpPr>
          <p:cNvPr id="3076" name="Rectangle 2"/>
          <p:cNvSpPr>
            <a:spLocks noGrp="1" noChangeArrowheads="1"/>
          </p:cNvSpPr>
          <p:nvPr>
            <p:ph type="title"/>
          </p:nvPr>
        </p:nvSpPr>
        <p:spPr>
          <a:xfrm>
            <a:off x="533400" y="304800"/>
            <a:ext cx="8153400" cy="1295400"/>
          </a:xfrm>
        </p:spPr>
        <p:txBody>
          <a:bodyPr/>
          <a:lstStyle/>
          <a:p>
            <a:pPr eaLnBrk="1" hangingPunct="1"/>
            <a:r>
              <a:rPr lang="en-US" b="1" smtClean="0">
                <a:solidFill>
                  <a:srgbClr val="C00000"/>
                </a:solidFill>
                <a:latin typeface="Times New Roman" pitchFamily="18" charset="0"/>
              </a:rPr>
              <a:t>Operational Facility Decal</a:t>
            </a:r>
          </a:p>
        </p:txBody>
      </p:sp>
      <p:pic>
        <p:nvPicPr>
          <p:cNvPr id="3077" name="Picture 10" descr="Facility decal new color"/>
          <p:cNvPicPr>
            <a:picLocks noChangeAspect="1" noChangeArrowheads="1"/>
          </p:cNvPicPr>
          <p:nvPr/>
        </p:nvPicPr>
        <p:blipFill>
          <a:blip r:embed="rId2" cstate="print"/>
          <a:srcRect/>
          <a:stretch>
            <a:fillRect/>
          </a:stretch>
        </p:blipFill>
        <p:spPr bwMode="auto">
          <a:xfrm>
            <a:off x="2438400" y="1568450"/>
            <a:ext cx="4267200" cy="39179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p>
            <a:fld id="{DB12C126-FB46-4427-B742-6D32DBD96F48}" type="datetime1">
              <a:rPr lang="en-US" smtClean="0"/>
              <a:pPr/>
              <a:t>10/17/2022</a:t>
            </a:fld>
            <a:endParaRPr lang="en-US" smtClean="0"/>
          </a:p>
        </p:txBody>
      </p:sp>
      <p:sp>
        <p:nvSpPr>
          <p:cNvPr id="21507" name="Slide Number Placeholder 3"/>
          <p:cNvSpPr>
            <a:spLocks noGrp="1"/>
          </p:cNvSpPr>
          <p:nvPr>
            <p:ph type="sldNum" sz="quarter" idx="12"/>
          </p:nvPr>
        </p:nvSpPr>
        <p:spPr>
          <a:noFill/>
        </p:spPr>
        <p:txBody>
          <a:bodyPr/>
          <a:lstStyle/>
          <a:p>
            <a:fld id="{81E08CCE-30C2-4C00-99C0-4245B8CA8B31}" type="slidenum">
              <a:rPr lang="en-US" smtClean="0"/>
              <a:pPr/>
              <a:t>20</a:t>
            </a:fld>
            <a:endParaRPr lang="en-US" dirty="0" smtClean="0"/>
          </a:p>
        </p:txBody>
      </p:sp>
      <p:sp>
        <p:nvSpPr>
          <p:cNvPr id="21508" name="Rectangle 2"/>
          <p:cNvSpPr>
            <a:spLocks noChangeArrowheads="1"/>
          </p:cNvSpPr>
          <p:nvPr/>
        </p:nvSpPr>
        <p:spPr bwMode="auto">
          <a:xfrm>
            <a:off x="4479925" y="3048000"/>
            <a:ext cx="184150" cy="1431925"/>
          </a:xfrm>
          <a:prstGeom prst="rect">
            <a:avLst/>
          </a:prstGeom>
          <a:noFill/>
          <a:ln w="9525">
            <a:noFill/>
            <a:miter lim="800000"/>
            <a:headEnd/>
            <a:tailEnd/>
          </a:ln>
        </p:spPr>
        <p:txBody>
          <a:bodyPr wrap="none">
            <a:spAutoFit/>
          </a:bodyPr>
          <a:lstStyle/>
          <a:p>
            <a:pPr algn="ctr"/>
            <a:endParaRPr lang="en-US" sz="4400">
              <a:solidFill>
                <a:schemeClr val="tx2"/>
              </a:solidFill>
              <a:latin typeface="Times New Roman" pitchFamily="18" charset="0"/>
            </a:endParaRPr>
          </a:p>
          <a:p>
            <a:pPr algn="ctr"/>
            <a:endParaRPr lang="en-US" sz="4400">
              <a:solidFill>
                <a:schemeClr val="tx2"/>
              </a:solidFill>
              <a:latin typeface="Times New Roman" pitchFamily="18" charset="0"/>
            </a:endParaRPr>
          </a:p>
        </p:txBody>
      </p:sp>
      <p:pic>
        <p:nvPicPr>
          <p:cNvPr id="21509" name="Picture 3" descr="scan002"/>
          <p:cNvPicPr>
            <a:picLocks noChangeAspect="1" noChangeArrowheads="1"/>
          </p:cNvPicPr>
          <p:nvPr/>
        </p:nvPicPr>
        <p:blipFill>
          <a:blip r:embed="rId3" cstate="print"/>
          <a:srcRect l="2197" t="2222" r="1527" b="4445"/>
          <a:stretch>
            <a:fillRect/>
          </a:stretch>
        </p:blipFill>
        <p:spPr bwMode="auto">
          <a:xfrm>
            <a:off x="1295400" y="152400"/>
            <a:ext cx="4800600" cy="6400800"/>
          </a:xfrm>
          <a:prstGeom prst="rect">
            <a:avLst/>
          </a:prstGeom>
          <a:noFill/>
          <a:ln w="9525">
            <a:noFill/>
            <a:miter lim="800000"/>
            <a:headEnd/>
            <a:tailEnd/>
          </a:ln>
        </p:spPr>
      </p:pic>
      <p:sp>
        <p:nvSpPr>
          <p:cNvPr id="21510" name="Rectangle 4"/>
          <p:cNvSpPr>
            <a:spLocks noGrp="1" noChangeArrowheads="1"/>
          </p:cNvSpPr>
          <p:nvPr>
            <p:ph type="body" sz="half" idx="4294967295"/>
          </p:nvPr>
        </p:nvSpPr>
        <p:spPr>
          <a:xfrm>
            <a:off x="6172200" y="381000"/>
            <a:ext cx="2971800" cy="5715000"/>
          </a:xfrm>
        </p:spPr>
        <p:txBody>
          <a:bodyPr/>
          <a:lstStyle/>
          <a:p>
            <a:pPr algn="ctr" eaLnBrk="1" hangingPunct="1"/>
            <a:r>
              <a:rPr lang="en-US" sz="2800" dirty="0" smtClean="0">
                <a:latin typeface="Times New Roman" pitchFamily="18" charset="0"/>
              </a:rPr>
              <a:t>7008-Page 1</a:t>
            </a:r>
          </a:p>
          <a:p>
            <a:pPr algn="ctr" eaLnBrk="1" hangingPunct="1"/>
            <a:r>
              <a:rPr lang="en-US" sz="2800" dirty="0" smtClean="0">
                <a:latin typeface="Times New Roman" pitchFamily="18" charset="0"/>
              </a:rPr>
              <a:t>This form is used to do a facility inspection on a PWC.</a:t>
            </a:r>
          </a:p>
          <a:p>
            <a:pPr algn="ctr" eaLnBrk="1" hangingPunct="1"/>
            <a:r>
              <a:rPr lang="en-US" sz="2800" dirty="0" smtClean="0">
                <a:latin typeface="Times New Roman" pitchFamily="18" charset="0"/>
              </a:rPr>
              <a:t>It has to be offered for use</a:t>
            </a:r>
          </a:p>
          <a:p>
            <a:pPr algn="ctr" eaLnBrk="1" hangingPunct="1"/>
            <a:r>
              <a:rPr lang="en-US" sz="2800" dirty="0" smtClean="0">
                <a:latin typeface="Times New Roman" pitchFamily="18" charset="0"/>
              </a:rPr>
              <a:t>Do not leave blank spaces! Use N/A as necessary.</a:t>
            </a:r>
          </a:p>
          <a:p>
            <a:pPr algn="ctr" eaLnBrk="1" hangingPunct="1"/>
            <a:endParaRPr lang="en-US" sz="2800" dirty="0" smtClean="0">
              <a:latin typeface="Times New Roman" pitchFamily="18" charset="0"/>
            </a:endParaRPr>
          </a:p>
        </p:txBody>
      </p:sp>
      <p:pic>
        <p:nvPicPr>
          <p:cNvPr id="9" name="Picture 8" descr="VSC sticker"/>
          <p:cNvPicPr>
            <a:picLocks noChangeAspect="1" noChangeArrowheads="1"/>
          </p:cNvPicPr>
          <p:nvPr/>
        </p:nvPicPr>
        <p:blipFill>
          <a:blip r:embed="rId4"/>
          <a:srcRect/>
          <a:stretch>
            <a:fillRect/>
          </a:stretch>
        </p:blipFill>
        <p:spPr bwMode="auto">
          <a:xfrm>
            <a:off x="8003583" y="578485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675F90CB-6F73-43A9-99C5-BAEB6B73EE13}" type="datetime1">
              <a:rPr lang="en-US" smtClean="0"/>
              <a:pPr/>
              <a:t>10/17/2022</a:t>
            </a:fld>
            <a:endParaRPr lang="en-US" smtClean="0"/>
          </a:p>
        </p:txBody>
      </p:sp>
      <p:sp>
        <p:nvSpPr>
          <p:cNvPr id="22531" name="Slide Number Placeholder 3"/>
          <p:cNvSpPr>
            <a:spLocks noGrp="1"/>
          </p:cNvSpPr>
          <p:nvPr>
            <p:ph type="sldNum" sz="quarter" idx="12"/>
          </p:nvPr>
        </p:nvSpPr>
        <p:spPr>
          <a:noFill/>
        </p:spPr>
        <p:txBody>
          <a:bodyPr/>
          <a:lstStyle/>
          <a:p>
            <a:fld id="{58E16CDD-CC3A-450F-8EC9-27040A7AE32A}" type="slidenum">
              <a:rPr lang="en-US" smtClean="0"/>
              <a:pPr/>
              <a:t>21</a:t>
            </a:fld>
            <a:endParaRPr lang="en-US" smtClean="0"/>
          </a:p>
        </p:txBody>
      </p:sp>
      <p:pic>
        <p:nvPicPr>
          <p:cNvPr id="22532" name="Picture 2" descr="scan002"/>
          <p:cNvPicPr>
            <a:picLocks noChangeAspect="1" noChangeArrowheads="1"/>
          </p:cNvPicPr>
          <p:nvPr/>
        </p:nvPicPr>
        <p:blipFill>
          <a:blip r:embed="rId3" cstate="print"/>
          <a:srcRect l="4172" t="3033" r="5563" b="8995"/>
          <a:stretch>
            <a:fillRect/>
          </a:stretch>
        </p:blipFill>
        <p:spPr bwMode="auto">
          <a:xfrm>
            <a:off x="1143000" y="0"/>
            <a:ext cx="4946650" cy="6629400"/>
          </a:xfrm>
          <a:prstGeom prst="rect">
            <a:avLst/>
          </a:prstGeom>
          <a:noFill/>
          <a:ln w="9525">
            <a:noFill/>
            <a:miter lim="800000"/>
            <a:headEnd/>
            <a:tailEnd/>
          </a:ln>
        </p:spPr>
      </p:pic>
      <p:sp>
        <p:nvSpPr>
          <p:cNvPr id="22533" name="Rectangle 5"/>
          <p:cNvSpPr>
            <a:spLocks noGrp="1" noChangeArrowheads="1"/>
          </p:cNvSpPr>
          <p:nvPr>
            <p:ph type="body" sz="half" idx="4294967295"/>
          </p:nvPr>
        </p:nvSpPr>
        <p:spPr>
          <a:xfrm>
            <a:off x="5943600" y="1981200"/>
            <a:ext cx="3200400" cy="4267200"/>
          </a:xfrm>
        </p:spPr>
        <p:txBody>
          <a:bodyPr/>
          <a:lstStyle/>
          <a:p>
            <a:pPr eaLnBrk="1" hangingPunct="1"/>
            <a:r>
              <a:rPr lang="en-US" sz="2800" dirty="0" smtClean="0">
                <a:latin typeface="Times New Roman" pitchFamily="18" charset="0"/>
              </a:rPr>
              <a:t>7008-Page 2</a:t>
            </a:r>
          </a:p>
          <a:p>
            <a:pPr eaLnBrk="1" hangingPunct="1"/>
            <a:r>
              <a:rPr lang="en-US" sz="2800" dirty="0" smtClean="0">
                <a:latin typeface="Times New Roman" pitchFamily="18" charset="0"/>
              </a:rPr>
              <a:t>This page used to check off items as they are inspected</a:t>
            </a:r>
          </a:p>
          <a:p>
            <a:pPr eaLnBrk="1" hangingPunct="1">
              <a:buFontTx/>
              <a:buNone/>
            </a:pPr>
            <a:endParaRPr lang="en-US" sz="2800" dirty="0" smtClean="0"/>
          </a:p>
          <a:p>
            <a:pPr eaLnBrk="1" hangingPunct="1"/>
            <a:endParaRPr lang="en-US" sz="2800" dirty="0" smtClean="0">
              <a:latin typeface="Verdana" pitchFamily="34" charset="0"/>
            </a:endParaRPr>
          </a:p>
          <a:p>
            <a:pPr eaLnBrk="1" hangingPunct="1"/>
            <a:endParaRPr lang="en-US" sz="2800" dirty="0" smtClean="0">
              <a:latin typeface="Verdana" pitchFamily="34" charset="0"/>
            </a:endParaRPr>
          </a:p>
        </p:txBody>
      </p:sp>
      <p:pic>
        <p:nvPicPr>
          <p:cNvPr id="8" name="Picture 7" descr="VSC sticker"/>
          <p:cNvPicPr>
            <a:picLocks noChangeAspect="1" noChangeArrowheads="1"/>
          </p:cNvPicPr>
          <p:nvPr/>
        </p:nvPicPr>
        <p:blipFill>
          <a:blip r:embed="rId4"/>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6066D4DC-E23F-42AC-B9A5-752C9DB24ED9}" type="datetime1">
              <a:rPr lang="en-US" smtClean="0"/>
              <a:pPr/>
              <a:t>10/17/2022</a:t>
            </a:fld>
            <a:endParaRPr lang="en-US" smtClean="0"/>
          </a:p>
        </p:txBody>
      </p:sp>
      <p:sp>
        <p:nvSpPr>
          <p:cNvPr id="23555" name="Slide Number Placeholder 5"/>
          <p:cNvSpPr>
            <a:spLocks noGrp="1"/>
          </p:cNvSpPr>
          <p:nvPr>
            <p:ph type="sldNum" sz="quarter" idx="12"/>
          </p:nvPr>
        </p:nvSpPr>
        <p:spPr>
          <a:noFill/>
        </p:spPr>
        <p:txBody>
          <a:bodyPr/>
          <a:lstStyle/>
          <a:p>
            <a:fld id="{2FC9F5F9-96E8-46B8-A96F-A9F0F0C7289B}" type="slidenum">
              <a:rPr lang="en-US" smtClean="0"/>
              <a:pPr/>
              <a:t>22</a:t>
            </a:fld>
            <a:endParaRPr lang="en-US" smtClean="0"/>
          </a:p>
        </p:txBody>
      </p:sp>
      <p:sp>
        <p:nvSpPr>
          <p:cNvPr id="23556" name="Rectangle 2"/>
          <p:cNvSpPr>
            <a:spLocks noGrp="1" noChangeArrowheads="1"/>
          </p:cNvSpPr>
          <p:nvPr>
            <p:ph type="title"/>
          </p:nvPr>
        </p:nvSpPr>
        <p:spPr/>
        <p:txBody>
          <a:bodyPr/>
          <a:lstStyle/>
          <a:p>
            <a:pPr eaLnBrk="1" hangingPunct="1"/>
            <a:r>
              <a:rPr lang="en-US" b="1" smtClean="0">
                <a:solidFill>
                  <a:srgbClr val="C00000"/>
                </a:solidFill>
                <a:latin typeface="Times New Roman" pitchFamily="18" charset="0"/>
              </a:rPr>
              <a:t>Section VI</a:t>
            </a:r>
          </a:p>
        </p:txBody>
      </p:sp>
      <p:sp>
        <p:nvSpPr>
          <p:cNvPr id="23557" name="Rectangle 3"/>
          <p:cNvSpPr>
            <a:spLocks noGrp="1" noChangeArrowheads="1"/>
          </p:cNvSpPr>
          <p:nvPr>
            <p:ph type="body" idx="1"/>
          </p:nvPr>
        </p:nvSpPr>
        <p:spPr>
          <a:xfrm>
            <a:off x="1676400" y="1447800"/>
            <a:ext cx="6096000" cy="4572000"/>
          </a:xfrm>
        </p:spPr>
        <p:txBody>
          <a:bodyPr/>
          <a:lstStyle/>
          <a:p>
            <a:pPr eaLnBrk="1" hangingPunct="1"/>
            <a:r>
              <a:rPr lang="en-US" smtClean="0">
                <a:latin typeface="Times New Roman" pitchFamily="18" charset="0"/>
              </a:rPr>
              <a:t>This section is almost the same as you would do for a VSC on any vessel.</a:t>
            </a:r>
          </a:p>
          <a:p>
            <a:pPr eaLnBrk="1" hangingPunct="1"/>
            <a:r>
              <a:rPr lang="en-US" smtClean="0">
                <a:latin typeface="Times New Roman" pitchFamily="18" charset="0"/>
              </a:rPr>
              <a:t>Exceptions=Dewatering device and fire extinguisher are required.</a:t>
            </a:r>
          </a:p>
          <a:p>
            <a:pPr eaLnBrk="1" hangingPunct="1"/>
            <a:r>
              <a:rPr lang="en-US" smtClean="0">
                <a:latin typeface="Times New Roman" pitchFamily="18" charset="0"/>
              </a:rPr>
              <a:t>Item 6 – Visual Distress Signals: Federal requirement</a:t>
            </a: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D7B37553-6F14-44A4-A338-286F44DFA185}" type="datetime1">
              <a:rPr lang="en-US" smtClean="0"/>
              <a:pPr/>
              <a:t>10/17/2022</a:t>
            </a:fld>
            <a:endParaRPr lang="en-US" smtClean="0"/>
          </a:p>
        </p:txBody>
      </p:sp>
      <p:sp>
        <p:nvSpPr>
          <p:cNvPr id="24579" name="Slide Number Placeholder 5"/>
          <p:cNvSpPr>
            <a:spLocks noGrp="1"/>
          </p:cNvSpPr>
          <p:nvPr>
            <p:ph type="sldNum" sz="quarter" idx="12"/>
          </p:nvPr>
        </p:nvSpPr>
        <p:spPr>
          <a:noFill/>
        </p:spPr>
        <p:txBody>
          <a:bodyPr/>
          <a:lstStyle/>
          <a:p>
            <a:fld id="{93288E3F-939F-4628-BA13-F8C6D789523E}" type="slidenum">
              <a:rPr lang="en-US" smtClean="0"/>
              <a:pPr/>
              <a:t>23</a:t>
            </a:fld>
            <a:endParaRPr lang="en-US" smtClean="0"/>
          </a:p>
        </p:txBody>
      </p:sp>
      <p:sp>
        <p:nvSpPr>
          <p:cNvPr id="24580" name="Rectangle 2"/>
          <p:cNvSpPr>
            <a:spLocks noGrp="1" noChangeArrowheads="1"/>
          </p:cNvSpPr>
          <p:nvPr>
            <p:ph type="title"/>
          </p:nvPr>
        </p:nvSpPr>
        <p:spPr>
          <a:xfrm>
            <a:off x="457200" y="274638"/>
            <a:ext cx="8229600" cy="715962"/>
          </a:xfrm>
        </p:spPr>
        <p:txBody>
          <a:bodyPr/>
          <a:lstStyle/>
          <a:p>
            <a:pPr eaLnBrk="1" hangingPunct="1"/>
            <a:r>
              <a:rPr lang="en-US" b="1" smtClean="0">
                <a:solidFill>
                  <a:srgbClr val="C00000"/>
                </a:solidFill>
                <a:latin typeface="Times New Roman" pitchFamily="18" charset="0"/>
              </a:rPr>
              <a:t>Section VII</a:t>
            </a:r>
          </a:p>
        </p:txBody>
      </p:sp>
      <p:sp>
        <p:nvSpPr>
          <p:cNvPr id="24581" name="Rectangle 3"/>
          <p:cNvSpPr>
            <a:spLocks noGrp="1" noChangeArrowheads="1"/>
          </p:cNvSpPr>
          <p:nvPr>
            <p:ph type="body" idx="1"/>
          </p:nvPr>
        </p:nvSpPr>
        <p:spPr>
          <a:xfrm>
            <a:off x="1828800" y="1143000"/>
            <a:ext cx="6096000" cy="4800600"/>
          </a:xfrm>
        </p:spPr>
        <p:txBody>
          <a:bodyPr/>
          <a:lstStyle/>
          <a:p>
            <a:pPr eaLnBrk="1" hangingPunct="1">
              <a:lnSpc>
                <a:spcPct val="90000"/>
              </a:lnSpc>
              <a:buFontTx/>
              <a:buNone/>
            </a:pPr>
            <a:r>
              <a:rPr lang="en-US" sz="2800" smtClean="0">
                <a:latin typeface="Times New Roman" pitchFamily="18" charset="0"/>
              </a:rPr>
              <a:t>Must meet </a:t>
            </a:r>
            <a:r>
              <a:rPr lang="en-US" sz="2800" u="sng" smtClean="0">
                <a:latin typeface="Times New Roman" pitchFamily="18" charset="0"/>
              </a:rPr>
              <a:t>all</a:t>
            </a:r>
            <a:r>
              <a:rPr lang="en-US" sz="2800" smtClean="0">
                <a:latin typeface="Times New Roman" pitchFamily="18" charset="0"/>
              </a:rPr>
              <a:t> the requirements of Section VI including</a:t>
            </a:r>
            <a:r>
              <a:rPr lang="en-US" sz="2800" smtClean="0">
                <a:solidFill>
                  <a:schemeClr val="bg1"/>
                </a:solidFill>
                <a:latin typeface="Times New Roman" pitchFamily="18" charset="0"/>
              </a:rPr>
              <a:t>:</a:t>
            </a:r>
          </a:p>
          <a:p>
            <a:pPr eaLnBrk="1" hangingPunct="1">
              <a:lnSpc>
                <a:spcPct val="90000"/>
              </a:lnSpc>
            </a:pPr>
            <a:r>
              <a:rPr lang="en-US" sz="2800" smtClean="0">
                <a:solidFill>
                  <a:srgbClr val="003399"/>
                </a:solidFill>
                <a:latin typeface="Times New Roman" pitchFamily="18" charset="0"/>
              </a:rPr>
              <a:t>As of 2/09, item #12 a throw-able PFD is </a:t>
            </a:r>
            <a:r>
              <a:rPr lang="en-US" sz="2800" b="1" smtClean="0">
                <a:solidFill>
                  <a:srgbClr val="003399"/>
                </a:solidFill>
                <a:latin typeface="Times New Roman" pitchFamily="18" charset="0"/>
              </a:rPr>
              <a:t>not</a:t>
            </a:r>
            <a:r>
              <a:rPr lang="en-US" sz="2800" smtClean="0">
                <a:solidFill>
                  <a:srgbClr val="003399"/>
                </a:solidFill>
                <a:latin typeface="Times New Roman" pitchFamily="18" charset="0"/>
              </a:rPr>
              <a:t> required</a:t>
            </a:r>
            <a:r>
              <a:rPr lang="en-US" sz="2800" smtClean="0">
                <a:solidFill>
                  <a:srgbClr val="FFCC66"/>
                </a:solidFill>
                <a:latin typeface="Times New Roman" pitchFamily="18" charset="0"/>
              </a:rPr>
              <a:t>.</a:t>
            </a:r>
          </a:p>
          <a:p>
            <a:pPr eaLnBrk="1" hangingPunct="1">
              <a:lnSpc>
                <a:spcPct val="90000"/>
              </a:lnSpc>
            </a:pPr>
            <a:r>
              <a:rPr lang="en-US" sz="2800" smtClean="0">
                <a:latin typeface="Times New Roman" pitchFamily="18" charset="0"/>
              </a:rPr>
              <a:t> VHF-FM radio, VDS, Sponges, First Aid Kit, Hat, gloves, foot protection</a:t>
            </a:r>
          </a:p>
          <a:p>
            <a:pPr eaLnBrk="1" hangingPunct="1">
              <a:lnSpc>
                <a:spcPct val="90000"/>
              </a:lnSpc>
            </a:pPr>
            <a:r>
              <a:rPr lang="en-US" sz="2800" smtClean="0">
                <a:latin typeface="Times New Roman" pitchFamily="18" charset="0"/>
              </a:rPr>
              <a:t>As of 2/09, item # 20 a spare spark plug is required for only for 2-stroke engines, 50’ heaving line,  Towline (minimum 30’),</a:t>
            </a:r>
          </a:p>
          <a:p>
            <a:pPr eaLnBrk="1" hangingPunct="1">
              <a:lnSpc>
                <a:spcPct val="90000"/>
              </a:lnSpc>
            </a:pPr>
            <a:r>
              <a:rPr lang="en-US" sz="2800" smtClean="0">
                <a:latin typeface="Times New Roman" pitchFamily="18" charset="0"/>
              </a:rPr>
              <a:t>Goggles or Sun Glasses</a:t>
            </a: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8F64204-7CC7-47D4-A67B-9E5972A57A69}" type="datetime1">
              <a:rPr lang="en-US" smtClean="0"/>
              <a:pPr/>
              <a:t>10/17/2022</a:t>
            </a:fld>
            <a:endParaRPr lang="en-US" smtClean="0"/>
          </a:p>
        </p:txBody>
      </p:sp>
      <p:sp>
        <p:nvSpPr>
          <p:cNvPr id="25603" name="Slide Number Placeholder 5"/>
          <p:cNvSpPr>
            <a:spLocks noGrp="1"/>
          </p:cNvSpPr>
          <p:nvPr>
            <p:ph type="sldNum" sz="quarter" idx="12"/>
          </p:nvPr>
        </p:nvSpPr>
        <p:spPr>
          <a:noFill/>
        </p:spPr>
        <p:txBody>
          <a:bodyPr/>
          <a:lstStyle/>
          <a:p>
            <a:fld id="{878FE74C-BE38-420C-8D0D-A2B5D35821C7}" type="slidenum">
              <a:rPr lang="en-US" smtClean="0"/>
              <a:pPr/>
              <a:t>24</a:t>
            </a:fld>
            <a:endParaRPr lang="en-US" smtClean="0"/>
          </a:p>
        </p:txBody>
      </p:sp>
      <p:sp>
        <p:nvSpPr>
          <p:cNvPr id="25604" name="Rectangle 1026"/>
          <p:cNvSpPr>
            <a:spLocks noGrp="1" noChangeArrowheads="1"/>
          </p:cNvSpPr>
          <p:nvPr>
            <p:ph type="title"/>
          </p:nvPr>
        </p:nvSpPr>
        <p:spPr>
          <a:xfrm>
            <a:off x="457200" y="274638"/>
            <a:ext cx="8229600" cy="792162"/>
          </a:xfrm>
        </p:spPr>
        <p:txBody>
          <a:bodyPr/>
          <a:lstStyle/>
          <a:p>
            <a:pPr eaLnBrk="1" hangingPunct="1"/>
            <a:r>
              <a:rPr lang="en-US" b="1" smtClean="0">
                <a:solidFill>
                  <a:srgbClr val="C00000"/>
                </a:solidFill>
                <a:latin typeface="Times New Roman" pitchFamily="18" charset="0"/>
              </a:rPr>
              <a:t>Section VIII</a:t>
            </a:r>
          </a:p>
        </p:txBody>
      </p:sp>
      <p:sp>
        <p:nvSpPr>
          <p:cNvPr id="25605" name="Rectangle 1027"/>
          <p:cNvSpPr>
            <a:spLocks noGrp="1" noChangeArrowheads="1"/>
          </p:cNvSpPr>
          <p:nvPr>
            <p:ph type="body" idx="1"/>
          </p:nvPr>
        </p:nvSpPr>
        <p:spPr>
          <a:xfrm>
            <a:off x="1219200" y="1371600"/>
            <a:ext cx="6858000" cy="4648200"/>
          </a:xfrm>
        </p:spPr>
        <p:txBody>
          <a:bodyPr/>
          <a:lstStyle/>
          <a:p>
            <a:pPr eaLnBrk="1" hangingPunct="1"/>
            <a:r>
              <a:rPr lang="en-US" smtClean="0">
                <a:latin typeface="Times New Roman" pitchFamily="18" charset="0"/>
              </a:rPr>
              <a:t>Operation of an Auxiliary Facility by a Non-Owner.</a:t>
            </a:r>
          </a:p>
          <a:p>
            <a:pPr eaLnBrk="1" hangingPunct="1"/>
            <a:r>
              <a:rPr lang="en-US" smtClean="0">
                <a:latin typeface="Times New Roman" pitchFamily="18" charset="0"/>
              </a:rPr>
              <a:t>Same as required on ANSC 7003</a:t>
            </a:r>
          </a:p>
          <a:p>
            <a:pPr eaLnBrk="1" hangingPunct="1"/>
            <a:r>
              <a:rPr lang="en-US" smtClean="0">
                <a:latin typeface="Times New Roman" pitchFamily="18" charset="0"/>
              </a:rPr>
              <a:t>Attach an extra sheet to add to the list of names  if necessary.</a:t>
            </a:r>
          </a:p>
          <a:p>
            <a:pPr eaLnBrk="1" hangingPunct="1"/>
            <a:r>
              <a:rPr lang="en-US" smtClean="0">
                <a:latin typeface="Times New Roman" pitchFamily="18" charset="0"/>
              </a:rPr>
              <a:t>Be sure owner(s) initial</a:t>
            </a:r>
          </a:p>
          <a:p>
            <a:pPr eaLnBrk="1" hangingPunct="1"/>
            <a:r>
              <a:rPr lang="en-US" smtClean="0">
                <a:latin typeface="Times New Roman" pitchFamily="18" charset="0"/>
              </a:rPr>
              <a:t>Must be a qualified PWC Operator</a:t>
            </a:r>
          </a:p>
          <a:p>
            <a:pPr eaLnBrk="1" hangingPunct="1"/>
            <a:endParaRPr lang="en-US"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B7D4EAB8-0FC4-4B90-A76C-D0F0AED385A4}" type="datetime1">
              <a:rPr lang="en-US" smtClean="0"/>
              <a:pPr/>
              <a:t>10/17/2022</a:t>
            </a:fld>
            <a:endParaRPr lang="en-US" smtClean="0"/>
          </a:p>
        </p:txBody>
      </p:sp>
      <p:sp>
        <p:nvSpPr>
          <p:cNvPr id="26627" name="Slide Number Placeholder 5"/>
          <p:cNvSpPr>
            <a:spLocks noGrp="1"/>
          </p:cNvSpPr>
          <p:nvPr>
            <p:ph type="sldNum" sz="quarter" idx="12"/>
          </p:nvPr>
        </p:nvSpPr>
        <p:spPr>
          <a:noFill/>
        </p:spPr>
        <p:txBody>
          <a:bodyPr/>
          <a:lstStyle/>
          <a:p>
            <a:fld id="{C8683EDC-DA53-481A-80FC-13A64B639978}" type="slidenum">
              <a:rPr lang="en-US" smtClean="0"/>
              <a:pPr/>
              <a:t>25</a:t>
            </a:fld>
            <a:endParaRPr lang="en-US" smtClean="0"/>
          </a:p>
        </p:txBody>
      </p:sp>
      <p:sp>
        <p:nvSpPr>
          <p:cNvPr id="26628" name="Rectangle 2"/>
          <p:cNvSpPr>
            <a:spLocks noGrp="1" noChangeArrowheads="1"/>
          </p:cNvSpPr>
          <p:nvPr>
            <p:ph type="title"/>
          </p:nvPr>
        </p:nvSpPr>
        <p:spPr>
          <a:xfrm>
            <a:off x="685800" y="304800"/>
            <a:ext cx="8229600" cy="1066800"/>
          </a:xfrm>
        </p:spPr>
        <p:txBody>
          <a:bodyPr/>
          <a:lstStyle/>
          <a:p>
            <a:pPr eaLnBrk="1" hangingPunct="1"/>
            <a:r>
              <a:rPr lang="en-US" b="1" smtClean="0">
                <a:solidFill>
                  <a:srgbClr val="C00000"/>
                </a:solidFill>
                <a:latin typeface="Times New Roman" pitchFamily="18" charset="0"/>
              </a:rPr>
              <a:t>Auxiliary Operational Facility</a:t>
            </a:r>
            <a:br>
              <a:rPr lang="en-US" b="1" smtClean="0">
                <a:solidFill>
                  <a:srgbClr val="C00000"/>
                </a:solidFill>
                <a:latin typeface="Times New Roman" pitchFamily="18" charset="0"/>
              </a:rPr>
            </a:br>
            <a:r>
              <a:rPr lang="en-US" b="1" smtClean="0">
                <a:solidFill>
                  <a:srgbClr val="C00000"/>
                </a:solidFill>
                <a:latin typeface="Times New Roman" pitchFamily="18" charset="0"/>
              </a:rPr>
              <a:t> &amp; PWC/Facility</a:t>
            </a:r>
            <a:r>
              <a:rPr lang="en-US" sz="2800" b="1" smtClean="0">
                <a:solidFill>
                  <a:srgbClr val="FF3300"/>
                </a:solidFill>
                <a:latin typeface="Tahoma" pitchFamily="34" charset="0"/>
              </a:rPr>
              <a:t/>
            </a:r>
            <a:br>
              <a:rPr lang="en-US" sz="2800" b="1" smtClean="0">
                <a:solidFill>
                  <a:srgbClr val="FF3300"/>
                </a:solidFill>
                <a:latin typeface="Tahoma" pitchFamily="34" charset="0"/>
              </a:rPr>
            </a:br>
            <a:endParaRPr lang="en-US" sz="2800" b="1" smtClean="0">
              <a:solidFill>
                <a:srgbClr val="FF3300"/>
              </a:solidFill>
              <a:latin typeface="Tahoma" pitchFamily="34" charset="0"/>
            </a:endParaRPr>
          </a:p>
        </p:txBody>
      </p:sp>
      <p:sp>
        <p:nvSpPr>
          <p:cNvPr id="26629" name="Rectangle 3"/>
          <p:cNvSpPr>
            <a:spLocks noGrp="1" noChangeArrowheads="1"/>
          </p:cNvSpPr>
          <p:nvPr>
            <p:ph type="body" idx="1"/>
          </p:nvPr>
        </p:nvSpPr>
        <p:spPr>
          <a:xfrm>
            <a:off x="1676400" y="1524000"/>
            <a:ext cx="6096000" cy="4495800"/>
          </a:xfrm>
        </p:spPr>
        <p:txBody>
          <a:bodyPr/>
          <a:lstStyle/>
          <a:p>
            <a:pPr eaLnBrk="1" hangingPunct="1">
              <a:lnSpc>
                <a:spcPct val="90000"/>
              </a:lnSpc>
            </a:pPr>
            <a:r>
              <a:rPr lang="en-US" sz="2800" smtClean="0">
                <a:latin typeface="Times New Roman" pitchFamily="18" charset="0"/>
              </a:rPr>
              <a:t>These vessels must be some of the safest vessels afloat.</a:t>
            </a:r>
          </a:p>
          <a:p>
            <a:pPr eaLnBrk="1" hangingPunct="1">
              <a:lnSpc>
                <a:spcPct val="90000"/>
              </a:lnSpc>
            </a:pPr>
            <a:r>
              <a:rPr lang="en-US" sz="2800" smtClean="0">
                <a:latin typeface="Times New Roman" pitchFamily="18" charset="0"/>
              </a:rPr>
              <a:t>Our Auxiliary facilities need to set the example for safety standards on a vessel.</a:t>
            </a:r>
          </a:p>
          <a:p>
            <a:pPr eaLnBrk="1" hangingPunct="1">
              <a:lnSpc>
                <a:spcPct val="90000"/>
              </a:lnSpc>
            </a:pPr>
            <a:r>
              <a:rPr lang="en-US" sz="2800" smtClean="0">
                <a:latin typeface="Times New Roman" pitchFamily="18" charset="0"/>
              </a:rPr>
              <a:t>It is up to you, as a Vessel Examiner to be sure to take the extra time necessary to be sure that ALL Auxiliary facilities are the safest they can be.</a:t>
            </a:r>
          </a:p>
          <a:p>
            <a:pPr eaLnBrk="1" hangingPunct="1">
              <a:lnSpc>
                <a:spcPct val="90000"/>
              </a:lnSpc>
            </a:pPr>
            <a:r>
              <a:rPr lang="en-US" sz="2800" b="1" u="sng" smtClean="0">
                <a:solidFill>
                  <a:srgbClr val="002060"/>
                </a:solidFill>
                <a:latin typeface="Times New Roman" pitchFamily="18" charset="0"/>
              </a:rPr>
              <a:t>Disciplinary action for “coffee table” inspection!</a:t>
            </a:r>
          </a:p>
          <a:p>
            <a:pPr eaLnBrk="1" hangingPunct="1">
              <a:lnSpc>
                <a:spcPct val="90000"/>
              </a:lnSpc>
            </a:pPr>
            <a:endParaRPr lang="en-US" sz="2800" smtClean="0">
              <a:latin typeface="Times New Roman" pitchFamily="18" charset="0"/>
            </a:endParaRPr>
          </a:p>
          <a:p>
            <a:pPr eaLnBrk="1" hangingPunct="1">
              <a:lnSpc>
                <a:spcPct val="90000"/>
              </a:lnSpc>
            </a:pPr>
            <a:endParaRPr lang="en-US" sz="2800"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p>
            <a:fld id="{30B535AA-A869-4A10-A19B-2973380FC457}" type="datetime1">
              <a:rPr lang="en-US" smtClean="0"/>
              <a:pPr/>
              <a:t>10/17/2022</a:t>
            </a:fld>
            <a:endParaRPr lang="en-US" smtClean="0"/>
          </a:p>
        </p:txBody>
      </p:sp>
      <p:sp>
        <p:nvSpPr>
          <p:cNvPr id="27651" name="Slide Number Placeholder 3"/>
          <p:cNvSpPr>
            <a:spLocks noGrp="1"/>
          </p:cNvSpPr>
          <p:nvPr>
            <p:ph type="sldNum" sz="quarter" idx="12"/>
          </p:nvPr>
        </p:nvSpPr>
        <p:spPr>
          <a:noFill/>
        </p:spPr>
        <p:txBody>
          <a:bodyPr/>
          <a:lstStyle/>
          <a:p>
            <a:fld id="{EE2D250D-5E6A-4677-A933-B2BB10E045E9}" type="slidenum">
              <a:rPr lang="en-US" smtClean="0"/>
              <a:pPr/>
              <a:t>26</a:t>
            </a:fld>
            <a:endParaRPr lang="en-US" smtClean="0"/>
          </a:p>
        </p:txBody>
      </p:sp>
      <p:sp>
        <p:nvSpPr>
          <p:cNvPr id="27652" name="Rectangle 2"/>
          <p:cNvSpPr>
            <a:spLocks noChangeArrowheads="1"/>
          </p:cNvSpPr>
          <p:nvPr/>
        </p:nvSpPr>
        <p:spPr bwMode="auto">
          <a:xfrm>
            <a:off x="2133600" y="2598738"/>
            <a:ext cx="3810000" cy="695325"/>
          </a:xfrm>
          <a:prstGeom prst="rect">
            <a:avLst/>
          </a:prstGeom>
          <a:noFill/>
          <a:ln w="9525">
            <a:noFill/>
            <a:miter lim="800000"/>
            <a:headEnd/>
            <a:tailEnd/>
          </a:ln>
        </p:spPr>
        <p:txBody>
          <a:bodyPr>
            <a:spAutoFit/>
          </a:bodyPr>
          <a:lstStyle/>
          <a:p>
            <a:pPr lvl="4">
              <a:lnSpc>
                <a:spcPct val="90000"/>
              </a:lnSpc>
              <a:spcBef>
                <a:spcPct val="20000"/>
              </a:spcBef>
              <a:buClr>
                <a:schemeClr val="hlink"/>
              </a:buClr>
              <a:buSzPct val="60000"/>
              <a:buFont typeface="Wingdings" pitchFamily="2" charset="2"/>
              <a:buChar char="n"/>
            </a:pPr>
            <a:endParaRPr lang="en-US" sz="4400">
              <a:latin typeface="Times New Roman" pitchFamily="18" charset="0"/>
            </a:endParaRPr>
          </a:p>
        </p:txBody>
      </p:sp>
      <p:pic>
        <p:nvPicPr>
          <p:cNvPr id="27653" name="Picture 3" descr="Facility decal new color"/>
          <p:cNvPicPr>
            <a:picLocks noChangeAspect="1" noChangeArrowheads="1"/>
          </p:cNvPicPr>
          <p:nvPr/>
        </p:nvPicPr>
        <p:blipFill>
          <a:blip r:embed="rId2" cstate="print">
            <a:lum bright="12000" contrast="28000"/>
          </a:blip>
          <a:srcRect/>
          <a:stretch>
            <a:fillRect/>
          </a:stretch>
        </p:blipFill>
        <p:spPr bwMode="auto">
          <a:xfrm>
            <a:off x="2895600" y="857250"/>
            <a:ext cx="3429000" cy="3149600"/>
          </a:xfrm>
          <a:prstGeom prst="rect">
            <a:avLst/>
          </a:prstGeom>
          <a:noFill/>
          <a:ln w="9525">
            <a:noFill/>
            <a:miter lim="800000"/>
            <a:headEnd/>
            <a:tailEnd/>
          </a:ln>
          <a:effectLst>
            <a:outerShdw blurRad="50800" dist="50800" dir="5400000" algn="ctr" rotWithShape="0">
              <a:srgbClr val="000000"/>
            </a:outerShdw>
          </a:effectLst>
        </p:spPr>
      </p:pic>
      <p:sp>
        <p:nvSpPr>
          <p:cNvPr id="27654" name="Rectangle 4"/>
          <p:cNvSpPr>
            <a:spLocks noGrp="1" noChangeArrowheads="1"/>
          </p:cNvSpPr>
          <p:nvPr>
            <p:ph type="title" idx="4294967295"/>
          </p:nvPr>
        </p:nvSpPr>
        <p:spPr>
          <a:xfrm>
            <a:off x="1066800" y="5257800"/>
            <a:ext cx="4800600" cy="1143000"/>
          </a:xfrm>
        </p:spPr>
        <p:txBody>
          <a:bodyPr/>
          <a:lstStyle/>
          <a:p>
            <a:pPr eaLnBrk="1" hangingPunct="1"/>
            <a:r>
              <a:rPr lang="en-US" dirty="0" smtClean="0"/>
              <a:t>                </a:t>
            </a:r>
            <a:r>
              <a:rPr lang="en-US" dirty="0" smtClean="0">
                <a:solidFill>
                  <a:srgbClr val="FF3300"/>
                </a:solidFill>
              </a:rPr>
              <a:t> </a:t>
            </a:r>
            <a:r>
              <a:rPr lang="en-US" dirty="0" smtClean="0">
                <a:solidFill>
                  <a:srgbClr val="C00000"/>
                </a:solidFill>
                <a:latin typeface="Times New Roman" pitchFamily="18" charset="0"/>
              </a:rPr>
              <a:t>End</a:t>
            </a:r>
            <a:br>
              <a:rPr lang="en-US" dirty="0" smtClean="0">
                <a:solidFill>
                  <a:srgbClr val="C00000"/>
                </a:solidFill>
                <a:latin typeface="Times New Roman" pitchFamily="18" charset="0"/>
              </a:rPr>
            </a:br>
            <a:r>
              <a:rPr lang="en-US" sz="1000" dirty="0" smtClean="0">
                <a:solidFill>
                  <a:schemeClr val="tx1"/>
                </a:solidFill>
                <a:latin typeface="Times New Roman" pitchFamily="18" charset="0"/>
              </a:rPr>
              <a:t>rev 1/2021</a:t>
            </a:r>
          </a:p>
        </p:txBody>
      </p:sp>
      <p:pic>
        <p:nvPicPr>
          <p:cNvPr id="9" name="Picture 8"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p>
            <a:fld id="{69398A66-5F8C-44C4-A16A-BB03EF69189E}" type="datetime1">
              <a:rPr lang="en-US" smtClean="0"/>
              <a:pPr/>
              <a:t>10/17/2022</a:t>
            </a:fld>
            <a:endParaRPr lang="en-US" smtClean="0"/>
          </a:p>
        </p:txBody>
      </p:sp>
      <p:sp>
        <p:nvSpPr>
          <p:cNvPr id="4099" name="Slide Number Placeholder 4"/>
          <p:cNvSpPr>
            <a:spLocks noGrp="1"/>
          </p:cNvSpPr>
          <p:nvPr>
            <p:ph type="sldNum" sz="quarter" idx="12"/>
          </p:nvPr>
        </p:nvSpPr>
        <p:spPr>
          <a:noFill/>
        </p:spPr>
        <p:txBody>
          <a:bodyPr/>
          <a:lstStyle/>
          <a:p>
            <a:fld id="{861302D8-A2C2-4899-AA00-3A5E7BD4488C}" type="slidenum">
              <a:rPr lang="en-US" smtClean="0"/>
              <a:pPr/>
              <a:t>3</a:t>
            </a:fld>
            <a:endParaRPr lang="en-US" smtClean="0"/>
          </a:p>
        </p:txBody>
      </p:sp>
      <p:sp>
        <p:nvSpPr>
          <p:cNvPr id="4100" name="Rectangle 2"/>
          <p:cNvSpPr>
            <a:spLocks noGrp="1" noChangeArrowheads="1"/>
          </p:cNvSpPr>
          <p:nvPr>
            <p:ph type="title"/>
          </p:nvPr>
        </p:nvSpPr>
        <p:spPr>
          <a:xfrm>
            <a:off x="1219200" y="609600"/>
            <a:ext cx="6324600" cy="1143000"/>
          </a:xfrm>
        </p:spPr>
        <p:txBody>
          <a:bodyPr/>
          <a:lstStyle/>
          <a:p>
            <a:pPr eaLnBrk="1" hangingPunct="1"/>
            <a:r>
              <a:rPr lang="en-US" sz="6000" smtClean="0">
                <a:latin typeface="Times New Roman" pitchFamily="18" charset="0"/>
              </a:rPr>
              <a:t>   </a:t>
            </a:r>
            <a:r>
              <a:rPr lang="en-US" sz="6000" b="1" smtClean="0">
                <a:solidFill>
                  <a:srgbClr val="C00000"/>
                </a:solidFill>
                <a:latin typeface="Times New Roman" pitchFamily="18" charset="0"/>
              </a:rPr>
              <a:t>VSC Decal</a:t>
            </a:r>
          </a:p>
        </p:txBody>
      </p:sp>
      <p:sp>
        <p:nvSpPr>
          <p:cNvPr id="4101" name="Rectangle 10"/>
          <p:cNvSpPr>
            <a:spLocks noChangeArrowheads="1"/>
          </p:cNvSpPr>
          <p:nvPr/>
        </p:nvSpPr>
        <p:spPr bwMode="auto">
          <a:xfrm>
            <a:off x="3824288" y="2747963"/>
            <a:ext cx="9144000" cy="0"/>
          </a:xfrm>
          <a:prstGeom prst="rect">
            <a:avLst/>
          </a:prstGeom>
          <a:noFill/>
          <a:ln w="9525">
            <a:noFill/>
            <a:miter lim="800000"/>
            <a:headEnd/>
            <a:tailEnd/>
          </a:ln>
        </p:spPr>
        <p:txBody>
          <a:bodyPr>
            <a:spAutoFit/>
          </a:bodyPr>
          <a:lstStyle/>
          <a:p>
            <a:endParaRPr lang="en-US"/>
          </a:p>
        </p:txBody>
      </p:sp>
      <p:sp>
        <p:nvSpPr>
          <p:cNvPr id="4102" name="Rectangle 15"/>
          <p:cNvSpPr>
            <a:spLocks noChangeArrowheads="1"/>
          </p:cNvSpPr>
          <p:nvPr/>
        </p:nvSpPr>
        <p:spPr bwMode="auto">
          <a:xfrm>
            <a:off x="3881438" y="2705100"/>
            <a:ext cx="9144000" cy="0"/>
          </a:xfrm>
          <a:prstGeom prst="rect">
            <a:avLst/>
          </a:prstGeom>
          <a:noFill/>
          <a:ln w="9525">
            <a:noFill/>
            <a:miter lim="800000"/>
            <a:headEnd/>
            <a:tailEnd/>
          </a:ln>
        </p:spPr>
        <p:txBody>
          <a:bodyPr>
            <a:spAutoFit/>
          </a:bodyPr>
          <a:lstStyle/>
          <a:p>
            <a:endParaRPr lang="en-US"/>
          </a:p>
        </p:txBody>
      </p:sp>
      <p:sp>
        <p:nvSpPr>
          <p:cNvPr id="4103" name="Rectangle 17"/>
          <p:cNvSpPr>
            <a:spLocks noChangeArrowheads="1"/>
          </p:cNvSpPr>
          <p:nvPr/>
        </p:nvSpPr>
        <p:spPr bwMode="auto">
          <a:xfrm>
            <a:off x="0" y="1252538"/>
            <a:ext cx="9144000" cy="822325"/>
          </a:xfrm>
          <a:prstGeom prst="rect">
            <a:avLst/>
          </a:prstGeom>
          <a:noFill/>
          <a:ln w="9525">
            <a:noFill/>
            <a:miter lim="800000"/>
            <a:headEnd/>
            <a:tailEnd/>
          </a:ln>
        </p:spPr>
        <p:txBody>
          <a:bodyPr>
            <a:spAutoFit/>
          </a:bodyPr>
          <a:lstStyle/>
          <a:p>
            <a:pPr eaLnBrk="0" hangingPunct="0"/>
            <a:endParaRPr kumimoji="1" lang="en-US" sz="2400">
              <a:latin typeface="Times New Roman" pitchFamily="18" charset="0"/>
            </a:endParaRPr>
          </a:p>
          <a:p>
            <a:pPr lvl="1" eaLnBrk="0" hangingPunct="0"/>
            <a:endParaRPr kumimoji="1" lang="en-US" sz="2400">
              <a:latin typeface="Times New Roman" pitchFamily="18" charset="0"/>
            </a:endParaRPr>
          </a:p>
        </p:txBody>
      </p:sp>
      <p:sp>
        <p:nvSpPr>
          <p:cNvPr id="4104" name="Rectangle 20"/>
          <p:cNvSpPr>
            <a:spLocks noChangeArrowheads="1"/>
          </p:cNvSpPr>
          <p:nvPr/>
        </p:nvSpPr>
        <p:spPr bwMode="auto">
          <a:xfrm>
            <a:off x="0" y="2430463"/>
            <a:ext cx="1608138" cy="2082800"/>
          </a:xfrm>
          <a:prstGeom prst="rect">
            <a:avLst/>
          </a:prstGeom>
          <a:noFill/>
          <a:ln w="9525">
            <a:noFill/>
            <a:miter lim="800000"/>
            <a:headEnd/>
            <a:tailEnd/>
          </a:ln>
        </p:spPr>
        <p:txBody>
          <a:bodyPr lIns="0" tIns="0" rIns="107916" bIns="1913922">
            <a:spAutoFit/>
          </a:bodyPr>
          <a:lstStyle/>
          <a:p>
            <a:pPr eaLnBrk="0" fontAlgn="t" hangingPunct="0">
              <a:buFontTx/>
              <a:buAutoNum type="arabicPeriod"/>
            </a:pPr>
            <a:r>
              <a:rPr kumimoji="1" lang="en-US" sz="1100">
                <a:latin typeface="Times New Roman" pitchFamily="18" charset="0"/>
              </a:rPr>
              <a:t> </a:t>
            </a:r>
            <a:endParaRPr kumimoji="1" lang="en-US" sz="2400">
              <a:latin typeface="Times New Roman" pitchFamily="18" charset="0"/>
            </a:endParaRPr>
          </a:p>
        </p:txBody>
      </p:sp>
      <p:sp>
        <p:nvSpPr>
          <p:cNvPr id="4105" name="Rectangle 21"/>
          <p:cNvSpPr>
            <a:spLocks noChangeArrowheads="1"/>
          </p:cNvSpPr>
          <p:nvPr/>
        </p:nvSpPr>
        <p:spPr bwMode="auto">
          <a:xfrm>
            <a:off x="0" y="4513263"/>
            <a:ext cx="9144000" cy="730250"/>
          </a:xfrm>
          <a:prstGeom prst="rect">
            <a:avLst/>
          </a:prstGeom>
          <a:noFill/>
          <a:ln w="9525">
            <a:noFill/>
            <a:miter lim="800000"/>
            <a:headEnd/>
            <a:tailEnd/>
          </a:ln>
        </p:spPr>
        <p:txBody>
          <a:bodyPr lIns="0" tIns="0" rIns="0" bIns="0">
            <a:spAutoFit/>
          </a:bodyPr>
          <a:lstStyle/>
          <a:p>
            <a:pPr eaLnBrk="0" hangingPunct="0">
              <a:buFontTx/>
              <a:buAutoNum type="arabicPeriod"/>
            </a:pPr>
            <a:endParaRPr kumimoji="1" lang="en-US" sz="2400">
              <a:latin typeface="Times New Roman" pitchFamily="18" charset="0"/>
            </a:endParaRPr>
          </a:p>
          <a:p>
            <a:pPr eaLnBrk="0" hangingPunct="0"/>
            <a:endParaRPr kumimoji="1" lang="en-US" sz="2400">
              <a:latin typeface="Times New Roman" pitchFamily="18" charset="0"/>
            </a:endParaRPr>
          </a:p>
        </p:txBody>
      </p:sp>
      <p:sp>
        <p:nvSpPr>
          <p:cNvPr id="4106" name="Rectangle 22"/>
          <p:cNvSpPr>
            <a:spLocks noChangeArrowheads="1"/>
          </p:cNvSpPr>
          <p:nvPr/>
        </p:nvSpPr>
        <p:spPr bwMode="auto">
          <a:xfrm>
            <a:off x="0" y="5243513"/>
            <a:ext cx="9144000" cy="730250"/>
          </a:xfrm>
          <a:prstGeom prst="rect">
            <a:avLst/>
          </a:prstGeom>
          <a:noFill/>
          <a:ln w="9525">
            <a:noFill/>
            <a:miter lim="800000"/>
            <a:headEnd/>
            <a:tailEnd/>
          </a:ln>
        </p:spPr>
        <p:txBody>
          <a:bodyPr lIns="0" tIns="0" rIns="0" bIns="0">
            <a:spAutoFit/>
          </a:bodyPr>
          <a:lstStyle/>
          <a:p>
            <a:pPr eaLnBrk="0" hangingPunct="0"/>
            <a:endParaRPr kumimoji="1" lang="en-US" sz="2400">
              <a:latin typeface="Times New Roman" pitchFamily="18" charset="0"/>
            </a:endParaRPr>
          </a:p>
          <a:p>
            <a:pPr eaLnBrk="0" hangingPunct="0"/>
            <a:endParaRPr kumimoji="1" lang="en-US" sz="2400">
              <a:latin typeface="Times New Roman" pitchFamily="18" charset="0"/>
            </a:endParaRPr>
          </a:p>
        </p:txBody>
      </p:sp>
      <p:pic>
        <p:nvPicPr>
          <p:cNvPr id="13" name="Picture 12" descr="VSC sticker"/>
          <p:cNvPicPr>
            <a:picLocks noChangeAspect="1" noChangeArrowheads="1"/>
          </p:cNvPicPr>
          <p:nvPr/>
        </p:nvPicPr>
        <p:blipFill>
          <a:blip r:embed="rId2"/>
          <a:srcRect/>
          <a:stretch>
            <a:fillRect/>
          </a:stretch>
        </p:blipFill>
        <p:spPr bwMode="auto">
          <a:xfrm>
            <a:off x="3276600" y="2057400"/>
            <a:ext cx="2915148" cy="2743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36E2B99B-BC29-412B-8B3B-D01C61810F45}" type="datetime1">
              <a:rPr lang="en-US" smtClean="0"/>
              <a:pPr/>
              <a:t>10/17/2022</a:t>
            </a:fld>
            <a:endParaRPr lang="en-US" smtClean="0"/>
          </a:p>
        </p:txBody>
      </p:sp>
      <p:sp>
        <p:nvSpPr>
          <p:cNvPr id="5123" name="Slide Number Placeholder 5"/>
          <p:cNvSpPr>
            <a:spLocks noGrp="1"/>
          </p:cNvSpPr>
          <p:nvPr>
            <p:ph type="sldNum" sz="quarter" idx="12"/>
          </p:nvPr>
        </p:nvSpPr>
        <p:spPr>
          <a:noFill/>
        </p:spPr>
        <p:txBody>
          <a:bodyPr/>
          <a:lstStyle/>
          <a:p>
            <a:fld id="{FE12154E-C83F-43E5-9B10-AD4EAC292440}" type="slidenum">
              <a:rPr lang="en-US" smtClean="0"/>
              <a:pPr/>
              <a:t>4</a:t>
            </a:fld>
            <a:endParaRPr lang="en-US" smtClean="0"/>
          </a:p>
        </p:txBody>
      </p:sp>
      <p:sp>
        <p:nvSpPr>
          <p:cNvPr id="5124" name="Rectangle 6"/>
          <p:cNvSpPr>
            <a:spLocks noGrp="1" noChangeArrowheads="1"/>
          </p:cNvSpPr>
          <p:nvPr>
            <p:ph type="title"/>
          </p:nvPr>
        </p:nvSpPr>
        <p:spPr>
          <a:xfrm>
            <a:off x="1143000" y="304800"/>
            <a:ext cx="6096000" cy="914400"/>
          </a:xfrm>
        </p:spPr>
        <p:txBody>
          <a:bodyPr/>
          <a:lstStyle/>
          <a:p>
            <a:pPr eaLnBrk="1" hangingPunct="1"/>
            <a:r>
              <a:rPr lang="en-US" smtClean="0">
                <a:solidFill>
                  <a:srgbClr val="FFCC66"/>
                </a:solidFill>
                <a:latin typeface="Times New Roman" pitchFamily="18" charset="0"/>
              </a:rPr>
              <a:t>  </a:t>
            </a:r>
            <a:r>
              <a:rPr lang="en-US" b="1" smtClean="0">
                <a:solidFill>
                  <a:srgbClr val="C00000"/>
                </a:solidFill>
                <a:latin typeface="Times New Roman" pitchFamily="18" charset="0"/>
              </a:rPr>
              <a:t>Introduction</a:t>
            </a:r>
          </a:p>
        </p:txBody>
      </p:sp>
      <p:sp>
        <p:nvSpPr>
          <p:cNvPr id="5125" name="Rectangle 7"/>
          <p:cNvSpPr>
            <a:spLocks noGrp="1" noChangeArrowheads="1"/>
          </p:cNvSpPr>
          <p:nvPr>
            <p:ph type="body" idx="1"/>
          </p:nvPr>
        </p:nvSpPr>
        <p:spPr>
          <a:xfrm>
            <a:off x="914400" y="1371600"/>
            <a:ext cx="7162800" cy="4648200"/>
          </a:xfrm>
        </p:spPr>
        <p:txBody>
          <a:bodyPr/>
          <a:lstStyle/>
          <a:p>
            <a:pPr algn="ctr" eaLnBrk="1" hangingPunct="1">
              <a:lnSpc>
                <a:spcPct val="90000"/>
              </a:lnSpc>
            </a:pPr>
            <a:r>
              <a:rPr lang="en-US" dirty="0" smtClean="0">
                <a:latin typeface="Times New Roman" pitchFamily="18" charset="0"/>
              </a:rPr>
              <a:t>This module will present you with the forms and tips necessary to conduct an Auxiliary OPFAC (Operational Facility) inspection, the 1</a:t>
            </a:r>
            <a:r>
              <a:rPr lang="en-US" baseline="30000" dirty="0" smtClean="0">
                <a:latin typeface="Times New Roman" pitchFamily="18" charset="0"/>
              </a:rPr>
              <a:t>st</a:t>
            </a:r>
            <a:r>
              <a:rPr lang="en-US" dirty="0" smtClean="0">
                <a:latin typeface="Times New Roman" pitchFamily="18" charset="0"/>
              </a:rPr>
              <a:t> step to be able to apply for Coast Guard patrol orders.</a:t>
            </a:r>
          </a:p>
          <a:p>
            <a:pPr algn="ctr" eaLnBrk="1" hangingPunct="1">
              <a:lnSpc>
                <a:spcPct val="90000"/>
              </a:lnSpc>
            </a:pPr>
            <a:endParaRPr lang="en-US" dirty="0" smtClean="0">
              <a:latin typeface="Times New Roman" pitchFamily="18" charset="0"/>
            </a:endParaRPr>
          </a:p>
          <a:p>
            <a:pPr algn="ctr" eaLnBrk="1" hangingPunct="1">
              <a:lnSpc>
                <a:spcPct val="90000"/>
              </a:lnSpc>
            </a:pPr>
            <a:r>
              <a:rPr lang="en-US" dirty="0" smtClean="0">
                <a:latin typeface="Times New Roman" pitchFamily="18" charset="0"/>
              </a:rPr>
              <a:t>This module will also highlight the important items while doing the inspection.</a:t>
            </a:r>
          </a:p>
          <a:p>
            <a:pPr eaLnBrk="1" hangingPunct="1">
              <a:lnSpc>
                <a:spcPct val="90000"/>
              </a:lnSpc>
            </a:pPr>
            <a:endParaRPr lang="en-US" dirty="0"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F30F2BCA-2285-4BC6-964F-41AF78ADA0A5}" type="datetime1">
              <a:rPr lang="en-US" smtClean="0"/>
              <a:pPr/>
              <a:t>10/17/2022</a:t>
            </a:fld>
            <a:endParaRPr lang="en-US" smtClean="0"/>
          </a:p>
        </p:txBody>
      </p:sp>
      <p:sp>
        <p:nvSpPr>
          <p:cNvPr id="6147" name="Slide Number Placeholder 5"/>
          <p:cNvSpPr>
            <a:spLocks noGrp="1"/>
          </p:cNvSpPr>
          <p:nvPr>
            <p:ph type="sldNum" sz="quarter" idx="12"/>
          </p:nvPr>
        </p:nvSpPr>
        <p:spPr>
          <a:noFill/>
        </p:spPr>
        <p:txBody>
          <a:bodyPr/>
          <a:lstStyle/>
          <a:p>
            <a:fld id="{5E567A84-847C-403E-A998-9305D0B7DF67}" type="slidenum">
              <a:rPr lang="en-US" smtClean="0"/>
              <a:pPr/>
              <a:t>5</a:t>
            </a:fld>
            <a:endParaRPr lang="en-US" smtClean="0"/>
          </a:p>
        </p:txBody>
      </p:sp>
      <p:sp>
        <p:nvSpPr>
          <p:cNvPr id="6148" name="Rectangle 6"/>
          <p:cNvSpPr>
            <a:spLocks noGrp="1" noChangeArrowheads="1"/>
          </p:cNvSpPr>
          <p:nvPr>
            <p:ph type="title"/>
          </p:nvPr>
        </p:nvSpPr>
        <p:spPr>
          <a:xfrm>
            <a:off x="1600200" y="381000"/>
            <a:ext cx="6096000" cy="1143000"/>
          </a:xfrm>
        </p:spPr>
        <p:txBody>
          <a:bodyPr/>
          <a:lstStyle/>
          <a:p>
            <a:pPr eaLnBrk="1" hangingPunct="1"/>
            <a:r>
              <a:rPr lang="en-US" b="1" smtClean="0">
                <a:solidFill>
                  <a:srgbClr val="C00000"/>
                </a:solidFill>
                <a:latin typeface="Times New Roman" pitchFamily="18" charset="0"/>
              </a:rPr>
              <a:t>Topics of Discussion</a:t>
            </a:r>
          </a:p>
        </p:txBody>
      </p:sp>
      <p:sp>
        <p:nvSpPr>
          <p:cNvPr id="6149" name="Rectangle 7"/>
          <p:cNvSpPr>
            <a:spLocks noGrp="1" noChangeArrowheads="1"/>
          </p:cNvSpPr>
          <p:nvPr>
            <p:ph type="body" idx="1"/>
          </p:nvPr>
        </p:nvSpPr>
        <p:spPr>
          <a:xfrm>
            <a:off x="1828800" y="1600200"/>
            <a:ext cx="5486400" cy="4495800"/>
          </a:xfrm>
        </p:spPr>
        <p:txBody>
          <a:bodyPr/>
          <a:lstStyle/>
          <a:p>
            <a:pPr eaLnBrk="1" hangingPunct="1"/>
            <a:r>
              <a:rPr lang="en-US" smtClean="0">
                <a:latin typeface="Times New Roman" pitchFamily="18" charset="0"/>
              </a:rPr>
              <a:t>FORMS- the ANSC 7003 for boats &amp; ANSC 7008 for PWC’s.</a:t>
            </a:r>
          </a:p>
          <a:p>
            <a:pPr eaLnBrk="1" hangingPunct="1"/>
            <a:r>
              <a:rPr lang="en-US" smtClean="0">
                <a:latin typeface="Times New Roman" pitchFamily="18" charset="0"/>
              </a:rPr>
              <a:t>Highlight important items within each section on the ANSC forms.</a:t>
            </a:r>
          </a:p>
          <a:p>
            <a:pPr eaLnBrk="1" hangingPunct="1"/>
            <a:r>
              <a:rPr lang="en-US" smtClean="0">
                <a:latin typeface="Times New Roman" pitchFamily="18" charset="0"/>
              </a:rPr>
              <a:t>Disciplinary action for “coffee table” inspection!</a:t>
            </a:r>
          </a:p>
          <a:p>
            <a:pPr algn="ctr" eaLnBrk="1" hangingPunct="1"/>
            <a:endParaRPr lang="en-US" smtClean="0">
              <a:latin typeface="Times New Roman" pitchFamily="18" charset="0"/>
            </a:endParaRPr>
          </a:p>
        </p:txBody>
      </p:sp>
      <p:pic>
        <p:nvPicPr>
          <p:cNvPr id="8" name="Picture 7"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p>
            <a:fld id="{C2553B84-9778-476C-8597-01D41C91E165}" type="datetime1">
              <a:rPr lang="en-US" smtClean="0"/>
              <a:pPr/>
              <a:t>10/17/2022</a:t>
            </a:fld>
            <a:endParaRPr lang="en-US" smtClean="0"/>
          </a:p>
        </p:txBody>
      </p:sp>
      <p:sp>
        <p:nvSpPr>
          <p:cNvPr id="7171" name="Slide Number Placeholder 3"/>
          <p:cNvSpPr>
            <a:spLocks noGrp="1"/>
          </p:cNvSpPr>
          <p:nvPr>
            <p:ph type="sldNum" sz="quarter" idx="12"/>
          </p:nvPr>
        </p:nvSpPr>
        <p:spPr>
          <a:noFill/>
        </p:spPr>
        <p:txBody>
          <a:bodyPr/>
          <a:lstStyle/>
          <a:p>
            <a:fld id="{2446AAAB-5040-4621-B2CE-9922F582781D}" type="slidenum">
              <a:rPr lang="en-US" smtClean="0"/>
              <a:pPr/>
              <a:t>6</a:t>
            </a:fld>
            <a:endParaRPr lang="en-US" dirty="0" smtClean="0"/>
          </a:p>
        </p:txBody>
      </p:sp>
      <p:sp>
        <p:nvSpPr>
          <p:cNvPr id="7172" name="Rectangle 1026"/>
          <p:cNvSpPr>
            <a:spLocks noChangeArrowheads="1"/>
          </p:cNvSpPr>
          <p:nvPr/>
        </p:nvSpPr>
        <p:spPr bwMode="auto">
          <a:xfrm>
            <a:off x="685800" y="0"/>
            <a:ext cx="7772400" cy="1219200"/>
          </a:xfrm>
          <a:prstGeom prst="rect">
            <a:avLst/>
          </a:prstGeom>
          <a:noFill/>
          <a:ln w="9525">
            <a:noFill/>
            <a:miter lim="800000"/>
            <a:headEnd/>
            <a:tailEnd/>
          </a:ln>
        </p:spPr>
        <p:txBody>
          <a:bodyPr anchor="ctr"/>
          <a:lstStyle/>
          <a:p>
            <a:pPr algn="ctr">
              <a:lnSpc>
                <a:spcPct val="70000"/>
              </a:lnSpc>
            </a:pPr>
            <a:r>
              <a:rPr lang="en-US" sz="4400" b="1">
                <a:solidFill>
                  <a:srgbClr val="C00000"/>
                </a:solidFill>
                <a:latin typeface="Times New Roman" pitchFamily="18" charset="0"/>
              </a:rPr>
              <a:t>OPFAC Inspections-</a:t>
            </a:r>
          </a:p>
          <a:p>
            <a:pPr algn="ctr">
              <a:lnSpc>
                <a:spcPct val="70000"/>
              </a:lnSpc>
            </a:pPr>
            <a:r>
              <a:rPr lang="en-US" sz="3600" b="1">
                <a:solidFill>
                  <a:srgbClr val="C00000"/>
                </a:solidFill>
                <a:latin typeface="Times New Roman" pitchFamily="18" charset="0"/>
              </a:rPr>
              <a:t>(Operational Facility)</a:t>
            </a:r>
          </a:p>
        </p:txBody>
      </p:sp>
      <p:sp>
        <p:nvSpPr>
          <p:cNvPr id="7173" name="Rectangle 1027"/>
          <p:cNvSpPr>
            <a:spLocks noChangeArrowheads="1"/>
          </p:cNvSpPr>
          <p:nvPr/>
        </p:nvSpPr>
        <p:spPr bwMode="auto">
          <a:xfrm>
            <a:off x="457200" y="1219200"/>
            <a:ext cx="8458200" cy="49530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buFont typeface="Wingdings" pitchFamily="2" charset="2"/>
              <a:buChar char="n"/>
            </a:pPr>
            <a:r>
              <a:rPr lang="en-US" sz="2400" dirty="0">
                <a:latin typeface="Times New Roman" pitchFamily="18" charset="0"/>
              </a:rPr>
              <a:t>Operational Facility Inspections must be performed by a currently certified USCG Auxiliary Vessel Examiner and accepted by DIRAUX.</a:t>
            </a:r>
          </a:p>
          <a:p>
            <a:pPr marL="342900" indent="-342900">
              <a:lnSpc>
                <a:spcPct val="90000"/>
              </a:lnSpc>
              <a:spcBef>
                <a:spcPct val="20000"/>
              </a:spcBef>
              <a:buClr>
                <a:schemeClr val="hlink"/>
              </a:buClr>
              <a:buSzPct val="60000"/>
              <a:buFont typeface="Wingdings" pitchFamily="2" charset="2"/>
              <a:buChar char="n"/>
            </a:pPr>
            <a:r>
              <a:rPr lang="en-US" sz="2400" dirty="0">
                <a:latin typeface="Times New Roman" pitchFamily="18" charset="0"/>
              </a:rPr>
              <a:t>A member many fly the BLUE ensign after being examined for a VSC or after an OPFAC facility inspection.</a:t>
            </a:r>
          </a:p>
          <a:p>
            <a:pPr marL="342900" indent="-342900">
              <a:lnSpc>
                <a:spcPct val="90000"/>
              </a:lnSpc>
              <a:spcBef>
                <a:spcPct val="20000"/>
              </a:spcBef>
              <a:buClr>
                <a:schemeClr val="hlink"/>
              </a:buClr>
              <a:buSzPct val="60000"/>
              <a:buFont typeface="Wingdings" pitchFamily="2" charset="2"/>
              <a:buChar char="n"/>
            </a:pPr>
            <a:endParaRPr lang="en-US" sz="2400" dirty="0">
              <a:latin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en-US" sz="2400" dirty="0">
              <a:latin typeface="Times New Roman" pitchFamily="18" charset="0"/>
            </a:endParaRPr>
          </a:p>
          <a:p>
            <a:pPr marL="342900" indent="-342900">
              <a:lnSpc>
                <a:spcPct val="90000"/>
              </a:lnSpc>
              <a:spcBef>
                <a:spcPct val="20000"/>
              </a:spcBef>
              <a:buClr>
                <a:schemeClr val="hlink"/>
              </a:buClr>
              <a:buSzPct val="60000"/>
              <a:buFont typeface="Wingdings" pitchFamily="2" charset="2"/>
              <a:buChar char="n"/>
            </a:pPr>
            <a:r>
              <a:rPr lang="en-US" sz="2400" dirty="0">
                <a:latin typeface="Times New Roman" pitchFamily="18" charset="0"/>
                <a:cs typeface="Times New Roman" pitchFamily="18" charset="0"/>
              </a:rPr>
              <a:t>The orange and white operational ensign may only be flown by a facility which is under CG orders</a:t>
            </a:r>
          </a:p>
          <a:p>
            <a:pPr marL="342900" indent="-342900">
              <a:lnSpc>
                <a:spcPct val="90000"/>
              </a:lnSpc>
              <a:spcBef>
                <a:spcPct val="20000"/>
              </a:spcBef>
              <a:buClr>
                <a:schemeClr val="hlink"/>
              </a:buClr>
              <a:buSzPct val="60000"/>
              <a:buFont typeface="Wingdings" pitchFamily="2" charset="2"/>
              <a:buChar char="n"/>
            </a:pPr>
            <a:endParaRPr lang="en-US" sz="2400" dirty="0">
              <a:latin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en-US" sz="2400" dirty="0">
              <a:latin typeface="Times New Roman" pitchFamily="18" charset="0"/>
            </a:endParaRPr>
          </a:p>
          <a:p>
            <a:pPr marL="342900" indent="-342900">
              <a:lnSpc>
                <a:spcPct val="90000"/>
              </a:lnSpc>
              <a:spcBef>
                <a:spcPct val="20000"/>
              </a:spcBef>
              <a:buClr>
                <a:schemeClr val="hlink"/>
              </a:buClr>
              <a:buSzPct val="60000"/>
              <a:buFont typeface="Wingdings" pitchFamily="2" charset="2"/>
              <a:buChar char="n"/>
            </a:pPr>
            <a:r>
              <a:rPr lang="en-US" sz="2400" dirty="0">
                <a:latin typeface="Times New Roman" pitchFamily="18" charset="0"/>
              </a:rPr>
              <a:t>Since April 1</a:t>
            </a:r>
            <a:r>
              <a:rPr lang="en-US" sz="2400" baseline="30000" dirty="0">
                <a:latin typeface="Times New Roman" pitchFamily="18" charset="0"/>
              </a:rPr>
              <a:t>st</a:t>
            </a:r>
            <a:r>
              <a:rPr lang="en-US" sz="2400" dirty="0">
                <a:latin typeface="Times New Roman" pitchFamily="18" charset="0"/>
              </a:rPr>
              <a:t> 2009, there are no more NON-OPERATION facility inspections.</a:t>
            </a:r>
            <a:r>
              <a:rPr lang="en-US" b="1" dirty="0">
                <a:latin typeface="Verdana" pitchFamily="34" charset="0"/>
              </a:rPr>
              <a:t> </a:t>
            </a:r>
            <a:endParaRPr lang="en-US" b="1" i="1" dirty="0">
              <a:latin typeface="Verdana" pitchFamily="34" charset="0"/>
            </a:endParaRPr>
          </a:p>
          <a:p>
            <a:pPr marL="342900" indent="-342900">
              <a:lnSpc>
                <a:spcPct val="90000"/>
              </a:lnSpc>
              <a:spcBef>
                <a:spcPct val="20000"/>
              </a:spcBef>
              <a:buClr>
                <a:schemeClr val="hlink"/>
              </a:buClr>
              <a:buSzPct val="60000"/>
              <a:buFont typeface="Wingdings" pitchFamily="2" charset="2"/>
              <a:buNone/>
            </a:pPr>
            <a:endParaRPr lang="en-US" b="1" i="1" dirty="0">
              <a:latin typeface="Verdana" pitchFamily="34" charset="0"/>
            </a:endParaRPr>
          </a:p>
          <a:p>
            <a:pPr marL="342900" indent="-342900" algn="ctr">
              <a:lnSpc>
                <a:spcPct val="90000"/>
              </a:lnSpc>
              <a:spcBef>
                <a:spcPct val="20000"/>
              </a:spcBef>
              <a:buClr>
                <a:schemeClr val="hlink"/>
              </a:buClr>
              <a:buSzPct val="60000"/>
              <a:buFont typeface="Wingdings" pitchFamily="2" charset="2"/>
              <a:buNone/>
            </a:pPr>
            <a:endParaRPr lang="en-US" sz="2400" b="1" i="1" dirty="0">
              <a:solidFill>
                <a:srgbClr val="FFCC00"/>
              </a:solidFill>
              <a:latin typeface="Verdana" pitchFamily="34" charset="0"/>
            </a:endParaRPr>
          </a:p>
        </p:txBody>
      </p:sp>
      <p:pic>
        <p:nvPicPr>
          <p:cNvPr id="7174" name="Picture 5"/>
          <p:cNvPicPr>
            <a:picLocks noChangeAspect="1"/>
          </p:cNvPicPr>
          <p:nvPr/>
        </p:nvPicPr>
        <p:blipFill>
          <a:blip r:embed="rId3" cstate="print"/>
          <a:srcRect/>
          <a:stretch>
            <a:fillRect/>
          </a:stretch>
        </p:blipFill>
        <p:spPr bwMode="auto">
          <a:xfrm>
            <a:off x="7086600" y="2819400"/>
            <a:ext cx="1447800" cy="904875"/>
          </a:xfrm>
          <a:prstGeom prst="rect">
            <a:avLst/>
          </a:prstGeom>
          <a:noFill/>
          <a:ln w="9525">
            <a:noFill/>
            <a:miter lim="800000"/>
            <a:headEnd/>
            <a:tailEnd/>
          </a:ln>
        </p:spPr>
      </p:pic>
      <p:pic>
        <p:nvPicPr>
          <p:cNvPr id="7175" name="Picture 6"/>
          <p:cNvPicPr>
            <a:picLocks noChangeAspect="1"/>
          </p:cNvPicPr>
          <p:nvPr/>
        </p:nvPicPr>
        <p:blipFill>
          <a:blip r:embed="rId4" cstate="print"/>
          <a:srcRect/>
          <a:stretch>
            <a:fillRect/>
          </a:stretch>
        </p:blipFill>
        <p:spPr bwMode="auto">
          <a:xfrm>
            <a:off x="7086600" y="4200525"/>
            <a:ext cx="1447800" cy="904875"/>
          </a:xfrm>
          <a:prstGeom prst="rect">
            <a:avLst/>
          </a:prstGeom>
          <a:noFill/>
          <a:ln w="9525">
            <a:noFill/>
            <a:miter lim="800000"/>
            <a:headEnd/>
            <a:tailEnd/>
          </a:ln>
        </p:spPr>
      </p:pic>
      <p:pic>
        <p:nvPicPr>
          <p:cNvPr id="10" name="Picture 9" descr="VSC sticker"/>
          <p:cNvPicPr>
            <a:picLocks noChangeAspect="1" noChangeArrowheads="1"/>
          </p:cNvPicPr>
          <p:nvPr/>
        </p:nvPicPr>
        <p:blipFill>
          <a:blip r:embed="rId5"/>
          <a:srcRect/>
          <a:stretch>
            <a:fillRect/>
          </a:stretch>
        </p:blipFill>
        <p:spPr bwMode="auto">
          <a:xfrm>
            <a:off x="8003583" y="56388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00CC2C89-5886-4548-B4A1-0CB267980158}" type="datetime1">
              <a:rPr lang="en-US" smtClean="0"/>
              <a:pPr/>
              <a:t>10/17/2022</a:t>
            </a:fld>
            <a:endParaRPr lang="en-US" smtClean="0"/>
          </a:p>
        </p:txBody>
      </p:sp>
      <p:sp>
        <p:nvSpPr>
          <p:cNvPr id="8195" name="Slide Number Placeholder 5"/>
          <p:cNvSpPr>
            <a:spLocks noGrp="1"/>
          </p:cNvSpPr>
          <p:nvPr>
            <p:ph type="sldNum" sz="quarter" idx="12"/>
          </p:nvPr>
        </p:nvSpPr>
        <p:spPr>
          <a:noFill/>
        </p:spPr>
        <p:txBody>
          <a:bodyPr/>
          <a:lstStyle/>
          <a:p>
            <a:fld id="{C48940E0-539C-4388-B6F8-132541018BD1}" type="slidenum">
              <a:rPr lang="en-US" smtClean="0"/>
              <a:pPr/>
              <a:t>7</a:t>
            </a:fld>
            <a:endParaRPr lang="en-US" smtClean="0"/>
          </a:p>
        </p:txBody>
      </p:sp>
      <p:sp>
        <p:nvSpPr>
          <p:cNvPr id="8196" name="Rectangle 2"/>
          <p:cNvSpPr>
            <a:spLocks noGrp="1" noChangeArrowheads="1"/>
          </p:cNvSpPr>
          <p:nvPr>
            <p:ph type="title"/>
          </p:nvPr>
        </p:nvSpPr>
        <p:spPr>
          <a:xfrm>
            <a:off x="2057400" y="-1143000"/>
            <a:ext cx="6096000" cy="1143000"/>
          </a:xfrm>
        </p:spPr>
        <p:txBody>
          <a:bodyPr/>
          <a:lstStyle/>
          <a:p>
            <a:pPr eaLnBrk="1" hangingPunct="1"/>
            <a:r>
              <a:rPr lang="en-US" smtClean="0"/>
              <a:t> </a:t>
            </a:r>
          </a:p>
        </p:txBody>
      </p:sp>
      <p:sp>
        <p:nvSpPr>
          <p:cNvPr id="8197" name="Rectangle 4"/>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lnSpc>
                <a:spcPct val="70000"/>
              </a:lnSpc>
            </a:pPr>
            <a:r>
              <a:rPr lang="en-US" sz="4400" b="1">
                <a:solidFill>
                  <a:srgbClr val="C00000"/>
                </a:solidFill>
                <a:latin typeface="Times New Roman" pitchFamily="18" charset="0"/>
              </a:rPr>
              <a:t>OPFAC Inspection Forms</a:t>
            </a:r>
          </a:p>
          <a:p>
            <a:pPr algn="ctr">
              <a:lnSpc>
                <a:spcPct val="70000"/>
              </a:lnSpc>
            </a:pPr>
            <a:r>
              <a:rPr lang="en-US" sz="3600" b="1">
                <a:solidFill>
                  <a:srgbClr val="C00000"/>
                </a:solidFill>
                <a:latin typeface="Times New Roman" pitchFamily="18" charset="0"/>
              </a:rPr>
              <a:t>(Operational Facility)</a:t>
            </a:r>
          </a:p>
        </p:txBody>
      </p:sp>
      <p:sp>
        <p:nvSpPr>
          <p:cNvPr id="8198" name="Rectangle 6"/>
          <p:cNvSpPr>
            <a:spLocks noGrp="1" noChangeArrowheads="1"/>
          </p:cNvSpPr>
          <p:nvPr>
            <p:ph type="body" idx="1"/>
          </p:nvPr>
        </p:nvSpPr>
        <p:spPr>
          <a:xfrm>
            <a:off x="1295400" y="1219200"/>
            <a:ext cx="7162800" cy="4648200"/>
          </a:xfrm>
          <a:noFill/>
        </p:spPr>
        <p:txBody>
          <a:bodyPr lIns="92075" tIns="46038" rIns="92075" bIns="46038"/>
          <a:lstStyle/>
          <a:p>
            <a:pPr eaLnBrk="1" hangingPunct="1">
              <a:lnSpc>
                <a:spcPct val="90000"/>
              </a:lnSpc>
            </a:pPr>
            <a:r>
              <a:rPr lang="en-US" sz="2600" dirty="0" smtClean="0">
                <a:latin typeface="Times New Roman" pitchFamily="18" charset="0"/>
              </a:rPr>
              <a:t>ANSC form 7003 outlines requirements for an OPFAC inspections on motorboats and motor vessels.</a:t>
            </a:r>
          </a:p>
          <a:p>
            <a:pPr lvl="1" eaLnBrk="1" hangingPunct="1">
              <a:lnSpc>
                <a:spcPct val="80000"/>
              </a:lnSpc>
              <a:buClr>
                <a:srgbClr val="EB5605"/>
              </a:buClr>
              <a:buFont typeface="Wingdings" pitchFamily="2" charset="2"/>
              <a:buChar char="§"/>
            </a:pPr>
            <a:r>
              <a:rPr lang="en-US" sz="2400" dirty="0" smtClean="0">
                <a:latin typeface="Times New Roman" pitchFamily="18" charset="0"/>
                <a:cs typeface="Times New Roman" pitchFamily="18" charset="0"/>
              </a:rPr>
              <a:t>It’s a 5 page multi-section form (containing instructions)</a:t>
            </a:r>
          </a:p>
          <a:p>
            <a:pPr lvl="1" eaLnBrk="1" hangingPunct="1">
              <a:lnSpc>
                <a:spcPct val="80000"/>
              </a:lnSpc>
              <a:buClr>
                <a:srgbClr val="EB5605"/>
              </a:buClr>
              <a:buFont typeface="Wingdings" pitchFamily="2" charset="2"/>
              <a:buChar char="§"/>
            </a:pPr>
            <a:r>
              <a:rPr lang="en-US" sz="2400" dirty="0" smtClean="0">
                <a:latin typeface="Times New Roman" pitchFamily="18" charset="0"/>
                <a:cs typeface="Times New Roman" pitchFamily="18" charset="0"/>
              </a:rPr>
              <a:t>It requires the signatures of the Owner, VE, &amp; DIRAUX</a:t>
            </a:r>
          </a:p>
          <a:p>
            <a:pPr lvl="1" eaLnBrk="1" hangingPunct="1">
              <a:lnSpc>
                <a:spcPct val="80000"/>
              </a:lnSpc>
              <a:buClr>
                <a:srgbClr val="EB5605"/>
              </a:buClr>
              <a:buFont typeface="Wingdings" pitchFamily="2" charset="2"/>
              <a:buChar char="§"/>
            </a:pPr>
            <a:r>
              <a:rPr lang="en-US" sz="2400" dirty="0" smtClean="0">
                <a:latin typeface="Times New Roman" pitchFamily="18" charset="0"/>
                <a:cs typeface="Times New Roman" pitchFamily="18" charset="0"/>
              </a:rPr>
              <a:t>Upon successful completion of inspection no decal is affixed to facility. Decal will be sent from DIRAUX after final approval.</a:t>
            </a:r>
          </a:p>
          <a:p>
            <a:pPr eaLnBrk="1" hangingPunct="1">
              <a:lnSpc>
                <a:spcPct val="90000"/>
              </a:lnSpc>
            </a:pPr>
            <a:r>
              <a:rPr lang="en-US" sz="2600" dirty="0" smtClean="0">
                <a:latin typeface="Times New Roman" pitchFamily="18" charset="0"/>
              </a:rPr>
              <a:t>The Coast Guard MUST inspect commercial motor vessels OVER 65 feet in length</a:t>
            </a:r>
          </a:p>
          <a:p>
            <a:pPr eaLnBrk="1" hangingPunct="1">
              <a:lnSpc>
                <a:spcPct val="90000"/>
              </a:lnSpc>
            </a:pPr>
            <a:endParaRPr lang="en-US" sz="2000" dirty="0" smtClean="0">
              <a:latin typeface="Times New Roman" pitchFamily="18" charset="0"/>
            </a:endParaRPr>
          </a:p>
          <a:p>
            <a:pPr eaLnBrk="1" hangingPunct="1">
              <a:lnSpc>
                <a:spcPct val="90000"/>
              </a:lnSpc>
              <a:buFontTx/>
              <a:buNone/>
            </a:pPr>
            <a:r>
              <a:rPr lang="en-US" sz="2000" dirty="0" smtClean="0">
                <a:solidFill>
                  <a:srgbClr val="FF3300"/>
                </a:solidFill>
                <a:latin typeface="Tahoma" pitchFamily="34" charset="0"/>
              </a:rPr>
              <a:t>   </a:t>
            </a:r>
          </a:p>
        </p:txBody>
      </p:sp>
      <p:pic>
        <p:nvPicPr>
          <p:cNvPr id="9" name="Picture 8" descr="VSC sticker"/>
          <p:cNvPicPr>
            <a:picLocks noChangeAspect="1" noChangeArrowheads="1"/>
          </p:cNvPicPr>
          <p:nvPr/>
        </p:nvPicPr>
        <p:blipFill>
          <a:blip r:embed="rId3"/>
          <a:srcRect/>
          <a:stretch>
            <a:fillRect/>
          </a:stretch>
        </p:blipFill>
        <p:spPr bwMode="auto">
          <a:xfrm>
            <a:off x="7696200" y="53340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E9AFDB77-8836-48C0-AB64-CC8E9496D1B8}" type="datetime1">
              <a:rPr lang="en-US" smtClean="0"/>
              <a:pPr/>
              <a:t>10/17/2022</a:t>
            </a:fld>
            <a:endParaRPr lang="en-US" smtClean="0"/>
          </a:p>
        </p:txBody>
      </p:sp>
      <p:sp>
        <p:nvSpPr>
          <p:cNvPr id="9219" name="Slide Number Placeholder 5"/>
          <p:cNvSpPr>
            <a:spLocks noGrp="1"/>
          </p:cNvSpPr>
          <p:nvPr>
            <p:ph type="sldNum" sz="quarter" idx="12"/>
          </p:nvPr>
        </p:nvSpPr>
        <p:spPr>
          <a:noFill/>
        </p:spPr>
        <p:txBody>
          <a:bodyPr/>
          <a:lstStyle/>
          <a:p>
            <a:fld id="{55D95F52-6A12-4B37-B920-347EB67E283C}" type="slidenum">
              <a:rPr lang="en-US" smtClean="0"/>
              <a:pPr/>
              <a:t>8</a:t>
            </a:fld>
            <a:endParaRPr lang="en-US" smtClean="0"/>
          </a:p>
        </p:txBody>
      </p:sp>
      <p:sp>
        <p:nvSpPr>
          <p:cNvPr id="9220" name="Rectangle 2"/>
          <p:cNvSpPr>
            <a:spLocks noGrp="1" noChangeArrowheads="1"/>
          </p:cNvSpPr>
          <p:nvPr>
            <p:ph type="title"/>
          </p:nvPr>
        </p:nvSpPr>
        <p:spPr>
          <a:xfrm>
            <a:off x="0" y="228600"/>
            <a:ext cx="8686800" cy="1066800"/>
          </a:xfrm>
        </p:spPr>
        <p:txBody>
          <a:bodyPr/>
          <a:lstStyle/>
          <a:p>
            <a:pPr eaLnBrk="1" hangingPunct="1"/>
            <a:r>
              <a:rPr lang="en-US" sz="4000" b="1" smtClean="0">
                <a:solidFill>
                  <a:srgbClr val="FFCC00"/>
                </a:solidFill>
                <a:latin typeface="Times New Roman" pitchFamily="18" charset="0"/>
              </a:rPr>
              <a:t>    </a:t>
            </a:r>
            <a:r>
              <a:rPr lang="en-US" sz="4000" b="1" smtClean="0">
                <a:solidFill>
                  <a:srgbClr val="C00000"/>
                </a:solidFill>
                <a:latin typeface="Times New Roman" pitchFamily="18" charset="0"/>
              </a:rPr>
              <a:t>OPFAC Inspection Forms-</a:t>
            </a:r>
            <a:r>
              <a:rPr lang="en-US" sz="2800" b="1" smtClean="0">
                <a:solidFill>
                  <a:srgbClr val="C00000"/>
                </a:solidFill>
                <a:latin typeface="Times New Roman" pitchFamily="18" charset="0"/>
              </a:rPr>
              <a:t>continued</a:t>
            </a:r>
            <a:r>
              <a:rPr lang="en-US" sz="4000" b="1" smtClean="0">
                <a:solidFill>
                  <a:srgbClr val="C00000"/>
                </a:solidFill>
                <a:latin typeface="Times New Roman" pitchFamily="18" charset="0"/>
              </a:rPr>
              <a:t>	</a:t>
            </a:r>
            <a:r>
              <a:rPr lang="en-US" sz="4000" b="1" smtClean="0">
                <a:solidFill>
                  <a:srgbClr val="FFCC00"/>
                </a:solidFill>
                <a:latin typeface="Times New Roman" pitchFamily="18" charset="0"/>
              </a:rPr>
              <a:t>		</a:t>
            </a:r>
            <a:endParaRPr lang="en-US" sz="2400" b="1" smtClean="0">
              <a:solidFill>
                <a:srgbClr val="002060"/>
              </a:solidFill>
              <a:latin typeface="Times New Roman" pitchFamily="18" charset="0"/>
              <a:cs typeface="Times New Roman" pitchFamily="18" charset="0"/>
            </a:endParaRPr>
          </a:p>
        </p:txBody>
      </p:sp>
      <p:sp>
        <p:nvSpPr>
          <p:cNvPr id="9221" name="Rectangle 3"/>
          <p:cNvSpPr>
            <a:spLocks noGrp="1" noChangeArrowheads="1"/>
          </p:cNvSpPr>
          <p:nvPr>
            <p:ph type="body" idx="1"/>
          </p:nvPr>
        </p:nvSpPr>
        <p:spPr>
          <a:xfrm>
            <a:off x="457200" y="1066800"/>
            <a:ext cx="8458200" cy="5029200"/>
          </a:xfrm>
        </p:spPr>
        <p:txBody>
          <a:bodyPr/>
          <a:lstStyle/>
          <a:p>
            <a:pPr eaLnBrk="1" hangingPunct="1"/>
            <a:r>
              <a:rPr lang="en-US" smtClean="0">
                <a:latin typeface="Times New Roman" pitchFamily="18" charset="0"/>
              </a:rPr>
              <a:t>ANSC Form 7008 outlines requirements for PWC OPFAC (PWC’s </a:t>
            </a:r>
            <a:r>
              <a:rPr lang="en-US" u="sng" smtClean="0">
                <a:latin typeface="Times New Roman" pitchFamily="18" charset="0"/>
              </a:rPr>
              <a:t>can only be offered for use)</a:t>
            </a:r>
            <a:endParaRPr lang="en-US" smtClean="0">
              <a:latin typeface="Times New Roman" pitchFamily="18" charset="0"/>
            </a:endParaRPr>
          </a:p>
          <a:p>
            <a:pPr lvl="1" eaLnBrk="1" hangingPunct="1">
              <a:lnSpc>
                <a:spcPct val="80000"/>
              </a:lnSpc>
              <a:buClr>
                <a:srgbClr val="EB5605"/>
              </a:buClr>
              <a:buFont typeface="Wingdings" pitchFamily="2" charset="2"/>
              <a:buChar char="§"/>
            </a:pPr>
            <a:r>
              <a:rPr lang="en-US" sz="3300" smtClean="0">
                <a:latin typeface="Times New Roman" pitchFamily="18" charset="0"/>
                <a:cs typeface="Times New Roman" pitchFamily="18" charset="0"/>
              </a:rPr>
              <a:t>It is a 4 page multi-section form (containing instructions)</a:t>
            </a:r>
          </a:p>
          <a:p>
            <a:pPr lvl="1" eaLnBrk="1" hangingPunct="1">
              <a:lnSpc>
                <a:spcPct val="80000"/>
              </a:lnSpc>
              <a:buClr>
                <a:srgbClr val="EB5605"/>
              </a:buClr>
              <a:buFont typeface="Wingdings" pitchFamily="2" charset="2"/>
              <a:buChar char="§"/>
            </a:pPr>
            <a:r>
              <a:rPr lang="en-US" sz="3300" smtClean="0">
                <a:latin typeface="Times New Roman" pitchFamily="18" charset="0"/>
                <a:cs typeface="Times New Roman" pitchFamily="18" charset="0"/>
              </a:rPr>
              <a:t>It also requires the signatures of the Owner, VE, &amp; DIRAUX</a:t>
            </a:r>
          </a:p>
          <a:p>
            <a:pPr lvl="1" eaLnBrk="1" hangingPunct="1">
              <a:lnSpc>
                <a:spcPct val="80000"/>
              </a:lnSpc>
              <a:buClr>
                <a:srgbClr val="EB5605"/>
              </a:buClr>
              <a:buFont typeface="Wingdings" pitchFamily="2" charset="2"/>
              <a:buChar char="§"/>
            </a:pPr>
            <a:r>
              <a:rPr lang="en-US" sz="3300" smtClean="0">
                <a:latin typeface="Times New Roman" pitchFamily="18" charset="0"/>
                <a:cs typeface="Times New Roman" pitchFamily="18" charset="0"/>
              </a:rPr>
              <a:t>Upon successful completion of inspection no decal is affixed to facility. Decal will be sent from DIRAUX after final approval.</a:t>
            </a:r>
          </a:p>
        </p:txBody>
      </p:sp>
      <p:pic>
        <p:nvPicPr>
          <p:cNvPr id="8" name="Picture 7" descr="VSC sticker"/>
          <p:cNvPicPr>
            <a:picLocks noChangeAspect="1" noChangeArrowheads="1"/>
          </p:cNvPicPr>
          <p:nvPr/>
        </p:nvPicPr>
        <p:blipFill>
          <a:blip r:embed="rId2"/>
          <a:srcRect/>
          <a:stretch>
            <a:fillRect/>
          </a:stretch>
        </p:blipFill>
        <p:spPr bwMode="auto">
          <a:xfrm>
            <a:off x="8003583" y="5562600"/>
            <a:ext cx="1140417" cy="1073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p>
            <a:fld id="{5CC4EB04-D36C-49B5-ACF2-9CC7499AD074}" type="datetime1">
              <a:rPr lang="en-US" smtClean="0"/>
              <a:pPr/>
              <a:t>10/17/2022</a:t>
            </a:fld>
            <a:endParaRPr lang="en-US" smtClean="0"/>
          </a:p>
        </p:txBody>
      </p:sp>
      <p:sp>
        <p:nvSpPr>
          <p:cNvPr id="10243" name="Slide Number Placeholder 3"/>
          <p:cNvSpPr>
            <a:spLocks noGrp="1"/>
          </p:cNvSpPr>
          <p:nvPr>
            <p:ph type="sldNum" sz="quarter" idx="12"/>
          </p:nvPr>
        </p:nvSpPr>
        <p:spPr>
          <a:noFill/>
        </p:spPr>
        <p:txBody>
          <a:bodyPr/>
          <a:lstStyle/>
          <a:p>
            <a:fld id="{C2A25725-3F64-4941-89BE-BF1BCB9EBC2C}" type="slidenum">
              <a:rPr lang="en-US" smtClean="0"/>
              <a:pPr/>
              <a:t>9</a:t>
            </a:fld>
            <a:endParaRPr lang="en-US" dirty="0" smtClean="0"/>
          </a:p>
        </p:txBody>
      </p:sp>
      <p:sp>
        <p:nvSpPr>
          <p:cNvPr id="10244" name="Rectangle 3"/>
          <p:cNvSpPr>
            <a:spLocks noGrp="1" noChangeArrowheads="1"/>
          </p:cNvSpPr>
          <p:nvPr>
            <p:ph type="body" sz="half" idx="4294967295"/>
          </p:nvPr>
        </p:nvSpPr>
        <p:spPr>
          <a:xfrm>
            <a:off x="5867400" y="304800"/>
            <a:ext cx="3276600" cy="5791200"/>
          </a:xfrm>
        </p:spPr>
        <p:txBody>
          <a:bodyPr/>
          <a:lstStyle/>
          <a:p>
            <a:pPr algn="ctr" eaLnBrk="1" hangingPunct="1">
              <a:lnSpc>
                <a:spcPct val="90000"/>
              </a:lnSpc>
            </a:pPr>
            <a:r>
              <a:rPr lang="en-US" sz="2800" dirty="0" smtClean="0">
                <a:latin typeface="Times New Roman" pitchFamily="18" charset="0"/>
              </a:rPr>
              <a:t>7003 –Page 1</a:t>
            </a:r>
          </a:p>
          <a:p>
            <a:pPr algn="ctr" eaLnBrk="1" hangingPunct="1">
              <a:lnSpc>
                <a:spcPct val="90000"/>
              </a:lnSpc>
            </a:pPr>
            <a:r>
              <a:rPr lang="en-US" sz="2800" dirty="0" smtClean="0">
                <a:latin typeface="Times New Roman" pitchFamily="18" charset="0"/>
              </a:rPr>
              <a:t>This form used for facility and Operational facility inspections on Motorboats and Pleasure motor vessels. </a:t>
            </a:r>
          </a:p>
          <a:p>
            <a:pPr algn="ctr" eaLnBrk="1" hangingPunct="1">
              <a:lnSpc>
                <a:spcPct val="90000"/>
              </a:lnSpc>
            </a:pPr>
            <a:r>
              <a:rPr lang="en-US" sz="2800" dirty="0" smtClean="0">
                <a:latin typeface="Times New Roman" pitchFamily="18" charset="0"/>
              </a:rPr>
              <a:t>This page may be filled out by the owner on the computer prior to the inspection.</a:t>
            </a:r>
          </a:p>
        </p:txBody>
      </p:sp>
      <p:pic>
        <p:nvPicPr>
          <p:cNvPr id="10245" name="Picture 2"/>
          <p:cNvPicPr>
            <a:picLocks noChangeAspect="1"/>
          </p:cNvPicPr>
          <p:nvPr/>
        </p:nvPicPr>
        <p:blipFill>
          <a:blip r:embed="rId3" cstate="print"/>
          <a:srcRect/>
          <a:stretch>
            <a:fillRect/>
          </a:stretch>
        </p:blipFill>
        <p:spPr bwMode="auto">
          <a:xfrm>
            <a:off x="550863" y="152400"/>
            <a:ext cx="5064125" cy="6553200"/>
          </a:xfrm>
          <a:prstGeom prst="rect">
            <a:avLst/>
          </a:prstGeom>
          <a:noFill/>
          <a:ln w="9525">
            <a:noFill/>
            <a:miter lim="800000"/>
            <a:headEnd/>
            <a:tailEnd/>
          </a:ln>
        </p:spPr>
      </p:pic>
      <p:pic>
        <p:nvPicPr>
          <p:cNvPr id="8" name="Picture 7" descr="VSC sticker"/>
          <p:cNvPicPr>
            <a:picLocks noChangeAspect="1" noChangeArrowheads="1"/>
          </p:cNvPicPr>
          <p:nvPr/>
        </p:nvPicPr>
        <p:blipFill>
          <a:blip r:embed="rId4"/>
          <a:srcRect/>
          <a:stretch>
            <a:fillRect/>
          </a:stretch>
        </p:blipFill>
        <p:spPr bwMode="auto">
          <a:xfrm>
            <a:off x="7772400" y="5562600"/>
            <a:ext cx="1140417"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1620</Words>
  <Application>Microsoft Office PowerPoint</Application>
  <PresentationFormat>On-screen Show (4:3)</PresentationFormat>
  <Paragraphs>220</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Operational Facility Decal</vt:lpstr>
      <vt:lpstr>   VSC Decal</vt:lpstr>
      <vt:lpstr>  Introduction</vt:lpstr>
      <vt:lpstr>Topics of Discussion</vt:lpstr>
      <vt:lpstr>Slide 6</vt:lpstr>
      <vt:lpstr> </vt:lpstr>
      <vt:lpstr>    OPFAC Inspection Forms-continued   </vt:lpstr>
      <vt:lpstr>Slide 9</vt:lpstr>
      <vt:lpstr>Slide 10</vt:lpstr>
      <vt:lpstr>  Section I- 7003</vt:lpstr>
      <vt:lpstr>Section II- 7003</vt:lpstr>
      <vt:lpstr>Section III- 7003</vt:lpstr>
      <vt:lpstr>Section IV- 7003</vt:lpstr>
      <vt:lpstr>Section VI - 7003</vt:lpstr>
      <vt:lpstr>Section VII - 7003</vt:lpstr>
      <vt:lpstr>Section VIII - 7003</vt:lpstr>
      <vt:lpstr>  Reminders</vt:lpstr>
      <vt:lpstr>PWC FACILITY INSPECTION</vt:lpstr>
      <vt:lpstr>Slide 20</vt:lpstr>
      <vt:lpstr>Slide 21</vt:lpstr>
      <vt:lpstr>Section VI</vt:lpstr>
      <vt:lpstr>Section VII</vt:lpstr>
      <vt:lpstr>Section VIII</vt:lpstr>
      <vt:lpstr>Auxiliary Operational Facility  &amp; PWC/Facility </vt:lpstr>
      <vt:lpstr>                 End rev 1/2021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15scout</cp:lastModifiedBy>
  <cp:revision>159</cp:revision>
  <cp:lastPrinted>1601-01-01T00:00:00Z</cp:lastPrinted>
  <dcterms:created xsi:type="dcterms:W3CDTF">1601-01-01T00:00:00Z</dcterms:created>
  <dcterms:modified xsi:type="dcterms:W3CDTF">2022-10-17T21:04:02Z</dcterms:modified>
</cp:coreProperties>
</file>