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427" r:id="rId3"/>
    <p:sldId id="436" r:id="rId4"/>
    <p:sldId id="460" r:id="rId5"/>
    <p:sldId id="340" r:id="rId6"/>
    <p:sldId id="444" r:id="rId7"/>
    <p:sldId id="390" r:id="rId8"/>
    <p:sldId id="391" r:id="rId9"/>
    <p:sldId id="396" r:id="rId10"/>
    <p:sldId id="461" r:id="rId11"/>
    <p:sldId id="324" r:id="rId12"/>
    <p:sldId id="445" r:id="rId13"/>
    <p:sldId id="443" r:id="rId14"/>
    <p:sldId id="446" r:id="rId15"/>
    <p:sldId id="449" r:id="rId16"/>
    <p:sldId id="450" r:id="rId17"/>
    <p:sldId id="447" r:id="rId18"/>
    <p:sldId id="376" r:id="rId19"/>
    <p:sldId id="448" r:id="rId20"/>
    <p:sldId id="382" r:id="rId21"/>
    <p:sldId id="383" r:id="rId22"/>
    <p:sldId id="384" r:id="rId23"/>
    <p:sldId id="385" r:id="rId24"/>
    <p:sldId id="386" r:id="rId25"/>
    <p:sldId id="377" r:id="rId26"/>
    <p:sldId id="451" r:id="rId27"/>
    <p:sldId id="329" r:id="rId28"/>
    <p:sldId id="327" r:id="rId29"/>
    <p:sldId id="328" r:id="rId30"/>
    <p:sldId id="395" r:id="rId31"/>
    <p:sldId id="330" r:id="rId32"/>
    <p:sldId id="381" r:id="rId33"/>
    <p:sldId id="452" r:id="rId34"/>
    <p:sldId id="453" r:id="rId35"/>
    <p:sldId id="430" r:id="rId36"/>
    <p:sldId id="455" r:id="rId37"/>
    <p:sldId id="456" r:id="rId38"/>
    <p:sldId id="332" r:id="rId39"/>
    <p:sldId id="333" r:id="rId40"/>
    <p:sldId id="345" r:id="rId41"/>
    <p:sldId id="346" r:id="rId42"/>
    <p:sldId id="437" r:id="rId43"/>
    <p:sldId id="347" r:id="rId44"/>
    <p:sldId id="348" r:id="rId45"/>
    <p:sldId id="349" r:id="rId46"/>
    <p:sldId id="350" r:id="rId47"/>
    <p:sldId id="431" r:id="rId48"/>
    <p:sldId id="352" r:id="rId49"/>
    <p:sldId id="457" r:id="rId50"/>
    <p:sldId id="458" r:id="rId51"/>
    <p:sldId id="459" r:id="rId52"/>
    <p:sldId id="355" r:id="rId53"/>
    <p:sldId id="357" r:id="rId54"/>
    <p:sldId id="359" r:id="rId55"/>
    <p:sldId id="360" r:id="rId56"/>
    <p:sldId id="361" r:id="rId57"/>
    <p:sldId id="362" r:id="rId58"/>
    <p:sldId id="432" r:id="rId59"/>
    <p:sldId id="364" r:id="rId60"/>
    <p:sldId id="365" r:id="rId61"/>
    <p:sldId id="366" r:id="rId62"/>
    <p:sldId id="372" r:id="rId63"/>
    <p:sldId id="373" r:id="rId64"/>
    <p:sldId id="374" r:id="rId65"/>
    <p:sldId id="433" r:id="rId66"/>
    <p:sldId id="434" r:id="rId67"/>
    <p:sldId id="392" r:id="rId68"/>
    <p:sldId id="393" r:id="rId69"/>
    <p:sldId id="394" r:id="rId70"/>
    <p:sldId id="397" r:id="rId71"/>
    <p:sldId id="305" r:id="rId72"/>
    <p:sldId id="307" r:id="rId73"/>
    <p:sldId id="308" r:id="rId74"/>
    <p:sldId id="315" r:id="rId75"/>
    <p:sldId id="316" r:id="rId76"/>
    <p:sldId id="318" r:id="rId77"/>
    <p:sldId id="319" r:id="rId78"/>
    <p:sldId id="321" r:id="rId79"/>
    <p:sldId id="280" r:id="rId80"/>
    <p:sldId id="429" r:id="rId81"/>
    <p:sldId id="371" r:id="rId82"/>
  </p:sldIdLst>
  <p:sldSz cx="9144000" cy="6858000" type="screen4x3"/>
  <p:notesSz cx="6858000" cy="9144000"/>
  <p:defaultTextStyle>
    <a:defPPr>
      <a:defRPr lang="en-US"/>
    </a:defPPr>
    <a:lvl1pPr algn="ctr" rtl="0" fontAlgn="base">
      <a:spcBef>
        <a:spcPct val="0"/>
      </a:spcBef>
      <a:spcAft>
        <a:spcPct val="0"/>
      </a:spcAft>
      <a:defRPr sz="4400" kern="1200">
        <a:solidFill>
          <a:srgbClr val="FFCC00"/>
        </a:solidFill>
        <a:latin typeface="Tahoma" pitchFamily="34" charset="0"/>
        <a:ea typeface="+mn-ea"/>
        <a:cs typeface="+mn-cs"/>
      </a:defRPr>
    </a:lvl1pPr>
    <a:lvl2pPr marL="457200" algn="ctr" rtl="0" fontAlgn="base">
      <a:spcBef>
        <a:spcPct val="0"/>
      </a:spcBef>
      <a:spcAft>
        <a:spcPct val="0"/>
      </a:spcAft>
      <a:defRPr sz="4400" kern="1200">
        <a:solidFill>
          <a:srgbClr val="FFCC00"/>
        </a:solidFill>
        <a:latin typeface="Tahoma" pitchFamily="34" charset="0"/>
        <a:ea typeface="+mn-ea"/>
        <a:cs typeface="+mn-cs"/>
      </a:defRPr>
    </a:lvl2pPr>
    <a:lvl3pPr marL="914400" algn="ctr" rtl="0" fontAlgn="base">
      <a:spcBef>
        <a:spcPct val="0"/>
      </a:spcBef>
      <a:spcAft>
        <a:spcPct val="0"/>
      </a:spcAft>
      <a:defRPr sz="4400" kern="1200">
        <a:solidFill>
          <a:srgbClr val="FFCC00"/>
        </a:solidFill>
        <a:latin typeface="Tahoma" pitchFamily="34" charset="0"/>
        <a:ea typeface="+mn-ea"/>
        <a:cs typeface="+mn-cs"/>
      </a:defRPr>
    </a:lvl3pPr>
    <a:lvl4pPr marL="1371600" algn="ctr" rtl="0" fontAlgn="base">
      <a:spcBef>
        <a:spcPct val="0"/>
      </a:spcBef>
      <a:spcAft>
        <a:spcPct val="0"/>
      </a:spcAft>
      <a:defRPr sz="4400" kern="1200">
        <a:solidFill>
          <a:srgbClr val="FFCC00"/>
        </a:solidFill>
        <a:latin typeface="Tahoma" pitchFamily="34" charset="0"/>
        <a:ea typeface="+mn-ea"/>
        <a:cs typeface="+mn-cs"/>
      </a:defRPr>
    </a:lvl4pPr>
    <a:lvl5pPr marL="1828800" algn="ctr" rtl="0" fontAlgn="base">
      <a:spcBef>
        <a:spcPct val="0"/>
      </a:spcBef>
      <a:spcAft>
        <a:spcPct val="0"/>
      </a:spcAft>
      <a:defRPr sz="4400" kern="1200">
        <a:solidFill>
          <a:srgbClr val="FFCC00"/>
        </a:solidFill>
        <a:latin typeface="Tahoma" pitchFamily="34" charset="0"/>
        <a:ea typeface="+mn-ea"/>
        <a:cs typeface="+mn-cs"/>
      </a:defRPr>
    </a:lvl5pPr>
    <a:lvl6pPr marL="2286000" algn="l" defTabSz="914400" rtl="0" eaLnBrk="1" latinLnBrk="0" hangingPunct="1">
      <a:defRPr sz="4400" kern="1200">
        <a:solidFill>
          <a:srgbClr val="FFCC00"/>
        </a:solidFill>
        <a:latin typeface="Tahoma" pitchFamily="34" charset="0"/>
        <a:ea typeface="+mn-ea"/>
        <a:cs typeface="+mn-cs"/>
      </a:defRPr>
    </a:lvl6pPr>
    <a:lvl7pPr marL="2743200" algn="l" defTabSz="914400" rtl="0" eaLnBrk="1" latinLnBrk="0" hangingPunct="1">
      <a:defRPr sz="4400" kern="1200">
        <a:solidFill>
          <a:srgbClr val="FFCC00"/>
        </a:solidFill>
        <a:latin typeface="Tahoma" pitchFamily="34" charset="0"/>
        <a:ea typeface="+mn-ea"/>
        <a:cs typeface="+mn-cs"/>
      </a:defRPr>
    </a:lvl7pPr>
    <a:lvl8pPr marL="3200400" algn="l" defTabSz="914400" rtl="0" eaLnBrk="1" latinLnBrk="0" hangingPunct="1">
      <a:defRPr sz="4400" kern="1200">
        <a:solidFill>
          <a:srgbClr val="FFCC00"/>
        </a:solidFill>
        <a:latin typeface="Tahoma" pitchFamily="34" charset="0"/>
        <a:ea typeface="+mn-ea"/>
        <a:cs typeface="+mn-cs"/>
      </a:defRPr>
    </a:lvl8pPr>
    <a:lvl9pPr marL="3657600" algn="l" defTabSz="914400" rtl="0" eaLnBrk="1" latinLnBrk="0" hangingPunct="1">
      <a:defRPr sz="4400" kern="1200">
        <a:solidFill>
          <a:srgbClr val="FFCC00"/>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DDDDDD"/>
    <a:srgbClr val="CCCCFF"/>
    <a:srgbClr val="FF3300"/>
    <a:srgbClr val="FFFF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2672" autoAdjust="0"/>
    <p:restoredTop sz="98682" autoAdjust="0"/>
  </p:normalViewPr>
  <p:slideViewPr>
    <p:cSldViewPr>
      <p:cViewPr>
        <p:scale>
          <a:sx n="63" d="100"/>
          <a:sy n="63" d="100"/>
        </p:scale>
        <p:origin x="-1771" y="-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rgbClr val="FFFFFF"/>
                </a:solidFill>
              </a:defRPr>
            </a:lvl1pPr>
          </a:lstStyle>
          <a:p>
            <a:pPr>
              <a:defRPr/>
            </a:pPr>
            <a:endParaRPr lang="en-US"/>
          </a:p>
        </p:txBody>
      </p:sp>
      <p:sp>
        <p:nvSpPr>
          <p:cNvPr id="440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FFFFFF"/>
                </a:solidFill>
              </a:defRPr>
            </a:lvl1pPr>
          </a:lstStyle>
          <a:p>
            <a:pPr>
              <a:defRPr/>
            </a:pPr>
            <a:endParaRPr lang="en-US"/>
          </a:p>
        </p:txBody>
      </p:sp>
      <p:sp>
        <p:nvSpPr>
          <p:cNvPr id="849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solidFill>
                  <a:srgbClr val="FFFFFF"/>
                </a:solidFill>
              </a:defRPr>
            </a:lvl1pPr>
          </a:lstStyle>
          <a:p>
            <a:pPr>
              <a:defRPr/>
            </a:pPr>
            <a:endParaRPr lang="en-US"/>
          </a:p>
        </p:txBody>
      </p:sp>
      <p:sp>
        <p:nvSpPr>
          <p:cNvPr id="440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rgbClr val="FFFFFF"/>
                </a:solidFill>
              </a:defRPr>
            </a:lvl1pPr>
          </a:lstStyle>
          <a:p>
            <a:pPr>
              <a:defRPr/>
            </a:pPr>
            <a:fld id="{769B3125-88BE-4E5C-97C8-B48016DD2C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0561436-7DD8-47D5-95FD-778942A9C913}" type="slidenum">
              <a:rPr lang="en-US" smtClean="0"/>
              <a:pPr/>
              <a:t>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b="1" smtClean="0">
              <a:solidFill>
                <a:srgbClr val="FFFFFF"/>
              </a:solidFill>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A3ECAE8-E204-4E74-AF75-DB04528160C4}" type="slidenum">
              <a:rPr lang="en-US" smtClean="0"/>
              <a:pPr/>
              <a:t>21</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solidFill>
                  <a:srgbClr val="FFFFFF"/>
                </a:solidFill>
                <a:latin typeface="Tahoma" pitchFamily="34" charset="0"/>
              </a:rPr>
              <a:t>The US Coast Guard </a:t>
            </a:r>
            <a:r>
              <a:rPr lang="en-US" b="1" smtClean="0">
                <a:solidFill>
                  <a:srgbClr val="FFFFFF"/>
                </a:solidFill>
                <a:latin typeface="Tahoma" pitchFamily="34" charset="0"/>
              </a:rPr>
              <a:t>strongly recommends</a:t>
            </a:r>
          </a:p>
          <a:p>
            <a:pPr eaLnBrk="1" hangingPunct="1"/>
            <a:r>
              <a:rPr lang="en-US" smtClean="0">
                <a:solidFill>
                  <a:srgbClr val="FFFFFF"/>
                </a:solidFill>
                <a:latin typeface="Tahoma" pitchFamily="34" charset="0"/>
              </a:rPr>
              <a:t>That owners and operators carefully inspect</a:t>
            </a:r>
          </a:p>
          <a:p>
            <a:pPr eaLnBrk="1" hangingPunct="1"/>
            <a:r>
              <a:rPr lang="en-US" smtClean="0">
                <a:solidFill>
                  <a:srgbClr val="FFFFFF"/>
                </a:solidFill>
                <a:latin typeface="Tahoma" pitchFamily="34" charset="0"/>
              </a:rPr>
              <a:t>all of their older Type I unicellular plastic</a:t>
            </a:r>
          </a:p>
          <a:p>
            <a:pPr eaLnBrk="1" hangingPunct="1"/>
            <a:r>
              <a:rPr lang="en-US" smtClean="0">
                <a:solidFill>
                  <a:srgbClr val="FFFFFF"/>
                </a:solidFill>
                <a:latin typeface="Tahoma" pitchFamily="34" charset="0"/>
              </a:rPr>
              <a:t>foam PFDs. </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8E47489-98BB-4B52-AE08-808CFDB2198A}" type="slidenum">
              <a:rPr lang="en-US" smtClean="0"/>
              <a:pPr/>
              <a:t>24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cs typeface="Times New Roman" pitchFamily="18" charset="0"/>
              </a:rPr>
              <a:t>Some Mustang, Protexion, and  Stearns/SOSpenders PFDs using Halkey-Roberts’ inflators can indicate a green “Ready” status when the CO</a:t>
            </a:r>
            <a:r>
              <a:rPr lang="en-US" baseline="-30000" smtClean="0">
                <a:cs typeface="Times New Roman" pitchFamily="18" charset="0"/>
              </a:rPr>
              <a:t>2</a:t>
            </a:r>
            <a:r>
              <a:rPr lang="en-US" smtClean="0">
                <a:cs typeface="Times New Roman" pitchFamily="18" charset="0"/>
              </a:rPr>
              <a:t> cylinder is not properly installed.  This false positive green indication occurs when the cylinder-bayonet assembly is inserted in the inflator, not turned, and the cylinder is not ejected.</a:t>
            </a:r>
          </a:p>
          <a:p>
            <a:pPr eaLnBrk="1" hangingPunct="1"/>
            <a:endParaRPr lang="en-US" smtClean="0">
              <a:cs typeface="Times New Roman" pitchFamily="18" charset="0"/>
            </a:endParaRPr>
          </a:p>
          <a:p>
            <a:pPr eaLnBrk="1" hangingPunct="1"/>
            <a:r>
              <a:rPr lang="en-US" smtClean="0">
                <a:cs typeface="Times New Roman" pitchFamily="18" charset="0"/>
              </a:rPr>
              <a:t>Cylinders with bayonet tips are designed to be pushed in and turned 1/8</a:t>
            </a:r>
            <a:r>
              <a:rPr lang="en-US" baseline="30000" smtClean="0">
                <a:cs typeface="Times New Roman" pitchFamily="18" charset="0"/>
              </a:rPr>
              <a:t>th</a:t>
            </a:r>
            <a:r>
              <a:rPr lang="en-US" smtClean="0">
                <a:cs typeface="Times New Roman" pitchFamily="18" charset="0"/>
              </a:rPr>
              <a:t> turn clockwise to a full stop to secure the cylinder.  When the cylinder is not turned to secure it in place, the PFD will not inflate with CO</a:t>
            </a:r>
            <a:r>
              <a:rPr lang="en-US" baseline="-30000" smtClean="0">
                <a:cs typeface="Times New Roman" pitchFamily="18" charset="0"/>
              </a:rPr>
              <a:t>2</a:t>
            </a:r>
            <a:r>
              <a:rPr lang="en-US" smtClean="0">
                <a:cs typeface="Times New Roman" pitchFamily="18" charset="0"/>
              </a:rPr>
              <a:t>.  The PFD may still be inflated orally.</a:t>
            </a:r>
          </a:p>
          <a:p>
            <a:pPr eaLnBrk="1" hangingPunct="1"/>
            <a:endParaRPr lang="en-US" smtClean="0"/>
          </a:p>
          <a:p>
            <a:pPr eaLnBrk="1" hangingPunct="1"/>
            <a:r>
              <a:rPr lang="en-US" smtClean="0">
                <a:cs typeface="Times New Roman" pitchFamily="18" charset="0"/>
              </a:rPr>
              <a:t>If the CO</a:t>
            </a:r>
            <a:r>
              <a:rPr lang="en-US" baseline="-30000" smtClean="0">
                <a:cs typeface="Times New Roman" pitchFamily="18" charset="0"/>
              </a:rPr>
              <a:t>2</a:t>
            </a:r>
            <a:r>
              <a:rPr lang="en-US" smtClean="0">
                <a:cs typeface="Times New Roman" pitchFamily="18" charset="0"/>
              </a:rPr>
              <a:t> cylinder is not turned, the mechanism is supposed to eject it.  In some production units a false positive green indication can be achieved by simply pushing the cylinder into the mechanism without turning it 1/8</a:t>
            </a:r>
            <a:r>
              <a:rPr lang="en-US" baseline="30000" smtClean="0">
                <a:cs typeface="Times New Roman" pitchFamily="18" charset="0"/>
              </a:rPr>
              <a:t>th</a:t>
            </a:r>
            <a:r>
              <a:rPr lang="en-US" smtClean="0">
                <a:cs typeface="Times New Roman" pitchFamily="18" charset="0"/>
              </a:rPr>
              <a:t> turn to a full stop.  According to the consumer report, a user was led to believe the cylinder-bayonet was properly engaged without turning it due to the firm seating of the cylinder-bayonet, which also prevented the cylinder-bayonet from ejecting as designed.</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BA7BAE3-07FD-4A0E-8481-2AFCD4717352}" type="slidenum">
              <a:rPr lang="en-US" smtClean="0"/>
              <a:pPr/>
              <a:t>28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solidFill>
                  <a:srgbClr val="000000"/>
                </a:solidFill>
                <a:latin typeface="Verdana" pitchFamily="34" charset="0"/>
              </a:rPr>
              <a:t>Mention combination day/night devices here -- Three day and three night pyrotechnic devices, or three day/night devices, </a:t>
            </a:r>
            <a:br>
              <a:rPr lang="en-US" smtClean="0">
                <a:solidFill>
                  <a:srgbClr val="000000"/>
                </a:solidFill>
                <a:latin typeface="Verdana" pitchFamily="34" charset="0"/>
              </a:rPr>
            </a:br>
            <a:endParaRPr lang="en-US" smtClean="0">
              <a:solidFill>
                <a:srgbClr val="000000"/>
              </a:solidFill>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65750F3-8909-420E-85C5-54E51595A101}" type="slidenum">
              <a:rPr lang="en-US" smtClean="0"/>
              <a:pPr/>
              <a:t>34</a:t>
            </a:fld>
            <a:endParaRPr lang="en-US" smtClean="0"/>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noFill/>
          <a:ln/>
        </p:spPr>
        <p:txBody>
          <a:bodyPr lIns="91428" tIns="45714" rIns="91428" bIns="45714"/>
          <a:lstStyle/>
          <a:p>
            <a:pPr eaLnBrk="1" hangingPunct="1"/>
            <a:r>
              <a:rPr lang="en-US" smtClean="0"/>
              <a:t>Hand –Held Flare have a expiration date of 42 months from the date they were made.</a:t>
            </a:r>
          </a:p>
        </p:txBody>
      </p:sp>
      <p:sp>
        <p:nvSpPr>
          <p:cNvPr id="9830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8" tIns="45714" rIns="91428" bIns="45714" anchor="b"/>
          <a:lstStyle/>
          <a:p>
            <a:pPr algn="r" defTabSz="900113"/>
            <a:fld id="{A637F597-C4E9-4860-B450-2667493AF1A6}" type="slidenum">
              <a:rPr lang="en-US" sz="1200" b="1">
                <a:solidFill>
                  <a:srgbClr val="FFFFFF"/>
                </a:solidFill>
              </a:rPr>
              <a:pPr algn="r" defTabSz="900113"/>
              <a:t>34</a:t>
            </a:fld>
            <a:endParaRPr lang="en-US" sz="1200" b="1">
              <a:solidFill>
                <a:srgbClr val="FFFFFF"/>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CD5903C-C3F0-442B-8DE6-98DB6F7E1D1A}" type="slidenum">
              <a:rPr lang="en-US" smtClean="0"/>
              <a:pPr/>
              <a:t>43</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The device will be metal and firmly attached to the air intake with a flame-tight connection so that any backfire flames will be safely dispersed to the atmosphere outside the boat.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2A9585E-8947-4F9B-8F15-37577C16E995}" type="slidenum">
              <a:rPr lang="en-US" smtClean="0"/>
              <a:pPr/>
              <a:t>45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solidFill>
                  <a:srgbClr val="000000"/>
                </a:solidFill>
                <a:latin typeface="Verdana" pitchFamily="34" charset="0"/>
              </a:rPr>
              <a:t>Recent changes in the Navigation Rules effectively have changed the requirements for the carriage of a bell on both International, and by default, Inland waters.  Boats 20 meters and over are required to carry a bell of 300 mm minimum diameter.  Boats from 12 to less than 20 meters are not required to carry a bell but must be able to make the appropriate bell sound when operating under the Inland Navigation Rules.</a:t>
            </a:r>
            <a:br>
              <a:rPr lang="en-US" smtClean="0">
                <a:solidFill>
                  <a:srgbClr val="000000"/>
                </a:solidFill>
                <a:latin typeface="Verdana" pitchFamily="34" charset="0"/>
              </a:rPr>
            </a:br>
            <a:endParaRPr lang="en-US" smtClean="0">
              <a:solidFill>
                <a:srgbClr val="000000"/>
              </a:solidFill>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1DD4E8A-EFD8-41B8-8834-D913C03E7748}" type="slidenum">
              <a:rPr lang="en-US" smtClean="0"/>
              <a:pPr/>
              <a:t>53</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Type I and II MSDs have the ability to discharge overboard.</a:t>
            </a:r>
          </a:p>
          <a:p>
            <a:pPr eaLnBrk="1" hangingPunct="1"/>
            <a:r>
              <a:rPr lang="en-US" smtClean="0"/>
              <a:t>Type III MSDs re-circulate and store waste for discharge at pump-out stations.</a:t>
            </a:r>
          </a:p>
          <a:p>
            <a:pPr eaLnBrk="1" hangingPunct="1"/>
            <a:r>
              <a:rPr lang="en-US" smtClean="0"/>
              <a:t>Vessels under 65ft in length can use Types I, II, and III.</a:t>
            </a:r>
          </a:p>
          <a:p>
            <a:pPr eaLnBrk="1" hangingPunct="1"/>
            <a:r>
              <a:rPr lang="en-US" smtClean="0"/>
              <a:t>Vessels over 65ft in length can only use Types II, and III.</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68623FF-8930-4C79-ACA8-9CE381B2B544}" type="slidenum">
              <a:rPr lang="en-US" smtClean="0"/>
              <a:pPr/>
              <a:t>54</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b="1" smtClean="0">
                <a:solidFill>
                  <a:srgbClr val="000000"/>
                </a:solidFill>
                <a:latin typeface="Verdana" pitchFamily="34" charset="0"/>
              </a:rPr>
              <a:t>Boats 39.4 feet and over, when operating on Inland waters, must have on board a current copy of the Navigation Rules.</a:t>
            </a:r>
            <a:r>
              <a:rPr lang="en-US" smtClean="0">
                <a:solidFill>
                  <a:srgbClr val="000000"/>
                </a:solidFill>
                <a:latin typeface="Verdana" pitchFamily="34" charset="0"/>
              </a:rPr>
              <a:t>   </a:t>
            </a:r>
            <a:br>
              <a:rPr lang="en-US" smtClean="0">
                <a:solidFill>
                  <a:srgbClr val="000000"/>
                </a:solidFill>
                <a:latin typeface="Verdana" pitchFamily="34" charset="0"/>
              </a:rPr>
            </a:br>
            <a:endParaRPr lang="en-US" smtClean="0">
              <a:solidFill>
                <a:srgbClr val="000000"/>
              </a:solidFill>
              <a:latin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84989D5-F28F-4CE6-B003-C0A8B92E7061}" type="slidenum">
              <a:rPr lang="en-US" smtClean="0"/>
              <a:pPr/>
              <a:t>55</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Instructor should discuss the State and Local requirements for their area.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EB8F713-6792-4323-B0C1-74B78E96C354}" type="slidenum">
              <a:rPr lang="en-US" smtClean="0"/>
              <a:pPr/>
              <a:t>62</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A VHF Marine Radio is a key piece of safety equipment in an emergency. An FCC License is required for powered vessels over 65ft in length, commercial vessels, and vessels traveling in International Waters.</a:t>
            </a:r>
          </a:p>
          <a:p>
            <a:pPr eaLnBrk="1" hangingPunct="1"/>
            <a:r>
              <a:rPr lang="en-US" smtClean="0"/>
              <a:t>Carry a handheld pump and bucket to supplement your bilge pump as backup dewatering devices.</a:t>
            </a:r>
          </a:p>
          <a:p>
            <a:pPr eaLnBrk="1" hangingPunct="1"/>
            <a:r>
              <a:rPr lang="en-US" smtClean="0"/>
              <a:t>Fire Extinguishers should be mounted for easy access and safety.</a:t>
            </a:r>
          </a:p>
          <a:p>
            <a:pPr eaLnBrk="1" hangingPunct="1"/>
            <a:r>
              <a:rPr lang="en-US" smtClean="0"/>
              <a:t>Always carry an the proper anchor for your boat and area and enough rode.</a:t>
            </a:r>
          </a:p>
          <a:p>
            <a:pPr eaLnBrk="1" hangingPunct="1"/>
            <a:r>
              <a:rPr lang="en-US" smtClean="0"/>
              <a:t>Note: Maximum Vertical distance equals the height of the bow from the water surface plus the expected depth of the water, plus an allowance for changing tides.</a:t>
            </a:r>
          </a:p>
          <a:p>
            <a:pPr eaLnBrk="1" hangingPunct="1"/>
            <a:r>
              <a:rPr lang="en-US" smtClean="0"/>
              <a:t>Rode Length should be 7 to 10 times Maximum Vertical distance.</a:t>
            </a:r>
          </a:p>
          <a:p>
            <a:pPr eaLnBrk="1" hangingPunct="1"/>
            <a:r>
              <a:rPr lang="en-US" smtClean="0"/>
              <a:t>Maximum Capacity = Boat Width X Boat Length divided by 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D65DDCD-A1ED-4DAC-BFD5-DD2A8FDD89D5}" type="slidenum">
              <a:rPr lang="en-US" smtClean="0"/>
              <a:pPr/>
              <a:t>8</a:t>
            </a:fld>
            <a:endParaRPr lang="en-US" smtClean="0"/>
          </a:p>
        </p:txBody>
      </p:sp>
      <p:sp>
        <p:nvSpPr>
          <p:cNvPr id="87043" name="Rectangle 2050"/>
          <p:cNvSpPr>
            <a:spLocks noGrp="1" noRot="1" noChangeAspect="1" noChangeArrowheads="1" noTextEdit="1"/>
          </p:cNvSpPr>
          <p:nvPr>
            <p:ph type="sldImg"/>
          </p:nvPr>
        </p:nvSpPr>
        <p:spPr>
          <a:ln/>
        </p:spPr>
      </p:sp>
      <p:sp>
        <p:nvSpPr>
          <p:cNvPr id="87044" name="Rectangle 2051"/>
          <p:cNvSpPr>
            <a:spLocks noGrp="1" noChangeArrowheads="1"/>
          </p:cNvSpPr>
          <p:nvPr>
            <p:ph type="body" idx="1"/>
          </p:nvPr>
        </p:nvSpPr>
        <p:spPr>
          <a:noFill/>
          <a:ln/>
        </p:spPr>
        <p:txBody>
          <a:bodyPr/>
          <a:lstStyle/>
          <a:p>
            <a:pPr eaLnBrk="1" hangingPunct="1"/>
            <a:r>
              <a:rPr lang="en-US" smtClean="0">
                <a:latin typeface="Arial Unicode MS" pitchFamily="34" charset="-128"/>
              </a:rPr>
              <a:t>In concert with these outreach efforts in safety education, this program provides significant benefits to recreational boaters. The United States Coast Guard (USCG) is interested in seeing this program grow by increasing the number of trained vessel examiners (VE) and increasing the number of VSCs, particularly in the PWC and SUB areas.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2717D92-2071-475A-A10B-DBBE911A3A66}" type="slidenum">
              <a:rPr lang="en-US" smtClean="0"/>
              <a:pPr/>
              <a:t>63</a:t>
            </a:fld>
            <a:endParaRPr lang="en-US" smtClean="0"/>
          </a:p>
        </p:txBody>
      </p:sp>
      <p:sp>
        <p:nvSpPr>
          <p:cNvPr id="105475" name="Rectangle 2050"/>
          <p:cNvSpPr>
            <a:spLocks noGrp="1" noRot="1" noChangeAspect="1" noChangeArrowheads="1" noTextEdit="1"/>
          </p:cNvSpPr>
          <p:nvPr>
            <p:ph type="sldImg"/>
          </p:nvPr>
        </p:nvSpPr>
        <p:spPr>
          <a:ln/>
        </p:spPr>
      </p:sp>
      <p:sp>
        <p:nvSpPr>
          <p:cNvPr id="105476" name="Rectangle 2051"/>
          <p:cNvSpPr>
            <a:spLocks noGrp="1" noChangeArrowheads="1"/>
          </p:cNvSpPr>
          <p:nvPr>
            <p:ph type="body" idx="1"/>
          </p:nvPr>
        </p:nvSpPr>
        <p:spPr>
          <a:noFill/>
          <a:ln/>
        </p:spPr>
        <p:txBody>
          <a:bodyPr/>
          <a:lstStyle/>
          <a:p>
            <a:pPr eaLnBrk="1" hangingPunct="1"/>
            <a:r>
              <a:rPr lang="en-US" sz="1400" smtClean="0">
                <a:solidFill>
                  <a:srgbClr val="FFFFFF"/>
                </a:solidFill>
                <a:latin typeface="Tahoma" pitchFamily="34" charset="0"/>
              </a:rPr>
              <a:t>The boat owner retains responsibility for what occurs on their boat, even when they are not there.</a:t>
            </a:r>
          </a:p>
          <a:p>
            <a:pPr eaLnBrk="1" hangingPunct="1"/>
            <a:r>
              <a:rPr lang="en-US" sz="1400" smtClean="0">
                <a:solidFill>
                  <a:srgbClr val="FFFFFF"/>
                </a:solidFill>
                <a:latin typeface="Tahoma" pitchFamily="34" charset="0"/>
              </a:rPr>
              <a:t>An Accident Report will be filed immediately if the accident results in a death or disappearance; within 48 hours if there are injuries requiring more than basic first aid; and within 10 days if there is damage greater than $2,000.00.</a:t>
            </a:r>
          </a:p>
          <a:p>
            <a:pPr eaLnBrk="1" hangingPunct="1"/>
            <a:r>
              <a:rPr lang="en-US" sz="1400" smtClean="0">
                <a:solidFill>
                  <a:srgbClr val="FFFFFF"/>
                </a:solidFill>
                <a:latin typeface="Tahoma" pitchFamily="34" charset="0"/>
              </a:rPr>
              <a:t>Any Boat operator is required by law to extend help to other boaters in distress. Failure to assist is a felony punishable by fines and/or prison.</a:t>
            </a:r>
          </a:p>
          <a:p>
            <a:pPr eaLnBrk="1" hangingPunct="1"/>
            <a:r>
              <a:rPr lang="en-US" sz="1400" smtClean="0">
                <a:solidFill>
                  <a:srgbClr val="FFFFFF"/>
                </a:solidFill>
                <a:latin typeface="Tahoma" pitchFamily="34" charset="0"/>
              </a:rPr>
              <a:t>When operating Offshore EPIRBs and Immersion Suits should be carried.</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8EF907C-CBD6-4305-9118-A06541576C68}" type="slidenum">
              <a:rPr lang="en-US" smtClean="0"/>
              <a:pPr/>
              <a:t>64</a:t>
            </a:fld>
            <a:endParaRPr lang="en-US" smtClean="0"/>
          </a:p>
        </p:txBody>
      </p:sp>
      <p:sp>
        <p:nvSpPr>
          <p:cNvPr id="106499" name="Rectangle 1026"/>
          <p:cNvSpPr>
            <a:spLocks noGrp="1" noRot="1" noChangeAspect="1" noChangeArrowheads="1" noTextEdit="1"/>
          </p:cNvSpPr>
          <p:nvPr>
            <p:ph type="sldImg"/>
          </p:nvPr>
        </p:nvSpPr>
        <p:spPr>
          <a:ln/>
        </p:spPr>
      </p:sp>
      <p:sp>
        <p:nvSpPr>
          <p:cNvPr id="106500" name="Rectangle 1027"/>
          <p:cNvSpPr>
            <a:spLocks noGrp="1" noChangeArrowheads="1"/>
          </p:cNvSpPr>
          <p:nvPr>
            <p:ph type="body" idx="1"/>
          </p:nvPr>
        </p:nvSpPr>
        <p:spPr>
          <a:noFill/>
          <a:ln/>
        </p:spPr>
        <p:txBody>
          <a:bodyPr/>
          <a:lstStyle/>
          <a:p>
            <a:pPr eaLnBrk="1" hangingPunct="1"/>
            <a:r>
              <a:rPr lang="en-US" smtClean="0"/>
              <a:t>Refuel portable tanks away from the vessel.</a:t>
            </a:r>
          </a:p>
          <a:p>
            <a:pPr eaLnBrk="1" hangingPunct="1"/>
            <a:r>
              <a:rPr lang="en-US" smtClean="0"/>
              <a:t>Close all hatches and openings before fueling.</a:t>
            </a:r>
          </a:p>
          <a:p>
            <a:pPr eaLnBrk="1" hangingPunct="1"/>
            <a:r>
              <a:rPr lang="en-US" smtClean="0"/>
              <a:t>Don’t smoke while fueling.</a:t>
            </a:r>
          </a:p>
          <a:p>
            <a:pPr eaLnBrk="1" hangingPunct="1"/>
            <a:r>
              <a:rPr lang="en-US" smtClean="0"/>
              <a:t>Turn off engines, electrical systems, and any spark producing items.</a:t>
            </a:r>
          </a:p>
          <a:p>
            <a:pPr eaLnBrk="1" hangingPunct="1"/>
            <a:r>
              <a:rPr lang="en-US" smtClean="0"/>
              <a:t>Remove all passengers.</a:t>
            </a:r>
          </a:p>
          <a:p>
            <a:pPr eaLnBrk="1" hangingPunct="1"/>
            <a:r>
              <a:rPr lang="en-US" smtClean="0"/>
              <a:t>Keep the fill nozzle in contact with the tank and clean up any spills.</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987C037-4946-49A6-A085-EF40224CC45E}" type="slidenum">
              <a:rPr lang="en-US" smtClean="0"/>
              <a:pPr/>
              <a:t>66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z="1000" smtClean="0">
                <a:solidFill>
                  <a:srgbClr val="FFFFFF"/>
                </a:solidFill>
                <a:latin typeface="Tahoma" pitchFamily="34" charset="0"/>
              </a:rPr>
              <a:t>Most States require proof of Insurance before you can register your boat.</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31C6905-3B8B-4B48-B128-F51C3B3ACE99}" type="slidenum">
              <a:rPr lang="en-US" smtClean="0"/>
              <a:pPr/>
              <a:t>67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b="1" smtClean="0">
                <a:solidFill>
                  <a:srgbClr val="000000"/>
                </a:solidFill>
                <a:latin typeface="Arial" charset="0"/>
                <a:cs typeface="Arial" charset="0"/>
              </a:rPr>
              <a:t>Carbon monoxide (CO) can harm and even kill you inside or outside your boat!</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970B039-11A5-47E2-94F9-B8B35DD4824F}" type="slidenum">
              <a:rPr lang="en-US" smtClean="0"/>
              <a:pPr/>
              <a:t>68</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b="1" smtClean="0">
                <a:solidFill>
                  <a:srgbClr val="000000"/>
                </a:solidFill>
                <a:latin typeface="Arial" charset="0"/>
                <a:cs typeface="Arial" charset="0"/>
              </a:rPr>
              <a:t>What is Carbon Monoxide?</a:t>
            </a:r>
          </a:p>
          <a:p>
            <a:pPr eaLnBrk="1" hangingPunct="1"/>
            <a:r>
              <a:rPr lang="en-US" smtClean="0">
                <a:latin typeface="Arial" charset="0"/>
                <a:cs typeface="Arial" charset="0"/>
              </a:rPr>
              <a:t>Carbon monoxide (CO) is a colorless, odorless, and tasteless gas. It is produced when a carbon-based fuel-such as gasoline, propane, charcoal, or oil-burns. Sources on your boat may include engines, gas generators, cooking ranges, and space and water heaters</a:t>
            </a:r>
          </a:p>
          <a:p>
            <a:pPr eaLnBrk="1" hangingPunct="1"/>
            <a:endParaRPr lang="en-US" smtClean="0"/>
          </a:p>
          <a:p>
            <a:pPr eaLnBrk="1" hangingPunct="1"/>
            <a:r>
              <a:rPr lang="en-US" b="1" smtClean="0">
                <a:solidFill>
                  <a:srgbClr val="000000"/>
                </a:solidFill>
                <a:latin typeface="Arial" charset="0"/>
                <a:cs typeface="Arial" charset="0"/>
              </a:rPr>
              <a:t>Why is it so dangerous? </a:t>
            </a:r>
          </a:p>
          <a:p>
            <a:pPr eaLnBrk="1" hangingPunct="1"/>
            <a:r>
              <a:rPr lang="en-US" smtClean="0">
                <a:latin typeface="Arial" charset="0"/>
                <a:cs typeface="Arial" charset="0"/>
              </a:rPr>
              <a:t>Carbon monoxide (CO) enters your bloodstream through the lungs, blocking the oxygen your body needs. Prolonged exposure to low concentrations or very quick exposure to high concentrations can kill you. </a:t>
            </a:r>
          </a:p>
          <a:p>
            <a:pPr eaLnBrk="1" hangingPunct="1"/>
            <a:r>
              <a:rPr lang="en-US" smtClean="0">
                <a:latin typeface="Arial" charset="0"/>
                <a:cs typeface="Arial" charset="0"/>
              </a:rPr>
              <a:t>Early symptoms of CO poisoning include irritated eyes, headache, nausea, weakness, and dizziness. They are often confused with seasickness or intoxication, so those affected may not receive the medical attention they need. </a:t>
            </a:r>
          </a:p>
          <a:p>
            <a:pPr eaLnBrk="1" hangingPunct="1"/>
            <a:r>
              <a:rPr lang="en-US" smtClean="0">
                <a:latin typeface="Arial" charset="0"/>
                <a:cs typeface="Arial" charset="0"/>
              </a:rPr>
              <a:t>Altitude, certain health-related problems, and age will increase the effects of CO. Persons who smoke or are exposed to high concentrations of cigarette smoke, consume alcohol, or have lung disorders or heart problems are particularly susceptible to an increase in the effects from CO. However, anyone can be affected. Another factor to consider is that physical exertion accelerates the rate at which the blood absorbs CO. </a:t>
            </a:r>
          </a:p>
          <a:p>
            <a:pPr eaLnBrk="1" hangingPunct="1"/>
            <a:r>
              <a:rPr lang="en-US" b="1" smtClean="0">
                <a:solidFill>
                  <a:srgbClr val="000000"/>
                </a:solidFill>
                <a:latin typeface="Arial" charset="0"/>
                <a:cs typeface="Arial" charset="0"/>
              </a:rPr>
              <a:t>Emergency Treatment for CO Poisoning</a:t>
            </a:r>
          </a:p>
          <a:p>
            <a:pPr eaLnBrk="1" hangingPunct="1"/>
            <a:r>
              <a:rPr lang="en-US" smtClean="0">
                <a:latin typeface="Arial" charset="0"/>
                <a:cs typeface="Arial" charset="0"/>
              </a:rPr>
              <a:t>CO poisoning or toxicity is a life-threatening emergency that requires immediate action. The following is a list of things that should be done if CO poisoning is suspected. Proceed with caution. The victim may be in an area of high CO concentration, which means you or others could in danger from exposure to CO. </a:t>
            </a:r>
          </a:p>
          <a:p>
            <a:pPr eaLnBrk="1" hangingPunct="1">
              <a:buFontTx/>
              <a:buChar char="•"/>
            </a:pPr>
            <a:r>
              <a:rPr lang="en-US" smtClean="0">
                <a:latin typeface="Arial" charset="0"/>
                <a:cs typeface="Arial" charset="0"/>
              </a:rPr>
              <a:t>Evaluate the situation and ventilate the area if possible. </a:t>
            </a:r>
          </a:p>
          <a:p>
            <a:pPr eaLnBrk="1" hangingPunct="1">
              <a:buFontTx/>
              <a:buChar char="•"/>
            </a:pPr>
            <a:r>
              <a:rPr lang="en-US" smtClean="0">
                <a:latin typeface="Arial" charset="0"/>
                <a:cs typeface="Arial" charset="0"/>
              </a:rPr>
              <a:t>Evacuate the area and move affected person(s) to a fresh air environment. </a:t>
            </a:r>
          </a:p>
          <a:p>
            <a:pPr eaLnBrk="1" hangingPunct="1">
              <a:buFontTx/>
              <a:buChar char="•"/>
            </a:pPr>
            <a:r>
              <a:rPr lang="en-US" smtClean="0">
                <a:latin typeface="Arial" charset="0"/>
                <a:cs typeface="Arial" charset="0"/>
              </a:rPr>
              <a:t>Observe the victim(s). </a:t>
            </a:r>
          </a:p>
          <a:p>
            <a:pPr eaLnBrk="1" hangingPunct="1">
              <a:buFontTx/>
              <a:buChar char="•"/>
            </a:pPr>
            <a:r>
              <a:rPr lang="en-US" smtClean="0">
                <a:latin typeface="Arial" charset="0"/>
                <a:cs typeface="Arial" charset="0"/>
              </a:rPr>
              <a:t>Administer oxygen, if available. </a:t>
            </a:r>
          </a:p>
          <a:p>
            <a:pPr eaLnBrk="1" hangingPunct="1">
              <a:buFontTx/>
              <a:buChar char="•"/>
            </a:pPr>
            <a:r>
              <a:rPr lang="en-US" smtClean="0">
                <a:latin typeface="Arial" charset="0"/>
                <a:cs typeface="Arial" charset="0"/>
              </a:rPr>
              <a:t>Contact medical help. If the victim is not breathing, perform rescue breathing or approved cardiopulmonary resuscitation (CPR), as appropriate, until medical help arrives. Prompt action can mean the difference between life and death. </a:t>
            </a:r>
          </a:p>
          <a:p>
            <a:pPr eaLnBrk="1" hangingPunct="1">
              <a:buFontTx/>
              <a:buChar char="•"/>
            </a:pPr>
            <a:r>
              <a:rPr lang="en-US" smtClean="0">
                <a:latin typeface="Arial" charset="0"/>
                <a:cs typeface="Arial" charset="0"/>
              </a:rPr>
              <a:t>Shut off potential sources of CO, if possible. Correct ventilation problems and/or repair exhaust problems as appropriate. Investigate the source of CO and take corrective action, such as evacuating and ventilating the area or shutting off the source of the CO, while at the same time evacuating and ventilating the area. </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C9E11CF-7973-416F-9B90-2D08F2F674DA}" type="slidenum">
              <a:rPr lang="en-US" smtClean="0"/>
              <a:pPr/>
              <a:t>69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b="1" smtClean="0">
                <a:solidFill>
                  <a:srgbClr val="000000"/>
                </a:solidFill>
                <a:latin typeface="Arial" charset="0"/>
                <a:cs typeface="Arial" charset="0"/>
              </a:rPr>
              <a:t>Once a Month</a:t>
            </a:r>
          </a:p>
          <a:p>
            <a:pPr eaLnBrk="1" hangingPunct="1">
              <a:buFontTx/>
              <a:buChar char="•"/>
            </a:pPr>
            <a:r>
              <a:rPr lang="en-US" smtClean="0">
                <a:latin typeface="Arial" charset="0"/>
                <a:cs typeface="Arial" charset="0"/>
              </a:rPr>
              <a:t>Make sure all exhaust clamps are in place and secure. </a:t>
            </a:r>
          </a:p>
          <a:p>
            <a:pPr eaLnBrk="1" hangingPunct="1">
              <a:buFontTx/>
              <a:buChar char="•"/>
            </a:pPr>
            <a:r>
              <a:rPr lang="en-US" smtClean="0">
                <a:latin typeface="Arial" charset="0"/>
                <a:cs typeface="Arial" charset="0"/>
              </a:rPr>
              <a:t>Look for exhaust leaking from exhaust system components. Signs include rust and/or black streaking, water leaks, or corroded or cracked fittings. </a:t>
            </a:r>
          </a:p>
          <a:p>
            <a:pPr eaLnBrk="1" hangingPunct="1">
              <a:buFontTx/>
              <a:buChar char="•"/>
            </a:pPr>
            <a:r>
              <a:rPr lang="en-US" smtClean="0">
                <a:latin typeface="Arial" charset="0"/>
                <a:cs typeface="Arial" charset="0"/>
              </a:rPr>
              <a:t>Inspect rubber exhaust hoses for burned, cracked, or deteriorated sections. All rubber hoses should be pliable and free of kinks. </a:t>
            </a:r>
          </a:p>
          <a:p>
            <a:pPr eaLnBrk="1" hangingPunct="1"/>
            <a:r>
              <a:rPr lang="en-US" b="1" smtClean="0">
                <a:solidFill>
                  <a:srgbClr val="000000"/>
                </a:solidFill>
                <a:latin typeface="Arial" charset="0"/>
                <a:cs typeface="Arial" charset="0"/>
              </a:rPr>
              <a:t>Once a Year</a:t>
            </a:r>
          </a:p>
          <a:p>
            <a:pPr eaLnBrk="1" hangingPunct="1"/>
            <a:r>
              <a:rPr lang="en-US" smtClean="0">
                <a:latin typeface="Arial" charset="0"/>
                <a:cs typeface="Arial" charset="0"/>
              </a:rPr>
              <a:t>Have a qualified marine technician:</a:t>
            </a:r>
          </a:p>
          <a:p>
            <a:pPr eaLnBrk="1" hangingPunct="1">
              <a:buFontTx/>
              <a:buChar char="•"/>
            </a:pPr>
            <a:r>
              <a:rPr lang="en-US" smtClean="0">
                <a:latin typeface="Arial" charset="0"/>
                <a:cs typeface="Arial" charset="0"/>
              </a:rPr>
              <a:t>Replace exhaust hoses if cracking, charring, or deterioration is found. </a:t>
            </a:r>
          </a:p>
          <a:p>
            <a:pPr eaLnBrk="1" hangingPunct="1">
              <a:buFontTx/>
              <a:buChar char="•"/>
            </a:pPr>
            <a:r>
              <a:rPr lang="en-US" smtClean="0">
                <a:latin typeface="Arial" charset="0"/>
                <a:cs typeface="Arial" charset="0"/>
              </a:rPr>
              <a:t>Ensure that your engines and generators are properly tuned, and well maintained. </a:t>
            </a:r>
          </a:p>
          <a:p>
            <a:pPr eaLnBrk="1" hangingPunct="1">
              <a:buFontTx/>
              <a:buChar char="•"/>
            </a:pPr>
            <a:r>
              <a:rPr lang="en-US" smtClean="0">
                <a:latin typeface="Arial" charset="0"/>
                <a:cs typeface="Arial" charset="0"/>
              </a:rPr>
              <a:t>Inspect each water pump impeller and the water pump housing. Replace if worn. Make sure cooling systems are in working condition. </a:t>
            </a:r>
          </a:p>
          <a:p>
            <a:pPr eaLnBrk="1" hangingPunct="1">
              <a:buFontTx/>
              <a:buChar char="•"/>
            </a:pPr>
            <a:r>
              <a:rPr lang="en-US" smtClean="0">
                <a:latin typeface="Arial" charset="0"/>
                <a:cs typeface="Arial" charset="0"/>
              </a:rPr>
              <a:t>Inspect all metallic exhaust components for cracking, rusting, leaking, or loosening. Make sure they check the cylinder head, exhaust manifold, water injection elbow, and the threaded adapter nipple between the manifold and the elbow. </a:t>
            </a:r>
          </a:p>
          <a:p>
            <a:pPr eaLnBrk="1" hangingPunct="1">
              <a:buFontTx/>
              <a:buChar char="•"/>
            </a:pPr>
            <a:r>
              <a:rPr lang="en-US" smtClean="0">
                <a:latin typeface="Arial" charset="0"/>
                <a:cs typeface="Arial" charset="0"/>
              </a:rPr>
              <a:t>Clean, inspect, and confirm proper operation of the generator cooling water anti-siphon valve (if equipped). </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B648E35-482D-4428-8397-F81E61D9E78D}" type="slidenum">
              <a:rPr lang="en-US" smtClean="0"/>
              <a:pPr/>
              <a:t>70</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Previous carbon monoxide warnings and educational materials have concentrated on the hazards created by the exhaust of the main propulsion engines while underway. Although these dangers still exist, the Coast Guard will develop new educational materials to emphasize the additional hazards of using a gasoline-powered generator, especially while not underway</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6DEFC0D-E256-4818-A8B3-5503C4280ECF}" type="slidenum">
              <a:rPr lang="en-US" smtClean="0"/>
              <a:pPr/>
              <a:t>71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z="1400" smtClean="0">
                <a:solidFill>
                  <a:srgbClr val="FFFFFF"/>
                </a:solidFill>
                <a:latin typeface="Arial" charset="0"/>
                <a:cs typeface="Times New Roman" pitchFamily="18" charset="0"/>
              </a:rPr>
              <a:t>An overdue SUB is a high search and rescue priority because the effects of cold water and other climatic factors can quickly become life threatening.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D33CB1-4C95-42C4-B2AC-0C6C554C3802}" type="slidenum">
              <a:rPr lang="en-US" smtClean="0"/>
              <a:pPr/>
              <a:t>72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There are great website for local weather reports and of course the National Weather Service.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5F1D6C1-B64B-4D5B-8428-AF3D955AC1B6}" type="slidenum">
              <a:rPr lang="en-US" smtClean="0"/>
              <a:pPr/>
              <a:t>73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z="1400" smtClean="0">
                <a:solidFill>
                  <a:srgbClr val="FFFFFF"/>
                </a:solidFill>
                <a:latin typeface="Arial" charset="0"/>
                <a:cs typeface="Arial" charset="0"/>
              </a:rPr>
              <a:t>Paddle sports enthusiasts often operate in remote areas where medical attention is not readily available.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7163B07-55DA-49EF-8556-7AED61AF8470}" type="slidenum">
              <a:rPr lang="en-US" smtClean="0"/>
              <a:pPr/>
              <a:t>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Coast Guard </a:t>
            </a:r>
            <a:r>
              <a:rPr lang="en-US" smtClean="0">
                <a:solidFill>
                  <a:srgbClr val="000000"/>
                </a:solidFill>
                <a:latin typeface="Arial" charset="0"/>
                <a:cs typeface="Arial" charset="0"/>
              </a:rPr>
              <a:t>Auxiliarists who would like to augment MSOs and do such inspections need to pass a series of PQS courses on inspecting lifeboats, etc. The requirements are spelled out in detail as part of the Trident Program. See the Coast Guard Auxiliary National website for details. </a:t>
            </a:r>
            <a:r>
              <a:rPr lang="en-US" smtClean="0">
                <a:solidFill>
                  <a:srgbClr val="000000"/>
                </a:solidFill>
                <a:latin typeface="Arial" charset="0"/>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B567616-3ADC-4B03-97C8-3319B2376A00}" type="slidenum">
              <a:rPr lang="en-US" smtClean="0"/>
              <a:pPr/>
              <a:t>74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z="1400" smtClean="0">
                <a:latin typeface="Arial" charset="0"/>
                <a:ea typeface="Arial Unicode MS" pitchFamily="34" charset="-128"/>
                <a:cs typeface="Arial Unicode MS" pitchFamily="34" charset="-128"/>
              </a:rPr>
              <a:t>Place VHF radio, GPS and Compass in waterproof bags. </a:t>
            </a:r>
          </a:p>
          <a:p>
            <a:pPr eaLnBrk="1" hangingPunct="1"/>
            <a:r>
              <a:rPr lang="en-US" sz="1400" smtClean="0">
                <a:latin typeface="Arial" charset="0"/>
                <a:ea typeface="Arial Unicode MS" pitchFamily="34" charset="-128"/>
                <a:cs typeface="Arial Unicode MS" pitchFamily="34" charset="-128"/>
              </a:rPr>
              <a:t>Include a waterproof hand held compass as a back up in case the GPS fails.</a:t>
            </a: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CC806BC-E77B-467D-85A2-6530D20A4700}" type="slidenum">
              <a:rPr lang="en-US" smtClean="0"/>
              <a:pPr/>
              <a:t>75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Check at the start of each boating season to make sure you have the most up to date charts for the areas you frequent.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CF68859-001E-45FA-8B21-4BA1AA16CAE4}" type="slidenum">
              <a:rPr lang="en-US" smtClean="0"/>
              <a:pPr/>
              <a:t>76</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z="1400" smtClean="0">
                <a:latin typeface="Arial" charset="0"/>
              </a:rPr>
              <a:t>Ask the class to list other items that might be important to bring on your SUB trip.</a:t>
            </a:r>
          </a:p>
          <a:p>
            <a:pPr eaLnBrk="1" hangingPunct="1"/>
            <a:r>
              <a:rPr lang="en-US" sz="1400" smtClean="0">
                <a:latin typeface="Arial" charset="0"/>
              </a:rPr>
              <a:t>Don’t forget to secure all items to the boat or your PFD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D8726C3-ED08-475D-89CD-0F88A2F9894F}" type="slidenum">
              <a:rPr lang="en-US" smtClean="0"/>
              <a:pPr/>
              <a:t>77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z="1400" smtClean="0">
                <a:latin typeface="Arial" charset="0"/>
              </a:rPr>
              <a:t>Ask the class what other USCG Auxiliary Boating Safety Courses are available to the public.</a:t>
            </a:r>
          </a:p>
          <a:p>
            <a:pPr eaLnBrk="1" hangingPunct="1"/>
            <a:r>
              <a:rPr lang="en-US" sz="1400" smtClean="0">
                <a:latin typeface="Arial" charset="0"/>
              </a:rPr>
              <a:t>Ask which one’s might be most useful to SUB operators.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576B337-A96C-4F7D-88ED-6D2BBA9BE9BC}" type="slidenum">
              <a:rPr lang="en-US" smtClean="0"/>
              <a:pPr/>
              <a:t>10</a:t>
            </a:fld>
            <a:endParaRPr lang="en-US" smtClean="0"/>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a:ln/>
        </p:spPr>
        <p:txBody>
          <a:bodyPr/>
          <a:lstStyle/>
          <a:p>
            <a:pPr eaLnBrk="1" hangingPunct="1"/>
            <a:r>
              <a:rPr lang="en-US" smtClean="0"/>
              <a:t>Coast Guard </a:t>
            </a:r>
            <a:r>
              <a:rPr lang="en-US" smtClean="0">
                <a:solidFill>
                  <a:srgbClr val="000000"/>
                </a:solidFill>
                <a:latin typeface="Arial" charset="0"/>
                <a:cs typeface="Arial" charset="0"/>
              </a:rPr>
              <a:t>Auxiliarists who would like to augment MSOs and do such inspections need to pass a series of PQS courses on inspecting lifeboats, etc. The requirements are spelled out in detail as part of the Trident Program. See the Coast Guard Auxiliary National website for details. </a:t>
            </a:r>
            <a:r>
              <a:rPr lang="en-US" smtClean="0">
                <a:solidFill>
                  <a:srgbClr val="000000"/>
                </a:solidFill>
                <a:latin typeface="Arial"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E884B01-36B1-4446-B1BB-960302FCCE7A}" type="slidenum">
              <a:rPr lang="en-US" smtClean="0"/>
              <a:pPr/>
              <a:t>13</a:t>
            </a:fld>
            <a:endParaRPr lang="en-US" smtClean="0"/>
          </a:p>
        </p:txBody>
      </p:sp>
      <p:sp>
        <p:nvSpPr>
          <p:cNvPr id="90115" name="Rectangle 2"/>
          <p:cNvSpPr>
            <a:spLocks noGrp="1" noRot="1" noChangeAspect="1" noChangeArrowheads="1" noTextEdit="1"/>
          </p:cNvSpPr>
          <p:nvPr>
            <p:ph type="sldImg"/>
          </p:nvPr>
        </p:nvSpPr>
        <p:spPr>
          <a:xfrm>
            <a:off x="1146175" y="685800"/>
            <a:ext cx="4572000" cy="3429000"/>
          </a:xfrm>
          <a:ln/>
        </p:spPr>
      </p:sp>
      <p:sp>
        <p:nvSpPr>
          <p:cNvPr id="90116" name="Rectangle 3"/>
          <p:cNvSpPr>
            <a:spLocks noGrp="1" noChangeArrowheads="1"/>
          </p:cNvSpPr>
          <p:nvPr>
            <p:ph type="body" idx="1"/>
          </p:nvPr>
        </p:nvSpPr>
        <p:spPr>
          <a:solidFill>
            <a:srgbClr val="FFFFFF"/>
          </a:solidFill>
          <a:ln>
            <a:solidFill>
              <a:srgbClr val="000000"/>
            </a:solidFill>
          </a:ln>
        </p:spPr>
        <p:txBody>
          <a:bodyPr lIns="89928" tIns="44965" rIns="89928" bIns="44965"/>
          <a:lstStyle/>
          <a:p>
            <a:pPr eaLnBrk="1" hangingPunct="1"/>
            <a:r>
              <a:rPr lang="en-US" smtClean="0"/>
              <a:t>VSC decals can not be given to vessel that look like this…. VE’s need to know what to look for….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3D0ECEF-A917-4344-BCBD-B4944197E4E4}" type="slidenum">
              <a:rPr lang="en-US" smtClean="0"/>
              <a:pPr/>
              <a:t>15</a:t>
            </a:fld>
            <a:endParaRPr lang="en-US" smtClean="0"/>
          </a:p>
        </p:txBody>
      </p:sp>
      <p:sp>
        <p:nvSpPr>
          <p:cNvPr id="91139" name="Rectangle 2"/>
          <p:cNvSpPr>
            <a:spLocks noGrp="1" noRot="1" noChangeAspect="1" noChangeArrowheads="1" noTextEdit="1"/>
          </p:cNvSpPr>
          <p:nvPr>
            <p:ph type="sldImg"/>
          </p:nvPr>
        </p:nvSpPr>
        <p:spPr>
          <a:xfrm>
            <a:off x="1146175" y="685800"/>
            <a:ext cx="4572000" cy="3429000"/>
          </a:xfrm>
          <a:ln/>
        </p:spPr>
      </p:sp>
      <p:sp>
        <p:nvSpPr>
          <p:cNvPr id="91140" name="Rectangle 3"/>
          <p:cNvSpPr>
            <a:spLocks noGrp="1" noChangeArrowheads="1"/>
          </p:cNvSpPr>
          <p:nvPr>
            <p:ph type="body" idx="1"/>
          </p:nvPr>
        </p:nvSpPr>
        <p:spPr>
          <a:solidFill>
            <a:srgbClr val="FFFFFF"/>
          </a:solidFill>
          <a:ln>
            <a:solidFill>
              <a:srgbClr val="000000"/>
            </a:solidFill>
          </a:ln>
        </p:spPr>
        <p:txBody>
          <a:bodyPr lIns="89928" tIns="44965" rIns="89928" bIns="44965"/>
          <a:lstStyle/>
          <a:p>
            <a:pPr eaLnBrk="1" hangingPunct="1"/>
            <a:r>
              <a:rPr lang="en-US" smtClean="0"/>
              <a:t>This is what you need to look for when doing a VSC on a Documented Vessel.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BED8698-55D9-4BA2-8AB8-A96EF9D706EF}" type="slidenum">
              <a:rPr lang="en-US" smtClean="0"/>
              <a:pPr/>
              <a:t>16</a:t>
            </a:fld>
            <a:endParaRPr lang="en-US" smtClean="0"/>
          </a:p>
        </p:txBody>
      </p:sp>
      <p:sp>
        <p:nvSpPr>
          <p:cNvPr id="92163" name="Slide Image Placeholder 1"/>
          <p:cNvSpPr>
            <a:spLocks noGrp="1" noRot="1" noChangeAspect="1" noTextEdit="1"/>
          </p:cNvSpPr>
          <p:nvPr>
            <p:ph type="sldImg"/>
          </p:nvPr>
        </p:nvSpPr>
        <p:spPr>
          <a:ln/>
        </p:spPr>
      </p:sp>
      <p:sp>
        <p:nvSpPr>
          <p:cNvPr id="92164" name="Notes Placeholder 2"/>
          <p:cNvSpPr>
            <a:spLocks noGrp="1"/>
          </p:cNvSpPr>
          <p:nvPr>
            <p:ph type="body" idx="1"/>
          </p:nvPr>
        </p:nvSpPr>
        <p:spPr>
          <a:noFill/>
          <a:ln/>
        </p:spPr>
        <p:txBody>
          <a:bodyPr lIns="91428" tIns="45714" rIns="91428" bIns="45714"/>
          <a:lstStyle/>
          <a:p>
            <a:pPr eaLnBrk="1" hangingPunct="1"/>
            <a:endParaRPr lang="en-US" smtClean="0"/>
          </a:p>
        </p:txBody>
      </p:sp>
      <p:sp>
        <p:nvSpPr>
          <p:cNvPr id="9216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8" tIns="45714" rIns="91428" bIns="45714" anchor="b"/>
          <a:lstStyle/>
          <a:p>
            <a:pPr algn="r" defTabSz="900113"/>
            <a:fld id="{2DB60C6F-D212-47AC-8B10-7059FA6A7603}" type="slidenum">
              <a:rPr lang="en-US" sz="1200" b="1">
                <a:solidFill>
                  <a:srgbClr val="FFFFFF"/>
                </a:solidFill>
              </a:rPr>
              <a:pPr algn="r" defTabSz="900113"/>
              <a:t>16</a:t>
            </a:fld>
            <a:endParaRPr lang="en-US" sz="1200" b="1">
              <a:solidFill>
                <a:srgbClr val="FFFF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DBBAD71-2516-4E77-AA7C-7779CEEB7279}" type="slidenum">
              <a:rPr lang="en-US" smtClean="0"/>
              <a:pPr/>
              <a:t>19</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All recreational boats must carry one wearable PFD (Type I, II, III or Type V PFD) for each person aboard. </a:t>
            </a:r>
          </a:p>
          <a:p>
            <a:pPr eaLnBrk="1" hangingPunct="1"/>
            <a:endParaRPr lang="en-US" smtClean="0">
              <a:latin typeface="Arial Unicode MS" pitchFamily="34" charset="-128"/>
            </a:endParaRPr>
          </a:p>
          <a:p>
            <a:pPr eaLnBrk="1" hangingPunct="1"/>
            <a:r>
              <a:rPr lang="en-US" smtClean="0">
                <a:latin typeface="Arial Unicode MS" pitchFamily="34" charset="-128"/>
              </a:rPr>
              <a:t>A Type V PFD provides performance of either a Type I, II, or III PFD (as marked on its label) and must be used according to the label requirements. </a:t>
            </a:r>
          </a:p>
          <a:p>
            <a:pPr eaLnBrk="1" hangingPunct="1"/>
            <a:endParaRPr lang="en-US" smtClean="0">
              <a:latin typeface="Arial Unicode MS" pitchFamily="34" charset="-128"/>
            </a:endParaRPr>
          </a:p>
          <a:p>
            <a:pPr eaLnBrk="1" hangingPunct="1"/>
            <a:r>
              <a:rPr lang="en-US" smtClean="0">
                <a:latin typeface="Arial Unicode MS" pitchFamily="34" charset="-128"/>
              </a:rPr>
              <a:t>Any boat 16ft and longer (except canoes and kayaks) must also carry one Throwable PFD (Type IV PFD).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C3F3A73-A0BE-4A74-9378-9BD2094D4443}" type="slidenum">
              <a:rPr lang="en-US" smtClean="0"/>
              <a:pPr/>
              <a:t>20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b="1" smtClean="0">
                <a:solidFill>
                  <a:srgbClr val="FFFFFF"/>
                </a:solidFill>
                <a:latin typeface="Tahoma" pitchFamily="34" charset="0"/>
              </a:rPr>
              <a:t>100 MPH rated Life-jackets do not protect wearers from traumatic injury in a high speed crash. </a:t>
            </a:r>
          </a:p>
          <a:p>
            <a:pPr eaLnBrk="1" hangingPunct="1"/>
            <a:r>
              <a:rPr lang="en-US" b="1" smtClean="0">
                <a:solidFill>
                  <a:srgbClr val="FFFFFF"/>
                </a:solidFill>
                <a:latin typeface="Tahoma" pitchFamily="34" charset="0"/>
              </a:rPr>
              <a:t>The impact rating means that the PFD still be buoyant following a 100 MPH impact.</a:t>
            </a:r>
          </a:p>
          <a:p>
            <a:pPr eaLnBrk="1" hangingPunct="1"/>
            <a:endParaRPr lang="en-US" b="1" smtClean="0">
              <a:solidFill>
                <a:srgbClr val="FFFFFF"/>
              </a:solidFill>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E448C9-E7E5-412E-8F8B-F4E5E48807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8AB16F-E103-43E5-9C54-DC6F9404B9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46CCDC-DD0E-4F30-827B-6964BF2FA8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E6BB7F-82E0-4905-A64A-D88A4CB650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0CA8D-B1F7-4A6E-A9AF-BE99B04C00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5E3311-B893-4E7F-9DEA-F6F5B4F3AA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B52FA4-828B-4EFB-87A7-FCFE1CF36A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407377-4CD9-40D5-87A6-223BD48E09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D6C35B-0674-483B-9B68-2872B375A3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9F9F44-B9AB-4C2C-9EF8-29AA77A3EB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99ADA9-2C9A-4521-A284-BB7629D533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347E0C-150C-495A-A142-FA4D36E96B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466A42A-0210-4B59-93CF-3EFCBE3F2E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wm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2.png"/><Relationship Id="rId4" Type="http://schemas.openxmlformats.org/officeDocument/2006/relationships/image" Target="../media/image10.jpeg"/><Relationship Id="rId9" Type="http://schemas.openxmlformats.org/officeDocument/2006/relationships/image" Target="http://www.safeboatingcampaign.com/wear-it-uscgaux-th.gi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http://www.safeboatingcampaign.com/wear-it-uscgaux-th.gif" TargetMode="External"/><Relationship Id="rId5" Type="http://schemas.openxmlformats.org/officeDocument/2006/relationships/image" Target="../media/image3.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http://www.safeboatingcampaign.com/wear-it-uscgaux-th.gif" TargetMode="External"/><Relationship Id="rId5" Type="http://schemas.openxmlformats.org/officeDocument/2006/relationships/image" Target="../media/image3.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http://www.safeboatingcampaign.com/wear-it-uscgaux-th.gif" TargetMode="External"/><Relationship Id="rId5" Type="http://schemas.openxmlformats.org/officeDocument/2006/relationships/image" Target="../media/image3.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png"/><Relationship Id="rId2" Type="http://schemas.openxmlformats.org/officeDocument/2006/relationships/image" Target="../media/image22.wmf"/><Relationship Id="rId1" Type="http://schemas.openxmlformats.org/officeDocument/2006/relationships/slideLayout" Target="../slideLayouts/slideLayout7.xml"/><Relationship Id="rId6" Type="http://schemas.openxmlformats.org/officeDocument/2006/relationships/image" Target="http://www.safeboatingcampaign.com/wear-it-uscgaux-th.gif" TargetMode="External"/><Relationship Id="rId5" Type="http://schemas.openxmlformats.org/officeDocument/2006/relationships/image" Target="../media/image3.pn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http://www.safeboatingcampaign.com/wear-it-uscgaux-th.gif" TargetMode="External"/><Relationship Id="rId5" Type="http://schemas.openxmlformats.org/officeDocument/2006/relationships/image" Target="../media/image3.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9.xml"/><Relationship Id="rId7" Type="http://schemas.openxmlformats.org/officeDocument/2006/relationships/image" Target="../media/image52.jpeg"/><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1.jpeg"/><Relationship Id="rId11" Type="http://schemas.openxmlformats.org/officeDocument/2006/relationships/image" Target="http://www.safeboatingcampaign.com/wear-it-uscgaux-th.gif" TargetMode="External"/><Relationship Id="rId5" Type="http://schemas.openxmlformats.org/officeDocument/2006/relationships/image" Target="../media/image50.jpeg"/><Relationship Id="rId10" Type="http://schemas.openxmlformats.org/officeDocument/2006/relationships/image" Target="../media/image3.png"/><Relationship Id="rId4" Type="http://schemas.openxmlformats.org/officeDocument/2006/relationships/image" Target="../media/image49.jpeg"/><Relationship Id="rId9"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7.png"/><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8" Type="http://schemas.openxmlformats.org/officeDocument/2006/relationships/image" Target="http://www.safeboatingcampaign.com/wear-it-uscgaux-th.gif" TargetMode="External"/><Relationship Id="rId3" Type="http://schemas.openxmlformats.org/officeDocument/2006/relationships/notesSlide" Target="../notesSlides/notesSlide30.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2.jpeg"/><Relationship Id="rId4" Type="http://schemas.openxmlformats.org/officeDocument/2006/relationships/oleObject" Target="../embeddings/oleObject2.bin"/><Relationship Id="rId9"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http://www.safeboatingcampaign.com/wear-it-uscgaux-th.gif" TargetMode="External"/><Relationship Id="rId5" Type="http://schemas.openxmlformats.org/officeDocument/2006/relationships/image" Target="../media/image3.png"/><Relationship Id="rId4" Type="http://schemas.openxmlformats.org/officeDocument/2006/relationships/oleObject" Target="../embeddings/oleObject4.bin"/></Relationships>
</file>

<file path=ppt/slides/_rels/slide76.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2.pn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http://www.safeboatingcampaign.com/wear-it-uscgaux-th.gi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3.png"/><Relationship Id="rId5" Type="http://schemas.openxmlformats.org/officeDocument/2006/relationships/image" Target="../media/image66.png"/><Relationship Id="rId10" Type="http://schemas.openxmlformats.org/officeDocument/2006/relationships/image" Target="../media/image71.jpeg"/><Relationship Id="rId4" Type="http://schemas.openxmlformats.org/officeDocument/2006/relationships/image" Target="../media/image65.png"/><Relationship Id="rId9" Type="http://schemas.openxmlformats.org/officeDocument/2006/relationships/image" Target="../media/image70.png"/></Relationships>
</file>

<file path=ppt/slides/_rels/slide7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www.safeboatingcampaign.com/wear-it-uscgaux-th.gif" TargetMode="Externa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http://www.safeboatingcampaign.com/wear-it-uscgaux-th.gif" TargetMode="External"/><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www.safeboatingcampaign.com/wear-it-uscgaux-th.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581400"/>
            <a:ext cx="7696200" cy="914400"/>
          </a:xfrm>
        </p:spPr>
        <p:txBody>
          <a:bodyPr/>
          <a:lstStyle/>
          <a:p>
            <a:pPr eaLnBrk="1" hangingPunct="1"/>
            <a:r>
              <a:rPr lang="en-US" b="1" smtClean="0">
                <a:solidFill>
                  <a:srgbClr val="FFCC00"/>
                </a:solidFill>
                <a:cs typeface="Times New Roman" pitchFamily="18" charset="0"/>
              </a:rPr>
              <a:t>   </a:t>
            </a:r>
            <a:r>
              <a:rPr lang="en-US" b="1" smtClean="0">
                <a:solidFill>
                  <a:schemeClr val="tx1"/>
                </a:solidFill>
                <a:cs typeface="Times New Roman" pitchFamily="18" charset="0"/>
              </a:rPr>
              <a:t>Vessel Safety Check Review</a:t>
            </a:r>
          </a:p>
        </p:txBody>
      </p:sp>
      <p:sp>
        <p:nvSpPr>
          <p:cNvPr id="5123" name="Rectangle 4"/>
          <p:cNvSpPr>
            <a:spLocks noChangeArrowheads="1"/>
          </p:cNvSpPr>
          <p:nvPr/>
        </p:nvSpPr>
        <p:spPr bwMode="auto">
          <a:xfrm>
            <a:off x="152400" y="4800600"/>
            <a:ext cx="8229600" cy="1860550"/>
          </a:xfrm>
          <a:prstGeom prst="rect">
            <a:avLst/>
          </a:prstGeom>
          <a:noFill/>
          <a:ln w="9525">
            <a:noFill/>
            <a:miter lim="800000"/>
            <a:headEnd/>
            <a:tailEnd/>
          </a:ln>
        </p:spPr>
        <p:txBody>
          <a:bodyPr>
            <a:spAutoFit/>
          </a:bodyPr>
          <a:lstStyle/>
          <a:p>
            <a:r>
              <a:rPr lang="en-US" sz="2800">
                <a:solidFill>
                  <a:srgbClr val="FFFFFF"/>
                </a:solidFill>
                <a:latin typeface="Times New Roman" pitchFamily="18" charset="0"/>
              </a:rPr>
              <a:t>   </a:t>
            </a:r>
            <a:r>
              <a:rPr lang="en-US" sz="2800">
                <a:solidFill>
                  <a:schemeClr val="tx1"/>
                </a:solidFill>
                <a:latin typeface="Times New Roman" pitchFamily="18" charset="0"/>
              </a:rPr>
              <a:t>Prepared by:</a:t>
            </a:r>
          </a:p>
          <a:p>
            <a:r>
              <a:rPr lang="en-US" sz="2800">
                <a:solidFill>
                  <a:schemeClr val="tx1"/>
                </a:solidFill>
                <a:latin typeface="Times New Roman" pitchFamily="18" charset="0"/>
              </a:rPr>
              <a:t>  </a:t>
            </a:r>
            <a:r>
              <a:rPr lang="en-US" sz="3200">
                <a:solidFill>
                  <a:schemeClr val="tx1"/>
                </a:solidFill>
                <a:latin typeface="Times New Roman" pitchFamily="18" charset="0"/>
              </a:rPr>
              <a:t>Mike Lauro</a:t>
            </a:r>
            <a:r>
              <a:rPr lang="en-US" sz="2800">
                <a:solidFill>
                  <a:schemeClr val="tx1"/>
                </a:solidFill>
                <a:latin typeface="Times New Roman" pitchFamily="18" charset="0"/>
              </a:rPr>
              <a:t>  </a:t>
            </a:r>
          </a:p>
          <a:p>
            <a:r>
              <a:rPr lang="en-US" sz="2800">
                <a:solidFill>
                  <a:schemeClr val="tx1"/>
                </a:solidFill>
                <a:latin typeface="Times New Roman" pitchFamily="18" charset="0"/>
              </a:rPr>
              <a:t>   DSO-VE 11NR</a:t>
            </a:r>
          </a:p>
          <a:p>
            <a:endParaRPr lang="en-US" sz="2800">
              <a:solidFill>
                <a:schemeClr val="tx1"/>
              </a:solidFill>
              <a:latin typeface="Times New Roman" pitchFamily="18" charset="0"/>
            </a:endParaRPr>
          </a:p>
        </p:txBody>
      </p:sp>
      <p:sp>
        <p:nvSpPr>
          <p:cNvPr id="5124" name="Rectangle 6"/>
          <p:cNvSpPr>
            <a:spLocks noChangeArrowheads="1"/>
          </p:cNvSpPr>
          <p:nvPr/>
        </p:nvSpPr>
        <p:spPr bwMode="auto">
          <a:xfrm>
            <a:off x="3881438" y="2714625"/>
            <a:ext cx="9144000" cy="0"/>
          </a:xfrm>
          <a:prstGeom prst="rect">
            <a:avLst/>
          </a:prstGeom>
          <a:noFill/>
          <a:ln w="9525">
            <a:noFill/>
            <a:miter lim="800000"/>
            <a:headEnd/>
            <a:tailEnd/>
          </a:ln>
        </p:spPr>
        <p:txBody>
          <a:bodyPr>
            <a:spAutoFit/>
          </a:bodyPr>
          <a:lstStyle/>
          <a:p>
            <a:endParaRPr lang="en-US"/>
          </a:p>
        </p:txBody>
      </p:sp>
      <p:sp>
        <p:nvSpPr>
          <p:cNvPr id="5125" name="Rectangle 9"/>
          <p:cNvSpPr>
            <a:spLocks noChangeArrowheads="1"/>
          </p:cNvSpPr>
          <p:nvPr/>
        </p:nvSpPr>
        <p:spPr bwMode="auto">
          <a:xfrm>
            <a:off x="3881438" y="2714625"/>
            <a:ext cx="9144000" cy="0"/>
          </a:xfrm>
          <a:prstGeom prst="rect">
            <a:avLst/>
          </a:prstGeom>
          <a:noFill/>
          <a:ln w="9525">
            <a:noFill/>
            <a:miter lim="800000"/>
            <a:headEnd/>
            <a:tailEnd/>
          </a:ln>
        </p:spPr>
        <p:txBody>
          <a:bodyPr>
            <a:spAutoFit/>
          </a:bodyPr>
          <a:lstStyle/>
          <a:p>
            <a:endParaRPr lang="en-US"/>
          </a:p>
        </p:txBody>
      </p:sp>
      <p:sp>
        <p:nvSpPr>
          <p:cNvPr id="5126" name="Rectangle 11"/>
          <p:cNvSpPr>
            <a:spLocks noChangeArrowheads="1"/>
          </p:cNvSpPr>
          <p:nvPr/>
        </p:nvSpPr>
        <p:spPr bwMode="auto">
          <a:xfrm>
            <a:off x="3890963" y="2747963"/>
            <a:ext cx="9144000" cy="0"/>
          </a:xfrm>
          <a:prstGeom prst="rect">
            <a:avLst/>
          </a:prstGeom>
          <a:noFill/>
          <a:ln w="9525">
            <a:noFill/>
            <a:miter lim="800000"/>
            <a:headEnd/>
            <a:tailEnd/>
          </a:ln>
        </p:spPr>
        <p:txBody>
          <a:bodyPr>
            <a:spAutoFit/>
          </a:bodyPr>
          <a:lstStyle/>
          <a:p>
            <a:endParaRPr lang="en-US"/>
          </a:p>
        </p:txBody>
      </p:sp>
      <p:sp>
        <p:nvSpPr>
          <p:cNvPr id="5127" name="Rectangle 13"/>
          <p:cNvSpPr>
            <a:spLocks noChangeArrowheads="1"/>
          </p:cNvSpPr>
          <p:nvPr/>
        </p:nvSpPr>
        <p:spPr bwMode="auto">
          <a:xfrm>
            <a:off x="3605213" y="2590800"/>
            <a:ext cx="9144000" cy="0"/>
          </a:xfrm>
          <a:prstGeom prst="rect">
            <a:avLst/>
          </a:prstGeom>
          <a:noFill/>
          <a:ln w="9525">
            <a:noFill/>
            <a:miter lim="800000"/>
            <a:headEnd/>
            <a:tailEnd/>
          </a:ln>
        </p:spPr>
        <p:txBody>
          <a:bodyPr>
            <a:spAutoFit/>
          </a:bodyPr>
          <a:lstStyle/>
          <a:p>
            <a:endParaRPr lang="en-US"/>
          </a:p>
        </p:txBody>
      </p:sp>
      <p:pic>
        <p:nvPicPr>
          <p:cNvPr id="5128" name="Picture 16" descr="United States Coast Guard Auxiliary - District 11 Northern Region"/>
          <p:cNvPicPr>
            <a:picLocks noChangeAspect="1" noChangeArrowheads="1"/>
          </p:cNvPicPr>
          <p:nvPr/>
        </p:nvPicPr>
        <p:blipFill>
          <a:blip r:embed="rId3" cstate="print"/>
          <a:srcRect/>
          <a:stretch>
            <a:fillRect/>
          </a:stretch>
        </p:blipFill>
        <p:spPr bwMode="auto">
          <a:xfrm>
            <a:off x="103188" y="130175"/>
            <a:ext cx="8937625" cy="936625"/>
          </a:xfrm>
          <a:prstGeom prst="rect">
            <a:avLst/>
          </a:prstGeom>
          <a:noFill/>
          <a:ln w="9525">
            <a:noFill/>
            <a:miter lim="800000"/>
            <a:headEnd/>
            <a:tailEnd/>
          </a:ln>
        </p:spPr>
      </p:pic>
      <p:sp>
        <p:nvSpPr>
          <p:cNvPr id="5129" name="Rectangle 20"/>
          <p:cNvSpPr>
            <a:spLocks noChangeArrowheads="1"/>
          </p:cNvSpPr>
          <p:nvPr/>
        </p:nvSpPr>
        <p:spPr bwMode="auto">
          <a:xfrm>
            <a:off x="2705100" y="1500188"/>
            <a:ext cx="9144000" cy="0"/>
          </a:xfrm>
          <a:prstGeom prst="rect">
            <a:avLst/>
          </a:prstGeom>
          <a:noFill/>
          <a:ln w="9525">
            <a:noFill/>
            <a:miter lim="800000"/>
            <a:headEnd/>
            <a:tailEnd/>
          </a:ln>
        </p:spPr>
        <p:txBody>
          <a:bodyPr>
            <a:spAutoFit/>
          </a:bodyPr>
          <a:lstStyle/>
          <a:p>
            <a:endParaRPr lang="en-US"/>
          </a:p>
        </p:txBody>
      </p:sp>
      <p:sp>
        <p:nvSpPr>
          <p:cNvPr id="5130" name="Rectangle 46"/>
          <p:cNvSpPr>
            <a:spLocks noChangeArrowheads="1"/>
          </p:cNvSpPr>
          <p:nvPr/>
        </p:nvSpPr>
        <p:spPr bwMode="auto">
          <a:xfrm>
            <a:off x="0" y="1252538"/>
            <a:ext cx="9144000" cy="822325"/>
          </a:xfrm>
          <a:prstGeom prst="rect">
            <a:avLst/>
          </a:prstGeom>
          <a:noFill/>
          <a:ln w="9525">
            <a:noFill/>
            <a:miter lim="800000"/>
            <a:headEnd/>
            <a:tailEnd/>
          </a:ln>
        </p:spPr>
        <p:txBody>
          <a:bodyPr>
            <a:spAutoFit/>
          </a:bodyPr>
          <a:lstStyle/>
          <a:p>
            <a:pPr algn="l"/>
            <a:endParaRPr lang="en-US" sz="2400">
              <a:solidFill>
                <a:schemeClr val="tx1"/>
              </a:solidFill>
              <a:latin typeface="Times New Roman" pitchFamily="18" charset="0"/>
            </a:endParaRPr>
          </a:p>
          <a:p>
            <a:pPr lvl="1" algn="l" eaLnBrk="0" hangingPunct="0"/>
            <a:endParaRPr lang="en-US" sz="2400">
              <a:solidFill>
                <a:schemeClr val="tx1"/>
              </a:solidFill>
              <a:latin typeface="Times New Roman" pitchFamily="18" charset="0"/>
            </a:endParaRPr>
          </a:p>
        </p:txBody>
      </p:sp>
      <p:sp>
        <p:nvSpPr>
          <p:cNvPr id="5131" name="Rectangle 49"/>
          <p:cNvSpPr>
            <a:spLocks noChangeArrowheads="1"/>
          </p:cNvSpPr>
          <p:nvPr/>
        </p:nvSpPr>
        <p:spPr bwMode="auto">
          <a:xfrm>
            <a:off x="0" y="2430463"/>
            <a:ext cx="1608138" cy="2082800"/>
          </a:xfrm>
          <a:prstGeom prst="rect">
            <a:avLst/>
          </a:prstGeom>
          <a:noFill/>
          <a:ln w="9525">
            <a:noFill/>
            <a:miter lim="800000"/>
            <a:headEnd/>
            <a:tailEnd/>
          </a:ln>
        </p:spPr>
        <p:txBody>
          <a:bodyPr lIns="0" tIns="0" rIns="107916" bIns="1913922">
            <a:spAutoFit/>
          </a:bodyPr>
          <a:lstStyle/>
          <a:p>
            <a:pPr algn="l" fontAlgn="t">
              <a:buFontTx/>
              <a:buAutoNum type="arabicPeriod"/>
            </a:pPr>
            <a:r>
              <a:rPr lang="en-US" sz="1100">
                <a:latin typeface="Times New Roman" pitchFamily="18" charset="0"/>
              </a:rPr>
              <a:t> </a:t>
            </a:r>
            <a:endParaRPr lang="en-US" sz="2400">
              <a:solidFill>
                <a:schemeClr val="tx1"/>
              </a:solidFill>
              <a:latin typeface="Times New Roman" pitchFamily="18" charset="0"/>
            </a:endParaRPr>
          </a:p>
        </p:txBody>
      </p:sp>
      <p:sp>
        <p:nvSpPr>
          <p:cNvPr id="5132" name="Rectangle 50"/>
          <p:cNvSpPr>
            <a:spLocks noChangeArrowheads="1"/>
          </p:cNvSpPr>
          <p:nvPr/>
        </p:nvSpPr>
        <p:spPr bwMode="auto">
          <a:xfrm>
            <a:off x="0" y="4513263"/>
            <a:ext cx="9144000" cy="730250"/>
          </a:xfrm>
          <a:prstGeom prst="rect">
            <a:avLst/>
          </a:prstGeom>
          <a:noFill/>
          <a:ln w="9525">
            <a:noFill/>
            <a:miter lim="800000"/>
            <a:headEnd/>
            <a:tailEnd/>
          </a:ln>
        </p:spPr>
        <p:txBody>
          <a:bodyPr lIns="0" tIns="0" rIns="0" bIns="0">
            <a:spAutoFit/>
          </a:bodyPr>
          <a:lstStyle/>
          <a:p>
            <a:pPr algn="l">
              <a:buFontTx/>
              <a:buAutoNum type="arabicPeriod"/>
            </a:pPr>
            <a:endParaRPr lang="en-US" sz="2400">
              <a:solidFill>
                <a:schemeClr val="tx1"/>
              </a:solidFill>
              <a:latin typeface="Times New Roman" pitchFamily="18" charset="0"/>
            </a:endParaRPr>
          </a:p>
          <a:p>
            <a:pPr algn="l" eaLnBrk="0" hangingPunct="0"/>
            <a:endParaRPr lang="en-US" sz="2400">
              <a:solidFill>
                <a:schemeClr val="tx1"/>
              </a:solidFill>
              <a:latin typeface="Times New Roman" pitchFamily="18" charset="0"/>
            </a:endParaRPr>
          </a:p>
        </p:txBody>
      </p:sp>
      <p:sp>
        <p:nvSpPr>
          <p:cNvPr id="5133" name="Rectangle 51"/>
          <p:cNvSpPr>
            <a:spLocks noChangeArrowheads="1"/>
          </p:cNvSpPr>
          <p:nvPr/>
        </p:nvSpPr>
        <p:spPr bwMode="auto">
          <a:xfrm>
            <a:off x="0" y="5243513"/>
            <a:ext cx="9144000" cy="730250"/>
          </a:xfrm>
          <a:prstGeom prst="rect">
            <a:avLst/>
          </a:prstGeom>
          <a:noFill/>
          <a:ln w="9525">
            <a:noFill/>
            <a:miter lim="800000"/>
            <a:headEnd/>
            <a:tailEnd/>
          </a:ln>
        </p:spPr>
        <p:txBody>
          <a:bodyPr lIns="0" tIns="0" rIns="0" bIns="0">
            <a:spAutoFit/>
          </a:bodyPr>
          <a:lstStyle/>
          <a:p>
            <a:pPr algn="l"/>
            <a:endParaRPr lang="en-US" sz="2400">
              <a:solidFill>
                <a:schemeClr val="tx1"/>
              </a:solidFill>
              <a:latin typeface="Times New Roman" pitchFamily="18" charset="0"/>
            </a:endParaRPr>
          </a:p>
          <a:p>
            <a:pPr algn="l" eaLnBrk="0" hangingPunct="0"/>
            <a:endParaRPr lang="en-US" sz="2400">
              <a:solidFill>
                <a:schemeClr val="tx1"/>
              </a:solidFill>
              <a:latin typeface="Times New Roman" pitchFamily="18" charset="0"/>
            </a:endParaRPr>
          </a:p>
        </p:txBody>
      </p:sp>
      <p:pic>
        <p:nvPicPr>
          <p:cNvPr id="82945" name="Picture 1" descr="VSC sticker"/>
          <p:cNvPicPr>
            <a:picLocks noChangeAspect="1" noChangeArrowheads="1"/>
          </p:cNvPicPr>
          <p:nvPr/>
        </p:nvPicPr>
        <p:blipFill>
          <a:blip r:embed="rId4"/>
          <a:srcRect/>
          <a:stretch>
            <a:fillRect/>
          </a:stretch>
        </p:blipFill>
        <p:spPr bwMode="auto">
          <a:xfrm>
            <a:off x="3505200" y="1524000"/>
            <a:ext cx="1981200" cy="19167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228600"/>
            <a:ext cx="7772400" cy="1066800"/>
          </a:xfrm>
        </p:spPr>
        <p:txBody>
          <a:bodyPr/>
          <a:lstStyle/>
          <a:p>
            <a:pPr eaLnBrk="1" hangingPunct="1"/>
            <a:r>
              <a:rPr lang="en-US" sz="4000" b="1" smtClean="0">
                <a:solidFill>
                  <a:srgbClr val="A50021"/>
                </a:solidFill>
              </a:rPr>
              <a:t>The Vessel Safety Check</a:t>
            </a:r>
          </a:p>
        </p:txBody>
      </p:sp>
      <p:sp>
        <p:nvSpPr>
          <p:cNvPr id="14339" name="Rectangle 3"/>
          <p:cNvSpPr>
            <a:spLocks noGrp="1" noChangeArrowheads="1"/>
          </p:cNvSpPr>
          <p:nvPr>
            <p:ph idx="1"/>
          </p:nvPr>
        </p:nvSpPr>
        <p:spPr>
          <a:xfrm>
            <a:off x="533400" y="1295400"/>
            <a:ext cx="8458200" cy="4953000"/>
          </a:xfrm>
        </p:spPr>
        <p:txBody>
          <a:bodyPr/>
          <a:lstStyle/>
          <a:p>
            <a:pPr eaLnBrk="1" hangingPunct="1"/>
            <a:r>
              <a:rPr lang="en-US" dirty="0" smtClean="0"/>
              <a:t>	</a:t>
            </a:r>
            <a:r>
              <a:rPr lang="en-US" sz="2200" b="1" dirty="0" smtClean="0"/>
              <a:t>Unless participating in an organized VSC station, for insurance purposes when performing a one-on-one VSC at a marina or a home, it is necessary to notify your FC, VFC, or FSO-VE and wear your uniform.</a:t>
            </a:r>
          </a:p>
          <a:p>
            <a:pPr eaLnBrk="1" hangingPunct="1"/>
            <a:r>
              <a:rPr lang="en-US" sz="2200" b="1" dirty="0" smtClean="0"/>
              <a:t>    When working at an organized VSC station, it is important to wear the prescribed uniform by the station organizer, generally the FSO-VE. In addition, for a one-on-one VSC for insurance purposes, a uniform should be worn.</a:t>
            </a:r>
          </a:p>
          <a:p>
            <a:pPr eaLnBrk="1" hangingPunct="1"/>
            <a:r>
              <a:rPr lang="en-US" sz="2200" b="1" dirty="0" smtClean="0"/>
              <a:t>    Prior to boarding a vessel, ask permission from the owner and ask if necessary to remove your shoes or wear shoe covers.</a:t>
            </a:r>
          </a:p>
          <a:p>
            <a:pPr eaLnBrk="1" hangingPunct="1"/>
            <a:r>
              <a:rPr lang="en-US" sz="2200" b="1" dirty="0" smtClean="0"/>
              <a:t>    When working around a dock, always wear a pfd-float coat, and inflatable, or a type III. An Auxiliary pfd is preferred.</a:t>
            </a:r>
          </a:p>
        </p:txBody>
      </p:sp>
      <p:pic>
        <p:nvPicPr>
          <p:cNvPr id="14340" name="Picture 4" descr="http://www.safeboatingcampaign.com/wear-it-uscgaux-th.gif"/>
          <p:cNvPicPr>
            <a:picLocks noChangeAspect="1" noChangeArrowheads="1"/>
          </p:cNvPicPr>
          <p:nvPr/>
        </p:nvPicPr>
        <p:blipFill>
          <a:blip r:embed="rId3" r:link="rId4" cstate="print"/>
          <a:srcRect/>
          <a:stretch>
            <a:fillRect/>
          </a:stretch>
        </p:blipFill>
        <p:spPr bwMode="auto">
          <a:xfrm>
            <a:off x="457200" y="57150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848600" y="56388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28600" y="914400"/>
            <a:ext cx="6096000" cy="5715000"/>
          </a:xfrm>
        </p:spPr>
        <p:txBody>
          <a:bodyPr/>
          <a:lstStyle/>
          <a:p>
            <a:pPr eaLnBrk="1" hangingPunct="1">
              <a:lnSpc>
                <a:spcPct val="80000"/>
              </a:lnSpc>
              <a:buFontTx/>
              <a:buNone/>
            </a:pPr>
            <a:r>
              <a:rPr lang="en-US" sz="2800" smtClean="0"/>
              <a:t>The boat’s registration numbers must</a:t>
            </a:r>
          </a:p>
          <a:p>
            <a:pPr eaLnBrk="1" hangingPunct="1">
              <a:lnSpc>
                <a:spcPct val="80000"/>
              </a:lnSpc>
              <a:buFontTx/>
              <a:buNone/>
            </a:pPr>
            <a:r>
              <a:rPr lang="en-US" sz="2800" smtClean="0"/>
              <a:t>be permanently attached to each </a:t>
            </a:r>
          </a:p>
          <a:p>
            <a:pPr eaLnBrk="1" hangingPunct="1">
              <a:lnSpc>
                <a:spcPct val="80000"/>
              </a:lnSpc>
              <a:buFontTx/>
              <a:buNone/>
            </a:pPr>
            <a:r>
              <a:rPr lang="en-US" sz="2800" smtClean="0"/>
              <a:t>side of the forward half of the boat.</a:t>
            </a:r>
          </a:p>
          <a:p>
            <a:pPr eaLnBrk="1" hangingPunct="1">
              <a:lnSpc>
                <a:spcPct val="80000"/>
              </a:lnSpc>
              <a:buFontTx/>
              <a:buNone/>
            </a:pPr>
            <a:r>
              <a:rPr lang="en-US" sz="2800" smtClean="0"/>
              <a:t>They must be plain, vertical, block</a:t>
            </a:r>
          </a:p>
          <a:p>
            <a:pPr eaLnBrk="1" hangingPunct="1">
              <a:lnSpc>
                <a:spcPct val="80000"/>
              </a:lnSpc>
              <a:buFontTx/>
              <a:buNone/>
            </a:pPr>
            <a:r>
              <a:rPr lang="en-US" sz="2800" smtClean="0"/>
              <a:t>characters, not less than three (3)</a:t>
            </a:r>
          </a:p>
          <a:p>
            <a:pPr eaLnBrk="1" hangingPunct="1">
              <a:lnSpc>
                <a:spcPct val="80000"/>
              </a:lnSpc>
              <a:buFontTx/>
              <a:buNone/>
            </a:pPr>
            <a:r>
              <a:rPr lang="en-US" sz="2800" smtClean="0"/>
              <a:t>inches high-the same height as the state </a:t>
            </a:r>
          </a:p>
          <a:p>
            <a:pPr eaLnBrk="1" hangingPunct="1">
              <a:lnSpc>
                <a:spcPct val="80000"/>
              </a:lnSpc>
              <a:buFontTx/>
              <a:buNone/>
            </a:pPr>
            <a:r>
              <a:rPr lang="en-US" sz="2800" smtClean="0"/>
              <a:t>decal, and in a color contrasting with the</a:t>
            </a:r>
          </a:p>
          <a:p>
            <a:pPr eaLnBrk="1" hangingPunct="1">
              <a:lnSpc>
                <a:spcPct val="80000"/>
              </a:lnSpc>
              <a:buFontTx/>
              <a:buNone/>
            </a:pPr>
            <a:r>
              <a:rPr lang="en-US" sz="2800" smtClean="0"/>
              <a:t>background.</a:t>
            </a:r>
          </a:p>
          <a:p>
            <a:pPr eaLnBrk="1" hangingPunct="1">
              <a:lnSpc>
                <a:spcPct val="80000"/>
              </a:lnSpc>
              <a:buFontTx/>
              <a:buNone/>
            </a:pPr>
            <a:r>
              <a:rPr lang="en-US" sz="2800" smtClean="0"/>
              <a:t>A space or hyphen must separate </a:t>
            </a:r>
          </a:p>
          <a:p>
            <a:pPr eaLnBrk="1" hangingPunct="1">
              <a:lnSpc>
                <a:spcPct val="80000"/>
              </a:lnSpc>
              <a:buFontTx/>
              <a:buNone/>
            </a:pPr>
            <a:r>
              <a:rPr lang="en-US" sz="2800" smtClean="0"/>
              <a:t>the letters from the numbers. The</a:t>
            </a:r>
          </a:p>
          <a:p>
            <a:pPr eaLnBrk="1" hangingPunct="1">
              <a:lnSpc>
                <a:spcPct val="80000"/>
              </a:lnSpc>
              <a:buFontTx/>
              <a:buNone/>
            </a:pPr>
            <a:r>
              <a:rPr lang="en-US" sz="2800" smtClean="0"/>
              <a:t>state decal should be on stern of the</a:t>
            </a:r>
          </a:p>
          <a:p>
            <a:pPr eaLnBrk="1" hangingPunct="1">
              <a:lnSpc>
                <a:spcPct val="80000"/>
              </a:lnSpc>
              <a:buFontTx/>
              <a:buNone/>
            </a:pPr>
            <a:r>
              <a:rPr lang="en-US" sz="2800" smtClean="0"/>
              <a:t>            numbers.</a:t>
            </a:r>
          </a:p>
        </p:txBody>
      </p:sp>
      <p:pic>
        <p:nvPicPr>
          <p:cNvPr id="15363" name="Picture 7" descr="VERegNumbers"/>
          <p:cNvPicPr>
            <a:picLocks noChangeAspect="1" noChangeArrowheads="1"/>
          </p:cNvPicPr>
          <p:nvPr/>
        </p:nvPicPr>
        <p:blipFill>
          <a:blip r:embed="rId2" cstate="print"/>
          <a:srcRect/>
          <a:stretch>
            <a:fillRect/>
          </a:stretch>
        </p:blipFill>
        <p:spPr bwMode="auto">
          <a:xfrm>
            <a:off x="6400800" y="457200"/>
            <a:ext cx="2438400" cy="1828800"/>
          </a:xfrm>
          <a:prstGeom prst="rect">
            <a:avLst/>
          </a:prstGeom>
          <a:noFill/>
          <a:ln w="9525">
            <a:noFill/>
            <a:miter lim="800000"/>
            <a:headEnd/>
            <a:tailEnd/>
          </a:ln>
        </p:spPr>
      </p:pic>
      <p:pic>
        <p:nvPicPr>
          <p:cNvPr id="15364" name="Picture 8" descr="VeRegNumbers2"/>
          <p:cNvPicPr>
            <a:picLocks noChangeAspect="1" noChangeArrowheads="1"/>
          </p:cNvPicPr>
          <p:nvPr/>
        </p:nvPicPr>
        <p:blipFill>
          <a:blip r:embed="rId3" cstate="print"/>
          <a:srcRect/>
          <a:stretch>
            <a:fillRect/>
          </a:stretch>
        </p:blipFill>
        <p:spPr bwMode="auto">
          <a:xfrm>
            <a:off x="6477000" y="3276600"/>
            <a:ext cx="2438400" cy="1828800"/>
          </a:xfrm>
          <a:prstGeom prst="rect">
            <a:avLst/>
          </a:prstGeom>
          <a:noFill/>
          <a:ln w="9525">
            <a:noFill/>
            <a:miter lim="800000"/>
            <a:headEnd/>
            <a:tailEnd/>
          </a:ln>
        </p:spPr>
      </p:pic>
      <p:sp>
        <p:nvSpPr>
          <p:cNvPr id="15365" name="Rectangle 9"/>
          <p:cNvSpPr>
            <a:spLocks noChangeArrowheads="1"/>
          </p:cNvSpPr>
          <p:nvPr/>
        </p:nvSpPr>
        <p:spPr bwMode="auto">
          <a:xfrm>
            <a:off x="228600" y="228600"/>
            <a:ext cx="5562600" cy="519113"/>
          </a:xfrm>
          <a:prstGeom prst="rect">
            <a:avLst/>
          </a:prstGeom>
          <a:noFill/>
          <a:ln w="9525">
            <a:noFill/>
            <a:miter lim="800000"/>
            <a:headEnd/>
            <a:tailEnd/>
          </a:ln>
        </p:spPr>
        <p:txBody>
          <a:bodyPr>
            <a:spAutoFit/>
          </a:bodyPr>
          <a:lstStyle/>
          <a:p>
            <a:pPr algn="l"/>
            <a:r>
              <a:rPr lang="en-US" sz="2800" b="1">
                <a:solidFill>
                  <a:srgbClr val="A50021"/>
                </a:solidFill>
                <a:latin typeface="Times New Roman" pitchFamily="18" charset="0"/>
              </a:rPr>
              <a:t>Item 1 - Display of  Numbers:</a:t>
            </a:r>
          </a:p>
        </p:txBody>
      </p:sp>
      <p:pic>
        <p:nvPicPr>
          <p:cNvPr id="15366" name="Picture 12" descr="http://www.safeboatingcampaign.com/wear-it-uscgaux-th.gif"/>
          <p:cNvPicPr>
            <a:picLocks noChangeAspect="1" noChangeArrowheads="1"/>
          </p:cNvPicPr>
          <p:nvPr/>
        </p:nvPicPr>
        <p:blipFill>
          <a:blip r:embed="rId4" r:link="rId5" cstate="print"/>
          <a:srcRect/>
          <a:stretch>
            <a:fillRect/>
          </a:stretch>
        </p:blipFill>
        <p:spPr bwMode="auto">
          <a:xfrm>
            <a:off x="228600" y="5562600"/>
            <a:ext cx="1069975" cy="1143000"/>
          </a:xfrm>
          <a:prstGeom prst="rect">
            <a:avLst/>
          </a:prstGeom>
          <a:noFill/>
          <a:ln w="9525">
            <a:noFill/>
            <a:miter lim="800000"/>
            <a:headEnd/>
            <a:tailEnd/>
          </a:ln>
        </p:spPr>
      </p:pic>
      <p:pic>
        <p:nvPicPr>
          <p:cNvPr id="9"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F873F59F-A955-4F82-AD16-8296A98F4711}" type="slidenum">
              <a:rPr lang="en-US" sz="1400">
                <a:solidFill>
                  <a:schemeClr val="tx1"/>
                </a:solidFill>
                <a:latin typeface="Times New Roman" pitchFamily="18" charset="0"/>
              </a:rPr>
              <a:pPr algn="r"/>
              <a:t>12</a:t>
            </a:fld>
            <a:endParaRPr lang="en-US" sz="1400">
              <a:solidFill>
                <a:schemeClr val="tx1"/>
              </a:solidFill>
              <a:latin typeface="Times New Roman" pitchFamily="18" charset="0"/>
            </a:endParaRPr>
          </a:p>
        </p:txBody>
      </p:sp>
      <p:sp>
        <p:nvSpPr>
          <p:cNvPr id="16387" name="Rectangle 2"/>
          <p:cNvSpPr>
            <a:spLocks noGrp="1" noChangeArrowheads="1"/>
          </p:cNvSpPr>
          <p:nvPr>
            <p:ph type="title" idx="4294967295"/>
          </p:nvPr>
        </p:nvSpPr>
        <p:spPr>
          <a:xfrm>
            <a:off x="457200" y="228600"/>
            <a:ext cx="5518150" cy="1363663"/>
          </a:xfrm>
          <a:noFill/>
          <a:ln>
            <a:solidFill>
              <a:srgbClr val="FFC000"/>
            </a:solidFill>
          </a:ln>
        </p:spPr>
        <p:txBody>
          <a:bodyPr/>
          <a:lstStyle/>
          <a:p>
            <a:pPr eaLnBrk="1" hangingPunct="1"/>
            <a:r>
              <a:rPr lang="en-US" smtClean="0">
                <a:solidFill>
                  <a:srgbClr val="A50021"/>
                </a:solidFill>
              </a:rPr>
              <a:t>Boat Numbers</a:t>
            </a:r>
          </a:p>
        </p:txBody>
      </p:sp>
      <p:sp>
        <p:nvSpPr>
          <p:cNvPr id="16388" name="Freeform 3"/>
          <p:cNvSpPr>
            <a:spLocks/>
          </p:cNvSpPr>
          <p:nvPr/>
        </p:nvSpPr>
        <p:spPr bwMode="auto">
          <a:xfrm>
            <a:off x="2563813" y="2725738"/>
            <a:ext cx="5335587" cy="949325"/>
          </a:xfrm>
          <a:custGeom>
            <a:avLst/>
            <a:gdLst>
              <a:gd name="T0" fmla="*/ 0 w 3361"/>
              <a:gd name="T1" fmla="*/ 0 h 597"/>
              <a:gd name="T2" fmla="*/ 2147483647 w 3361"/>
              <a:gd name="T3" fmla="*/ 0 h 597"/>
              <a:gd name="T4" fmla="*/ 2147483647 w 3361"/>
              <a:gd name="T5" fmla="*/ 0 h 597"/>
              <a:gd name="T6" fmla="*/ 2147483647 w 3361"/>
              <a:gd name="T7" fmla="*/ 2147483647 h 597"/>
              <a:gd name="T8" fmla="*/ 2147483647 w 3361"/>
              <a:gd name="T9" fmla="*/ 2147483647 h 597"/>
              <a:gd name="T10" fmla="*/ 2147483647 w 3361"/>
              <a:gd name="T11" fmla="*/ 2147483647 h 597"/>
              <a:gd name="T12" fmla="*/ 2147483647 w 3361"/>
              <a:gd name="T13" fmla="*/ 2147483647 h 597"/>
              <a:gd name="T14" fmla="*/ 2147483647 w 3361"/>
              <a:gd name="T15" fmla="*/ 2147483647 h 597"/>
              <a:gd name="T16" fmla="*/ 2147483647 w 3361"/>
              <a:gd name="T17" fmla="*/ 2147483647 h 597"/>
              <a:gd name="T18" fmla="*/ 2147483647 w 3361"/>
              <a:gd name="T19" fmla="*/ 2147483647 h 597"/>
              <a:gd name="T20" fmla="*/ 2147483647 w 3361"/>
              <a:gd name="T21" fmla="*/ 2147483647 h 597"/>
              <a:gd name="T22" fmla="*/ 2147483647 w 3361"/>
              <a:gd name="T23" fmla="*/ 2147483647 h 597"/>
              <a:gd name="T24" fmla="*/ 2147483647 w 3361"/>
              <a:gd name="T25" fmla="*/ 2147483647 h 597"/>
              <a:gd name="T26" fmla="*/ 2147483647 w 3361"/>
              <a:gd name="T27" fmla="*/ 2147483647 h 597"/>
              <a:gd name="T28" fmla="*/ 2147483647 w 3361"/>
              <a:gd name="T29" fmla="*/ 2147483647 h 597"/>
              <a:gd name="T30" fmla="*/ 2147483647 w 3361"/>
              <a:gd name="T31" fmla="*/ 2147483647 h 597"/>
              <a:gd name="T32" fmla="*/ 2147483647 w 3361"/>
              <a:gd name="T33" fmla="*/ 2147483647 h 597"/>
              <a:gd name="T34" fmla="*/ 2147483647 w 3361"/>
              <a:gd name="T35" fmla="*/ 2147483647 h 597"/>
              <a:gd name="T36" fmla="*/ 2147483647 w 3361"/>
              <a:gd name="T37" fmla="*/ 2147483647 h 597"/>
              <a:gd name="T38" fmla="*/ 2147483647 w 3361"/>
              <a:gd name="T39" fmla="*/ 2147483647 h 597"/>
              <a:gd name="T40" fmla="*/ 2147483647 w 3361"/>
              <a:gd name="T41" fmla="*/ 2147483647 h 597"/>
              <a:gd name="T42" fmla="*/ 2147483647 w 3361"/>
              <a:gd name="T43" fmla="*/ 2147483647 h 597"/>
              <a:gd name="T44" fmla="*/ 2147483647 w 3361"/>
              <a:gd name="T45" fmla="*/ 2147483647 h 597"/>
              <a:gd name="T46" fmla="*/ 0 w 3361"/>
              <a:gd name="T47" fmla="*/ 0 h 5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61"/>
              <a:gd name="T73" fmla="*/ 0 h 597"/>
              <a:gd name="T74" fmla="*/ 3361 w 3361"/>
              <a:gd name="T75" fmla="*/ 597 h 5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61" h="597">
                <a:moveTo>
                  <a:pt x="0" y="0"/>
                </a:moveTo>
                <a:lnTo>
                  <a:pt x="3360" y="0"/>
                </a:lnTo>
                <a:lnTo>
                  <a:pt x="3312" y="0"/>
                </a:lnTo>
                <a:lnTo>
                  <a:pt x="3307" y="36"/>
                </a:lnTo>
                <a:lnTo>
                  <a:pt x="3280" y="64"/>
                </a:lnTo>
                <a:lnTo>
                  <a:pt x="3267" y="105"/>
                </a:lnTo>
                <a:lnTo>
                  <a:pt x="3253" y="146"/>
                </a:lnTo>
                <a:lnTo>
                  <a:pt x="3226" y="186"/>
                </a:lnTo>
                <a:lnTo>
                  <a:pt x="3212" y="214"/>
                </a:lnTo>
                <a:lnTo>
                  <a:pt x="3198" y="255"/>
                </a:lnTo>
                <a:lnTo>
                  <a:pt x="3171" y="296"/>
                </a:lnTo>
                <a:lnTo>
                  <a:pt x="3157" y="337"/>
                </a:lnTo>
                <a:lnTo>
                  <a:pt x="3116" y="377"/>
                </a:lnTo>
                <a:lnTo>
                  <a:pt x="3103" y="405"/>
                </a:lnTo>
                <a:lnTo>
                  <a:pt x="3062" y="432"/>
                </a:lnTo>
                <a:lnTo>
                  <a:pt x="3035" y="473"/>
                </a:lnTo>
                <a:lnTo>
                  <a:pt x="3007" y="487"/>
                </a:lnTo>
                <a:lnTo>
                  <a:pt x="2966" y="527"/>
                </a:lnTo>
                <a:lnTo>
                  <a:pt x="2926" y="555"/>
                </a:lnTo>
                <a:lnTo>
                  <a:pt x="2898" y="568"/>
                </a:lnTo>
                <a:lnTo>
                  <a:pt x="2857" y="582"/>
                </a:lnTo>
                <a:lnTo>
                  <a:pt x="2816" y="596"/>
                </a:lnTo>
                <a:lnTo>
                  <a:pt x="48" y="596"/>
                </a:lnTo>
                <a:lnTo>
                  <a:pt x="0" y="0"/>
                </a:lnTo>
              </a:path>
            </a:pathLst>
          </a:custGeom>
          <a:solidFill>
            <a:srgbClr val="4D4D4D"/>
          </a:solidFill>
          <a:ln w="9525" cap="rnd">
            <a:noFill/>
            <a:round/>
            <a:headEnd/>
            <a:tailEnd/>
          </a:ln>
        </p:spPr>
        <p:txBody>
          <a:bodyPr/>
          <a:lstStyle/>
          <a:p>
            <a:endParaRPr lang="en-US"/>
          </a:p>
        </p:txBody>
      </p:sp>
      <p:sp>
        <p:nvSpPr>
          <p:cNvPr id="16389" name="Freeform 4"/>
          <p:cNvSpPr>
            <a:spLocks/>
          </p:cNvSpPr>
          <p:nvPr/>
        </p:nvSpPr>
        <p:spPr bwMode="auto">
          <a:xfrm>
            <a:off x="1676400" y="1955800"/>
            <a:ext cx="839788" cy="1779588"/>
          </a:xfrm>
          <a:custGeom>
            <a:avLst/>
            <a:gdLst>
              <a:gd name="T0" fmla="*/ 2147483647 w 529"/>
              <a:gd name="T1" fmla="*/ 2147483647 h 1121"/>
              <a:gd name="T2" fmla="*/ 2147483647 w 529"/>
              <a:gd name="T3" fmla="*/ 2147483647 h 1121"/>
              <a:gd name="T4" fmla="*/ 2147483647 w 529"/>
              <a:gd name="T5" fmla="*/ 2147483647 h 1121"/>
              <a:gd name="T6" fmla="*/ 2147483647 w 529"/>
              <a:gd name="T7" fmla="*/ 2147483647 h 1121"/>
              <a:gd name="T8" fmla="*/ 2147483647 w 529"/>
              <a:gd name="T9" fmla="*/ 2147483647 h 1121"/>
              <a:gd name="T10" fmla="*/ 2147483647 w 529"/>
              <a:gd name="T11" fmla="*/ 0 h 1121"/>
              <a:gd name="T12" fmla="*/ 2147483647 w 529"/>
              <a:gd name="T13" fmla="*/ 0 h 1121"/>
              <a:gd name="T14" fmla="*/ 2147483647 w 529"/>
              <a:gd name="T15" fmla="*/ 0 h 1121"/>
              <a:gd name="T16" fmla="*/ 2147483647 w 529"/>
              <a:gd name="T17" fmla="*/ 2147483647 h 1121"/>
              <a:gd name="T18" fmla="*/ 2147483647 w 529"/>
              <a:gd name="T19" fmla="*/ 2147483647 h 1121"/>
              <a:gd name="T20" fmla="*/ 2147483647 w 529"/>
              <a:gd name="T21" fmla="*/ 2147483647 h 1121"/>
              <a:gd name="T22" fmla="*/ 2147483647 w 529"/>
              <a:gd name="T23" fmla="*/ 2147483647 h 1121"/>
              <a:gd name="T24" fmla="*/ 2147483647 w 529"/>
              <a:gd name="T25" fmla="*/ 2147483647 h 1121"/>
              <a:gd name="T26" fmla="*/ 2147483647 w 529"/>
              <a:gd name="T27" fmla="*/ 2147483647 h 1121"/>
              <a:gd name="T28" fmla="*/ 0 w 529"/>
              <a:gd name="T29" fmla="*/ 2147483647 h 1121"/>
              <a:gd name="T30" fmla="*/ 0 w 529"/>
              <a:gd name="T31" fmla="*/ 2147483647 h 1121"/>
              <a:gd name="T32" fmla="*/ 2147483647 w 529"/>
              <a:gd name="T33" fmla="*/ 2147483647 h 1121"/>
              <a:gd name="T34" fmla="*/ 2147483647 w 529"/>
              <a:gd name="T35" fmla="*/ 2147483647 h 1121"/>
              <a:gd name="T36" fmla="*/ 2147483647 w 529"/>
              <a:gd name="T37" fmla="*/ 2147483647 h 1121"/>
              <a:gd name="T38" fmla="*/ 2147483647 w 529"/>
              <a:gd name="T39" fmla="*/ 2147483647 h 1121"/>
              <a:gd name="T40" fmla="*/ 2147483647 w 529"/>
              <a:gd name="T41" fmla="*/ 2147483647 h 1121"/>
              <a:gd name="T42" fmla="*/ 2147483647 w 529"/>
              <a:gd name="T43" fmla="*/ 2147483647 h 1121"/>
              <a:gd name="T44" fmla="*/ 2147483647 w 529"/>
              <a:gd name="T45" fmla="*/ 2147483647 h 1121"/>
              <a:gd name="T46" fmla="*/ 2147483647 w 529"/>
              <a:gd name="T47" fmla="*/ 2147483647 h 1121"/>
              <a:gd name="T48" fmla="*/ 2147483647 w 529"/>
              <a:gd name="T49" fmla="*/ 2147483647 h 1121"/>
              <a:gd name="T50" fmla="*/ 2147483647 w 529"/>
              <a:gd name="T51" fmla="*/ 2147483647 h 1121"/>
              <a:gd name="T52" fmla="*/ 2147483647 w 529"/>
              <a:gd name="T53" fmla="*/ 2147483647 h 1121"/>
              <a:gd name="T54" fmla="*/ 2147483647 w 529"/>
              <a:gd name="T55" fmla="*/ 2147483647 h 1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9"/>
              <a:gd name="T85" fmla="*/ 0 h 1121"/>
              <a:gd name="T86" fmla="*/ 529 w 529"/>
              <a:gd name="T87" fmla="*/ 1121 h 1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9" h="1121">
                <a:moveTo>
                  <a:pt x="480" y="544"/>
                </a:moveTo>
                <a:lnTo>
                  <a:pt x="480" y="112"/>
                </a:lnTo>
                <a:lnTo>
                  <a:pt x="474" y="82"/>
                </a:lnTo>
                <a:lnTo>
                  <a:pt x="460" y="41"/>
                </a:lnTo>
                <a:lnTo>
                  <a:pt x="419" y="28"/>
                </a:lnTo>
                <a:lnTo>
                  <a:pt x="378" y="0"/>
                </a:lnTo>
                <a:lnTo>
                  <a:pt x="337" y="0"/>
                </a:lnTo>
                <a:lnTo>
                  <a:pt x="96" y="0"/>
                </a:lnTo>
                <a:lnTo>
                  <a:pt x="96" y="16"/>
                </a:lnTo>
                <a:lnTo>
                  <a:pt x="144" y="16"/>
                </a:lnTo>
                <a:lnTo>
                  <a:pt x="106" y="28"/>
                </a:lnTo>
                <a:lnTo>
                  <a:pt x="78" y="55"/>
                </a:lnTo>
                <a:lnTo>
                  <a:pt x="51" y="96"/>
                </a:lnTo>
                <a:lnTo>
                  <a:pt x="37" y="137"/>
                </a:lnTo>
                <a:lnTo>
                  <a:pt x="0" y="160"/>
                </a:lnTo>
                <a:lnTo>
                  <a:pt x="0" y="496"/>
                </a:lnTo>
                <a:lnTo>
                  <a:pt x="37" y="532"/>
                </a:lnTo>
                <a:lnTo>
                  <a:pt x="51" y="560"/>
                </a:lnTo>
                <a:lnTo>
                  <a:pt x="92" y="587"/>
                </a:lnTo>
                <a:lnTo>
                  <a:pt x="96" y="592"/>
                </a:lnTo>
                <a:lnTo>
                  <a:pt x="288" y="592"/>
                </a:lnTo>
                <a:lnTo>
                  <a:pt x="296" y="628"/>
                </a:lnTo>
                <a:lnTo>
                  <a:pt x="296" y="669"/>
                </a:lnTo>
                <a:lnTo>
                  <a:pt x="310" y="710"/>
                </a:lnTo>
                <a:lnTo>
                  <a:pt x="384" y="1120"/>
                </a:lnTo>
                <a:lnTo>
                  <a:pt x="528" y="1072"/>
                </a:lnTo>
                <a:lnTo>
                  <a:pt x="515" y="1105"/>
                </a:lnTo>
                <a:lnTo>
                  <a:pt x="480" y="544"/>
                </a:lnTo>
              </a:path>
            </a:pathLst>
          </a:custGeom>
          <a:solidFill>
            <a:srgbClr val="CBCBCB"/>
          </a:solidFill>
          <a:ln w="12700" cap="rnd" cmpd="sng">
            <a:solidFill>
              <a:schemeClr val="tx1"/>
            </a:solidFill>
            <a:prstDash val="solid"/>
            <a:round/>
            <a:headEnd/>
            <a:tailEnd/>
          </a:ln>
        </p:spPr>
        <p:txBody>
          <a:bodyPr/>
          <a:lstStyle/>
          <a:p>
            <a:endParaRPr lang="en-US"/>
          </a:p>
        </p:txBody>
      </p:sp>
      <p:sp>
        <p:nvSpPr>
          <p:cNvPr id="16390" name="Arc 5"/>
          <p:cNvSpPr>
            <a:spLocks/>
          </p:cNvSpPr>
          <p:nvPr/>
        </p:nvSpPr>
        <p:spPr bwMode="auto">
          <a:xfrm>
            <a:off x="1295400" y="3505200"/>
            <a:ext cx="9144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chemeClr val="tx1"/>
            </a:solidFill>
            <a:round/>
            <a:headEnd type="none" w="sm" len="sm"/>
            <a:tailEnd type="none" w="sm" len="sm"/>
          </a:ln>
        </p:spPr>
        <p:txBody>
          <a:bodyPr wrap="none" anchor="ctr"/>
          <a:lstStyle/>
          <a:p>
            <a:endParaRPr lang="en-US"/>
          </a:p>
        </p:txBody>
      </p:sp>
      <p:sp>
        <p:nvSpPr>
          <p:cNvPr id="16391" name="Arc 6"/>
          <p:cNvSpPr>
            <a:spLocks/>
          </p:cNvSpPr>
          <p:nvPr/>
        </p:nvSpPr>
        <p:spPr bwMode="auto">
          <a:xfrm>
            <a:off x="2211388" y="3505200"/>
            <a:ext cx="914400" cy="228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none" w="sm" len="sm"/>
            <a:tailEnd type="none" w="sm" len="sm"/>
          </a:ln>
        </p:spPr>
        <p:txBody>
          <a:bodyPr wrap="none" anchor="ctr"/>
          <a:lstStyle/>
          <a:p>
            <a:endParaRPr lang="en-US"/>
          </a:p>
        </p:txBody>
      </p:sp>
      <p:sp>
        <p:nvSpPr>
          <p:cNvPr id="16392" name="Arc 7"/>
          <p:cNvSpPr>
            <a:spLocks/>
          </p:cNvSpPr>
          <p:nvPr/>
        </p:nvSpPr>
        <p:spPr bwMode="auto">
          <a:xfrm>
            <a:off x="2971800" y="3505200"/>
            <a:ext cx="9144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chemeClr val="tx1"/>
            </a:solidFill>
            <a:round/>
            <a:headEnd type="none" w="sm" len="sm"/>
            <a:tailEnd type="none" w="sm" len="sm"/>
          </a:ln>
        </p:spPr>
        <p:txBody>
          <a:bodyPr wrap="none" anchor="ctr"/>
          <a:lstStyle/>
          <a:p>
            <a:endParaRPr lang="en-US"/>
          </a:p>
        </p:txBody>
      </p:sp>
      <p:sp>
        <p:nvSpPr>
          <p:cNvPr id="16393" name="Arc 8"/>
          <p:cNvSpPr>
            <a:spLocks/>
          </p:cNvSpPr>
          <p:nvPr/>
        </p:nvSpPr>
        <p:spPr bwMode="auto">
          <a:xfrm>
            <a:off x="3887788" y="3505200"/>
            <a:ext cx="914400" cy="228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none" w="sm" len="sm"/>
            <a:tailEnd type="none" w="sm" len="sm"/>
          </a:ln>
        </p:spPr>
        <p:txBody>
          <a:bodyPr wrap="none" anchor="ctr"/>
          <a:lstStyle/>
          <a:p>
            <a:endParaRPr lang="en-US"/>
          </a:p>
        </p:txBody>
      </p:sp>
      <p:sp>
        <p:nvSpPr>
          <p:cNvPr id="16394" name="Arc 9"/>
          <p:cNvSpPr>
            <a:spLocks/>
          </p:cNvSpPr>
          <p:nvPr/>
        </p:nvSpPr>
        <p:spPr bwMode="auto">
          <a:xfrm>
            <a:off x="4648200" y="3505200"/>
            <a:ext cx="9144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chemeClr val="tx1"/>
            </a:solidFill>
            <a:round/>
            <a:headEnd type="none" w="sm" len="sm"/>
            <a:tailEnd type="none" w="sm" len="sm"/>
          </a:ln>
        </p:spPr>
        <p:txBody>
          <a:bodyPr wrap="none" anchor="ctr"/>
          <a:lstStyle/>
          <a:p>
            <a:endParaRPr lang="en-US"/>
          </a:p>
        </p:txBody>
      </p:sp>
      <p:sp>
        <p:nvSpPr>
          <p:cNvPr id="16395" name="Arc 10"/>
          <p:cNvSpPr>
            <a:spLocks/>
          </p:cNvSpPr>
          <p:nvPr/>
        </p:nvSpPr>
        <p:spPr bwMode="auto">
          <a:xfrm>
            <a:off x="5564188" y="3505200"/>
            <a:ext cx="914400" cy="228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none" w="sm" len="sm"/>
            <a:tailEnd type="none" w="sm" len="sm"/>
          </a:ln>
        </p:spPr>
        <p:txBody>
          <a:bodyPr wrap="none" anchor="ctr"/>
          <a:lstStyle/>
          <a:p>
            <a:endParaRPr lang="en-US"/>
          </a:p>
        </p:txBody>
      </p:sp>
      <p:sp>
        <p:nvSpPr>
          <p:cNvPr id="16396" name="Arc 11"/>
          <p:cNvSpPr>
            <a:spLocks/>
          </p:cNvSpPr>
          <p:nvPr/>
        </p:nvSpPr>
        <p:spPr bwMode="auto">
          <a:xfrm>
            <a:off x="6324600" y="3505200"/>
            <a:ext cx="9144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chemeClr val="tx1"/>
            </a:solidFill>
            <a:round/>
            <a:headEnd type="none" w="sm" len="sm"/>
            <a:tailEnd type="none" w="sm" len="sm"/>
          </a:ln>
        </p:spPr>
        <p:txBody>
          <a:bodyPr wrap="none" anchor="ctr"/>
          <a:lstStyle/>
          <a:p>
            <a:endParaRPr lang="en-US"/>
          </a:p>
        </p:txBody>
      </p:sp>
      <p:sp>
        <p:nvSpPr>
          <p:cNvPr id="16397" name="Arc 12"/>
          <p:cNvSpPr>
            <a:spLocks/>
          </p:cNvSpPr>
          <p:nvPr/>
        </p:nvSpPr>
        <p:spPr bwMode="auto">
          <a:xfrm>
            <a:off x="7240588" y="3505200"/>
            <a:ext cx="914400" cy="228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none" w="sm" len="sm"/>
            <a:tailEnd type="none" w="sm" len="sm"/>
          </a:ln>
        </p:spPr>
        <p:txBody>
          <a:bodyPr wrap="none" anchor="ctr"/>
          <a:lstStyle/>
          <a:p>
            <a:endParaRPr lang="en-US"/>
          </a:p>
        </p:txBody>
      </p:sp>
      <p:sp>
        <p:nvSpPr>
          <p:cNvPr id="16398" name="Rectangle 13"/>
          <p:cNvSpPr>
            <a:spLocks noChangeArrowheads="1"/>
          </p:cNvSpPr>
          <p:nvPr/>
        </p:nvSpPr>
        <p:spPr bwMode="auto">
          <a:xfrm>
            <a:off x="5006975" y="2803525"/>
            <a:ext cx="3381375" cy="762000"/>
          </a:xfrm>
          <a:prstGeom prst="rect">
            <a:avLst/>
          </a:prstGeom>
          <a:noFill/>
          <a:ln w="9525">
            <a:noFill/>
            <a:miter lim="800000"/>
            <a:headEnd/>
            <a:tailEnd/>
          </a:ln>
        </p:spPr>
        <p:txBody>
          <a:bodyPr wrap="none" lIns="92075" tIns="46038" rIns="92075" bIns="46038">
            <a:spAutoFit/>
          </a:bodyPr>
          <a:lstStyle/>
          <a:p>
            <a:pPr eaLnBrk="0" hangingPunct="0"/>
            <a:r>
              <a:rPr lang="en-US" b="1">
                <a:solidFill>
                  <a:srgbClr val="FFFFFF"/>
                </a:solidFill>
                <a:latin typeface="Times New Roman" pitchFamily="18" charset="0"/>
              </a:rPr>
              <a:t>CF  1234  AB</a:t>
            </a:r>
          </a:p>
        </p:txBody>
      </p:sp>
      <p:sp>
        <p:nvSpPr>
          <p:cNvPr id="16399" name="Rectangle 14"/>
          <p:cNvSpPr>
            <a:spLocks noChangeArrowheads="1"/>
          </p:cNvSpPr>
          <p:nvPr/>
        </p:nvSpPr>
        <p:spPr bwMode="auto">
          <a:xfrm>
            <a:off x="2743200" y="2133600"/>
            <a:ext cx="3608388" cy="915988"/>
          </a:xfrm>
          <a:prstGeom prst="rect">
            <a:avLst/>
          </a:prstGeom>
          <a:noFill/>
          <a:ln w="9525">
            <a:noFill/>
            <a:miter lim="800000"/>
            <a:headEnd/>
            <a:tailEnd/>
          </a:ln>
        </p:spPr>
        <p:txBody>
          <a:bodyPr lIns="92075" tIns="46038" rIns="92075" bIns="46038">
            <a:spAutoFit/>
          </a:bodyPr>
          <a:lstStyle/>
          <a:p>
            <a:pPr eaLnBrk="0" hangingPunct="0"/>
            <a:r>
              <a:rPr lang="en-US" sz="1800" b="1">
                <a:solidFill>
                  <a:schemeClr val="tx1"/>
                </a:solidFill>
                <a:latin typeface="Times New Roman" pitchFamily="18" charset="0"/>
              </a:rPr>
              <a:t>Block not less than </a:t>
            </a:r>
          </a:p>
          <a:p>
            <a:pPr eaLnBrk="0" hangingPunct="0"/>
            <a:r>
              <a:rPr lang="en-US" sz="1800" b="1">
                <a:solidFill>
                  <a:schemeClr val="tx1"/>
                </a:solidFill>
                <a:latin typeface="Times New Roman" pitchFamily="18" charset="0"/>
              </a:rPr>
              <a:t>3 inches high CHARACTERS</a:t>
            </a:r>
          </a:p>
          <a:p>
            <a:pPr eaLnBrk="0" hangingPunct="0"/>
            <a:endParaRPr lang="en-US" sz="1800" b="1">
              <a:solidFill>
                <a:schemeClr val="tx2"/>
              </a:solidFill>
              <a:latin typeface="Times New Roman" pitchFamily="18" charset="0"/>
            </a:endParaRPr>
          </a:p>
        </p:txBody>
      </p:sp>
      <p:sp>
        <p:nvSpPr>
          <p:cNvPr id="16400" name="Rectangle 15"/>
          <p:cNvSpPr>
            <a:spLocks noChangeArrowheads="1"/>
          </p:cNvSpPr>
          <p:nvPr/>
        </p:nvSpPr>
        <p:spPr bwMode="auto">
          <a:xfrm>
            <a:off x="2362200" y="3938588"/>
            <a:ext cx="2895600" cy="1190625"/>
          </a:xfrm>
          <a:prstGeom prst="rect">
            <a:avLst/>
          </a:prstGeom>
          <a:noFill/>
          <a:ln w="9525">
            <a:noFill/>
            <a:miter lim="800000"/>
            <a:headEnd/>
            <a:tailEnd/>
          </a:ln>
        </p:spPr>
        <p:txBody>
          <a:bodyPr lIns="92075" tIns="46038" rIns="92075" bIns="46038">
            <a:spAutoFit/>
          </a:bodyPr>
          <a:lstStyle/>
          <a:p>
            <a:pPr eaLnBrk="0" hangingPunct="0"/>
            <a:r>
              <a:rPr lang="en-US" sz="1800" b="1">
                <a:solidFill>
                  <a:schemeClr val="tx1"/>
                </a:solidFill>
                <a:latin typeface="Times New Roman" pitchFamily="18" charset="0"/>
              </a:rPr>
              <a:t>COLOR</a:t>
            </a:r>
          </a:p>
          <a:p>
            <a:pPr eaLnBrk="0" hangingPunct="0"/>
            <a:r>
              <a:rPr lang="en-US" sz="1800" b="1">
                <a:solidFill>
                  <a:schemeClr val="tx1"/>
                </a:solidFill>
                <a:latin typeface="Times New Roman" pitchFamily="18" charset="0"/>
              </a:rPr>
              <a:t>Must be of a Color</a:t>
            </a:r>
          </a:p>
          <a:p>
            <a:pPr eaLnBrk="0" hangingPunct="0"/>
            <a:r>
              <a:rPr lang="en-US" sz="1800" b="1">
                <a:solidFill>
                  <a:schemeClr val="tx1"/>
                </a:solidFill>
                <a:latin typeface="Times New Roman" pitchFamily="18" charset="0"/>
              </a:rPr>
              <a:t>Contrasting to the</a:t>
            </a:r>
          </a:p>
          <a:p>
            <a:pPr eaLnBrk="0" hangingPunct="0"/>
            <a:r>
              <a:rPr lang="en-US" sz="1800" b="1">
                <a:solidFill>
                  <a:schemeClr val="tx1"/>
                </a:solidFill>
                <a:latin typeface="Times New Roman" pitchFamily="18" charset="0"/>
              </a:rPr>
              <a:t>Background</a:t>
            </a:r>
          </a:p>
        </p:txBody>
      </p:sp>
      <p:sp>
        <p:nvSpPr>
          <p:cNvPr id="16401" name="Rectangle 16"/>
          <p:cNvSpPr>
            <a:spLocks noChangeArrowheads="1"/>
          </p:cNvSpPr>
          <p:nvPr/>
        </p:nvSpPr>
        <p:spPr bwMode="auto">
          <a:xfrm>
            <a:off x="5622925" y="4068763"/>
            <a:ext cx="3481388" cy="946150"/>
          </a:xfrm>
          <a:prstGeom prst="rect">
            <a:avLst/>
          </a:prstGeom>
          <a:noFill/>
          <a:ln w="9525">
            <a:noFill/>
            <a:miter lim="800000"/>
            <a:headEnd/>
            <a:tailEnd/>
          </a:ln>
        </p:spPr>
        <p:txBody>
          <a:bodyPr lIns="92075" tIns="46038" rIns="92075" bIns="46038">
            <a:spAutoFit/>
          </a:bodyPr>
          <a:lstStyle/>
          <a:p>
            <a:pPr eaLnBrk="0" hangingPunct="0"/>
            <a:r>
              <a:rPr lang="en-US" sz="2000" b="1">
                <a:solidFill>
                  <a:schemeClr val="tx1"/>
                </a:solidFill>
                <a:latin typeface="Times New Roman" pitchFamily="18" charset="0"/>
              </a:rPr>
              <a:t>SPACING</a:t>
            </a:r>
          </a:p>
          <a:p>
            <a:pPr eaLnBrk="0" hangingPunct="0"/>
            <a:r>
              <a:rPr lang="en-US" sz="1800" b="1">
                <a:solidFill>
                  <a:schemeClr val="tx1"/>
                </a:solidFill>
                <a:latin typeface="Times New Roman" pitchFamily="18" charset="0"/>
              </a:rPr>
              <a:t>Hyphen or Equivalent Space</a:t>
            </a:r>
          </a:p>
          <a:p>
            <a:pPr eaLnBrk="0" hangingPunct="0"/>
            <a:r>
              <a:rPr lang="en-US" sz="1800" b="1">
                <a:solidFill>
                  <a:schemeClr val="tx1"/>
                </a:solidFill>
                <a:latin typeface="Times New Roman" pitchFamily="18" charset="0"/>
              </a:rPr>
              <a:t>Between 3 Parts of Number</a:t>
            </a:r>
          </a:p>
        </p:txBody>
      </p:sp>
      <p:sp>
        <p:nvSpPr>
          <p:cNvPr id="16402" name="Rectangle 17"/>
          <p:cNvSpPr>
            <a:spLocks noChangeArrowheads="1"/>
          </p:cNvSpPr>
          <p:nvPr/>
        </p:nvSpPr>
        <p:spPr bwMode="auto">
          <a:xfrm>
            <a:off x="6122988" y="1020763"/>
            <a:ext cx="2774950" cy="1220787"/>
          </a:xfrm>
          <a:prstGeom prst="rect">
            <a:avLst/>
          </a:prstGeom>
          <a:noFill/>
          <a:ln w="9525">
            <a:noFill/>
            <a:miter lim="800000"/>
            <a:headEnd/>
            <a:tailEnd/>
          </a:ln>
        </p:spPr>
        <p:txBody>
          <a:bodyPr wrap="none" lIns="92075" tIns="46038" rIns="92075" bIns="46038">
            <a:spAutoFit/>
          </a:bodyPr>
          <a:lstStyle/>
          <a:p>
            <a:pPr eaLnBrk="0" hangingPunct="0"/>
            <a:r>
              <a:rPr lang="en-US" sz="2000" b="1">
                <a:solidFill>
                  <a:schemeClr val="tx1"/>
                </a:solidFill>
                <a:latin typeface="Times New Roman" pitchFamily="18" charset="0"/>
              </a:rPr>
              <a:t>PLACEMENT</a:t>
            </a:r>
          </a:p>
          <a:p>
            <a:pPr eaLnBrk="0" hangingPunct="0"/>
            <a:r>
              <a:rPr lang="en-US" sz="1800" b="1">
                <a:solidFill>
                  <a:schemeClr val="tx1"/>
                </a:solidFill>
                <a:latin typeface="Times New Roman" pitchFamily="18" charset="0"/>
              </a:rPr>
              <a:t>Painted or Attached </a:t>
            </a:r>
          </a:p>
          <a:p>
            <a:pPr eaLnBrk="0" hangingPunct="0"/>
            <a:r>
              <a:rPr lang="en-US" sz="1800" b="1">
                <a:solidFill>
                  <a:schemeClr val="tx1"/>
                </a:solidFill>
                <a:latin typeface="Times New Roman" pitchFamily="18" charset="0"/>
              </a:rPr>
              <a:t>to Each Side of Bow</a:t>
            </a:r>
          </a:p>
          <a:p>
            <a:pPr eaLnBrk="0" hangingPunct="0"/>
            <a:r>
              <a:rPr lang="en-US" sz="1800" b="1">
                <a:solidFill>
                  <a:schemeClr val="tx1"/>
                </a:solidFill>
                <a:latin typeface="Times New Roman" pitchFamily="18" charset="0"/>
              </a:rPr>
              <a:t>Always Read Left to Right</a:t>
            </a:r>
          </a:p>
        </p:txBody>
      </p:sp>
      <p:sp>
        <p:nvSpPr>
          <p:cNvPr id="16403" name="Rectangle 18"/>
          <p:cNvSpPr>
            <a:spLocks noChangeArrowheads="1"/>
          </p:cNvSpPr>
          <p:nvPr/>
        </p:nvSpPr>
        <p:spPr bwMode="auto">
          <a:xfrm>
            <a:off x="6102350" y="996950"/>
            <a:ext cx="2806700" cy="1358900"/>
          </a:xfrm>
          <a:prstGeom prst="rect">
            <a:avLst/>
          </a:prstGeom>
          <a:noFill/>
          <a:ln w="12700">
            <a:solidFill>
              <a:schemeClr val="tx2"/>
            </a:solidFill>
            <a:miter lim="800000"/>
            <a:headEnd/>
            <a:tailEnd/>
          </a:ln>
        </p:spPr>
        <p:txBody>
          <a:bodyPr wrap="none" anchor="ctr"/>
          <a:lstStyle/>
          <a:p>
            <a:endParaRPr lang="en-US" b="1"/>
          </a:p>
        </p:txBody>
      </p:sp>
      <p:sp>
        <p:nvSpPr>
          <p:cNvPr id="16404" name="Rectangle 19"/>
          <p:cNvSpPr>
            <a:spLocks noChangeArrowheads="1"/>
          </p:cNvSpPr>
          <p:nvPr/>
        </p:nvSpPr>
        <p:spPr bwMode="auto">
          <a:xfrm>
            <a:off x="3048000" y="2133600"/>
            <a:ext cx="2971800" cy="762000"/>
          </a:xfrm>
          <a:prstGeom prst="rect">
            <a:avLst/>
          </a:prstGeom>
          <a:noFill/>
          <a:ln w="12700">
            <a:solidFill>
              <a:schemeClr val="tx2"/>
            </a:solidFill>
            <a:miter lim="800000"/>
            <a:headEnd/>
            <a:tailEnd/>
          </a:ln>
        </p:spPr>
        <p:txBody>
          <a:bodyPr wrap="none" anchor="ctr"/>
          <a:lstStyle/>
          <a:p>
            <a:endParaRPr lang="en-US" b="1"/>
          </a:p>
        </p:txBody>
      </p:sp>
      <p:sp>
        <p:nvSpPr>
          <p:cNvPr id="16405" name="Rectangle 20"/>
          <p:cNvSpPr>
            <a:spLocks noChangeArrowheads="1"/>
          </p:cNvSpPr>
          <p:nvPr/>
        </p:nvSpPr>
        <p:spPr bwMode="auto">
          <a:xfrm>
            <a:off x="2667000" y="3886200"/>
            <a:ext cx="2133600" cy="1282700"/>
          </a:xfrm>
          <a:prstGeom prst="rect">
            <a:avLst/>
          </a:prstGeom>
          <a:noFill/>
          <a:ln w="12700">
            <a:solidFill>
              <a:schemeClr val="tx2"/>
            </a:solidFill>
            <a:miter lim="800000"/>
            <a:headEnd/>
            <a:tailEnd/>
          </a:ln>
        </p:spPr>
        <p:txBody>
          <a:bodyPr wrap="none" anchor="ctr"/>
          <a:lstStyle/>
          <a:p>
            <a:endParaRPr lang="en-US" b="1"/>
          </a:p>
        </p:txBody>
      </p:sp>
      <p:sp>
        <p:nvSpPr>
          <p:cNvPr id="16406" name="Rectangle 21"/>
          <p:cNvSpPr>
            <a:spLocks noChangeArrowheads="1"/>
          </p:cNvSpPr>
          <p:nvPr/>
        </p:nvSpPr>
        <p:spPr bwMode="auto">
          <a:xfrm>
            <a:off x="5638800" y="4044950"/>
            <a:ext cx="3346450" cy="1054100"/>
          </a:xfrm>
          <a:prstGeom prst="rect">
            <a:avLst/>
          </a:prstGeom>
          <a:noFill/>
          <a:ln w="12700">
            <a:solidFill>
              <a:schemeClr val="tx2"/>
            </a:solidFill>
            <a:miter lim="800000"/>
            <a:headEnd/>
            <a:tailEnd/>
          </a:ln>
        </p:spPr>
        <p:txBody>
          <a:bodyPr wrap="none" anchor="ctr"/>
          <a:lstStyle/>
          <a:p>
            <a:endParaRPr lang="en-US" b="1"/>
          </a:p>
        </p:txBody>
      </p:sp>
      <p:sp>
        <p:nvSpPr>
          <p:cNvPr id="16407" name="Line 22"/>
          <p:cNvSpPr>
            <a:spLocks noChangeShapeType="1"/>
          </p:cNvSpPr>
          <p:nvPr/>
        </p:nvSpPr>
        <p:spPr bwMode="auto">
          <a:xfrm>
            <a:off x="6629400" y="2362200"/>
            <a:ext cx="0" cy="381000"/>
          </a:xfrm>
          <a:prstGeom prst="line">
            <a:avLst/>
          </a:prstGeom>
          <a:noFill/>
          <a:ln w="12700">
            <a:solidFill>
              <a:schemeClr val="tx2"/>
            </a:solidFill>
            <a:round/>
            <a:headEnd type="none" w="sm" len="sm"/>
            <a:tailEnd type="none" w="sm" len="sm"/>
          </a:ln>
        </p:spPr>
        <p:txBody>
          <a:bodyPr wrap="none" anchor="ctr"/>
          <a:lstStyle/>
          <a:p>
            <a:endParaRPr lang="en-US"/>
          </a:p>
        </p:txBody>
      </p:sp>
      <p:sp>
        <p:nvSpPr>
          <p:cNvPr id="16408" name="Line 23"/>
          <p:cNvSpPr>
            <a:spLocks noChangeShapeType="1"/>
          </p:cNvSpPr>
          <p:nvPr/>
        </p:nvSpPr>
        <p:spPr bwMode="auto">
          <a:xfrm>
            <a:off x="5181600" y="2971800"/>
            <a:ext cx="381000" cy="0"/>
          </a:xfrm>
          <a:prstGeom prst="line">
            <a:avLst/>
          </a:prstGeom>
          <a:noFill/>
          <a:ln w="12700">
            <a:solidFill>
              <a:schemeClr val="tx2"/>
            </a:solidFill>
            <a:round/>
            <a:headEnd type="none" w="sm" len="sm"/>
            <a:tailEnd type="none" w="sm" len="sm"/>
          </a:ln>
        </p:spPr>
        <p:txBody>
          <a:bodyPr wrap="none" anchor="ctr"/>
          <a:lstStyle/>
          <a:p>
            <a:endParaRPr lang="en-US"/>
          </a:p>
        </p:txBody>
      </p:sp>
      <p:sp>
        <p:nvSpPr>
          <p:cNvPr id="16409" name="Line 24"/>
          <p:cNvSpPr>
            <a:spLocks noChangeShapeType="1"/>
          </p:cNvSpPr>
          <p:nvPr/>
        </p:nvSpPr>
        <p:spPr bwMode="auto">
          <a:xfrm flipH="1">
            <a:off x="5105400" y="3200400"/>
            <a:ext cx="762000" cy="685800"/>
          </a:xfrm>
          <a:prstGeom prst="line">
            <a:avLst/>
          </a:prstGeom>
          <a:noFill/>
          <a:ln w="12700">
            <a:solidFill>
              <a:schemeClr val="tx2"/>
            </a:solidFill>
            <a:round/>
            <a:headEnd type="none" w="sm" len="sm"/>
            <a:tailEnd type="none" w="sm" len="sm"/>
          </a:ln>
        </p:spPr>
        <p:txBody>
          <a:bodyPr wrap="none" anchor="ctr"/>
          <a:lstStyle/>
          <a:p>
            <a:endParaRPr lang="en-US"/>
          </a:p>
        </p:txBody>
      </p:sp>
      <p:sp>
        <p:nvSpPr>
          <p:cNvPr id="16410" name="Line 25"/>
          <p:cNvSpPr>
            <a:spLocks noChangeShapeType="1"/>
          </p:cNvSpPr>
          <p:nvPr/>
        </p:nvSpPr>
        <p:spPr bwMode="auto">
          <a:xfrm>
            <a:off x="6172200" y="3124200"/>
            <a:ext cx="609600" cy="914400"/>
          </a:xfrm>
          <a:prstGeom prst="line">
            <a:avLst/>
          </a:prstGeom>
          <a:noFill/>
          <a:ln w="12700">
            <a:solidFill>
              <a:schemeClr val="tx2"/>
            </a:solidFill>
            <a:round/>
            <a:headEnd type="none" w="sm" len="sm"/>
            <a:tailEnd type="none" w="sm" len="sm"/>
          </a:ln>
        </p:spPr>
        <p:txBody>
          <a:bodyPr wrap="none" anchor="ctr"/>
          <a:lstStyle/>
          <a:p>
            <a:endParaRPr lang="en-US"/>
          </a:p>
        </p:txBody>
      </p:sp>
      <p:sp>
        <p:nvSpPr>
          <p:cNvPr id="16411" name="Line 26"/>
          <p:cNvSpPr>
            <a:spLocks noChangeShapeType="1"/>
          </p:cNvSpPr>
          <p:nvPr/>
        </p:nvSpPr>
        <p:spPr bwMode="auto">
          <a:xfrm flipV="1">
            <a:off x="6781800" y="3124200"/>
            <a:ext cx="228600" cy="914400"/>
          </a:xfrm>
          <a:prstGeom prst="line">
            <a:avLst/>
          </a:prstGeom>
          <a:noFill/>
          <a:ln w="12700">
            <a:solidFill>
              <a:schemeClr val="tx2"/>
            </a:solidFill>
            <a:round/>
            <a:headEnd type="none" w="sm" len="sm"/>
            <a:tailEnd type="none" w="sm" len="sm"/>
          </a:ln>
        </p:spPr>
        <p:txBody>
          <a:bodyPr wrap="none" anchor="ctr"/>
          <a:lstStyle/>
          <a:p>
            <a:endParaRPr lang="en-US"/>
          </a:p>
        </p:txBody>
      </p:sp>
      <p:sp>
        <p:nvSpPr>
          <p:cNvPr id="16412" name="Rectangle 27"/>
          <p:cNvSpPr>
            <a:spLocks noChangeArrowheads="1"/>
          </p:cNvSpPr>
          <p:nvPr/>
        </p:nvSpPr>
        <p:spPr bwMode="auto">
          <a:xfrm>
            <a:off x="1422400" y="5295900"/>
            <a:ext cx="2665413" cy="1554163"/>
          </a:xfrm>
          <a:prstGeom prst="rect">
            <a:avLst/>
          </a:prstGeom>
          <a:noFill/>
          <a:ln w="9525">
            <a:noFill/>
            <a:miter lim="800000"/>
            <a:headEnd/>
            <a:tailEnd/>
          </a:ln>
        </p:spPr>
        <p:txBody>
          <a:bodyPr lIns="92075" tIns="46038" rIns="92075" bIns="46038">
            <a:spAutoFit/>
          </a:bodyPr>
          <a:lstStyle/>
          <a:p>
            <a:pPr eaLnBrk="0" hangingPunct="0"/>
            <a:r>
              <a:rPr lang="en-US" sz="3200" b="1">
                <a:solidFill>
                  <a:schemeClr val="accent2"/>
                </a:solidFill>
                <a:latin typeface="Times New Roman" pitchFamily="18" charset="0"/>
              </a:rPr>
              <a:t>CF  1234  AB</a:t>
            </a:r>
          </a:p>
          <a:p>
            <a:pPr eaLnBrk="0" hangingPunct="0"/>
            <a:r>
              <a:rPr lang="en-US" sz="3200" b="1">
                <a:solidFill>
                  <a:schemeClr val="accent2"/>
                </a:solidFill>
                <a:latin typeface="Times New Roman" pitchFamily="18" charset="0"/>
              </a:rPr>
              <a:t>or</a:t>
            </a:r>
          </a:p>
          <a:p>
            <a:pPr eaLnBrk="0" hangingPunct="0"/>
            <a:r>
              <a:rPr lang="en-US" sz="3200" b="1">
                <a:solidFill>
                  <a:schemeClr val="accent2"/>
                </a:solidFill>
                <a:latin typeface="Times New Roman" pitchFamily="18" charset="0"/>
              </a:rPr>
              <a:t>CF-1234-AB</a:t>
            </a:r>
          </a:p>
        </p:txBody>
      </p:sp>
      <p:sp>
        <p:nvSpPr>
          <p:cNvPr id="16413" name="Rectangle 28"/>
          <p:cNvSpPr>
            <a:spLocks noChangeArrowheads="1"/>
          </p:cNvSpPr>
          <p:nvPr/>
        </p:nvSpPr>
        <p:spPr bwMode="auto">
          <a:xfrm>
            <a:off x="4648200" y="5486400"/>
            <a:ext cx="2895600" cy="1128713"/>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A50021"/>
                </a:solidFill>
                <a:latin typeface="Arial" charset="0"/>
              </a:rPr>
              <a:t>CF1234AB</a:t>
            </a:r>
            <a:endParaRPr lang="en-US" b="1">
              <a:solidFill>
                <a:srgbClr val="A50021"/>
              </a:solidFill>
            </a:endParaRPr>
          </a:p>
          <a:p>
            <a:pPr eaLnBrk="0" hangingPunct="0"/>
            <a:r>
              <a:rPr lang="en-US" sz="3600" b="1">
                <a:solidFill>
                  <a:srgbClr val="A50021"/>
                </a:solidFill>
                <a:latin typeface="Script" pitchFamily="64" charset="0"/>
              </a:rPr>
              <a:t>CF 1234 AB</a:t>
            </a:r>
          </a:p>
        </p:txBody>
      </p:sp>
      <p:pic>
        <p:nvPicPr>
          <p:cNvPr id="8221" name="Picture 29" descr="X"/>
          <p:cNvPicPr>
            <a:picLocks noChangeAspect="1" noChangeArrowheads="1"/>
          </p:cNvPicPr>
          <p:nvPr/>
        </p:nvPicPr>
        <p:blipFill>
          <a:blip r:embed="rId2" cstate="print"/>
          <a:srcRect/>
          <a:stretch>
            <a:fillRect/>
          </a:stretch>
        </p:blipFill>
        <p:spPr bwMode="auto">
          <a:xfrm>
            <a:off x="5627688" y="5486400"/>
            <a:ext cx="898525" cy="990600"/>
          </a:xfrm>
          <a:prstGeom prst="rect">
            <a:avLst/>
          </a:prstGeom>
          <a:noFill/>
          <a:ln w="9525">
            <a:noFill/>
            <a:miter lim="800000"/>
            <a:headEnd/>
            <a:tailEnd/>
          </a:ln>
        </p:spPr>
      </p:pic>
      <p:pic>
        <p:nvPicPr>
          <p:cNvPr id="16415" name="Picture 33"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34"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 under"/>
          <p:cNvPicPr>
            <a:picLocks noChangeAspect="1" noChangeArrowheads="1"/>
          </p:cNvPicPr>
          <p:nvPr/>
        </p:nvPicPr>
        <p:blipFill>
          <a:blip r:embed="rId3" cstate="print"/>
          <a:srcRect/>
          <a:stretch>
            <a:fillRect/>
          </a:stretch>
        </p:blipFill>
        <p:spPr bwMode="auto">
          <a:xfrm>
            <a:off x="533400" y="3505200"/>
            <a:ext cx="3733800" cy="2801938"/>
          </a:xfrm>
          <a:prstGeom prst="rect">
            <a:avLst/>
          </a:prstGeom>
          <a:noFill/>
          <a:ln w="9525">
            <a:noFill/>
            <a:miter lim="800000"/>
            <a:headEnd/>
            <a:tailEnd/>
          </a:ln>
        </p:spPr>
      </p:pic>
      <p:pic>
        <p:nvPicPr>
          <p:cNvPr id="17411" name="Picture 3" descr="not block"/>
          <p:cNvPicPr>
            <a:picLocks noChangeAspect="1" noChangeArrowheads="1"/>
          </p:cNvPicPr>
          <p:nvPr/>
        </p:nvPicPr>
        <p:blipFill>
          <a:blip r:embed="rId4" cstate="print"/>
          <a:srcRect/>
          <a:stretch>
            <a:fillRect/>
          </a:stretch>
        </p:blipFill>
        <p:spPr bwMode="auto">
          <a:xfrm>
            <a:off x="3276600" y="838200"/>
            <a:ext cx="2743200" cy="2057400"/>
          </a:xfrm>
          <a:prstGeom prst="rect">
            <a:avLst/>
          </a:prstGeom>
          <a:noFill/>
          <a:ln w="9525">
            <a:noFill/>
            <a:miter lim="800000"/>
            <a:headEnd/>
            <a:tailEnd/>
          </a:ln>
        </p:spPr>
      </p:pic>
      <p:pic>
        <p:nvPicPr>
          <p:cNvPr id="17412" name="Picture 4" descr="not permanent"/>
          <p:cNvPicPr>
            <a:picLocks noChangeAspect="1" noChangeArrowheads="1"/>
          </p:cNvPicPr>
          <p:nvPr/>
        </p:nvPicPr>
        <p:blipFill>
          <a:blip r:embed="rId5" cstate="print"/>
          <a:srcRect/>
          <a:stretch>
            <a:fillRect/>
          </a:stretch>
        </p:blipFill>
        <p:spPr bwMode="auto">
          <a:xfrm>
            <a:off x="304800" y="838200"/>
            <a:ext cx="2819400" cy="2038350"/>
          </a:xfrm>
          <a:prstGeom prst="rect">
            <a:avLst/>
          </a:prstGeom>
          <a:noFill/>
          <a:ln w="9525">
            <a:noFill/>
            <a:miter lim="800000"/>
            <a:headEnd/>
            <a:tailEnd/>
          </a:ln>
        </p:spPr>
      </p:pic>
      <p:pic>
        <p:nvPicPr>
          <p:cNvPr id="17413" name="Picture 5" descr="contrast"/>
          <p:cNvPicPr>
            <a:picLocks noChangeAspect="1" noChangeArrowheads="1"/>
          </p:cNvPicPr>
          <p:nvPr/>
        </p:nvPicPr>
        <p:blipFill>
          <a:blip r:embed="rId6" cstate="print"/>
          <a:srcRect/>
          <a:stretch>
            <a:fillRect/>
          </a:stretch>
        </p:blipFill>
        <p:spPr bwMode="auto">
          <a:xfrm>
            <a:off x="4572000" y="3505200"/>
            <a:ext cx="3733800" cy="2800350"/>
          </a:xfrm>
          <a:prstGeom prst="rect">
            <a:avLst/>
          </a:prstGeom>
          <a:noFill/>
          <a:ln w="9525">
            <a:noFill/>
            <a:miter lim="800000"/>
            <a:headEnd/>
            <a:tailEnd/>
          </a:ln>
        </p:spPr>
      </p:pic>
      <p:pic>
        <p:nvPicPr>
          <p:cNvPr id="17414" name="Picture 6" descr="without space"/>
          <p:cNvPicPr>
            <a:picLocks noChangeAspect="1" noChangeArrowheads="1"/>
          </p:cNvPicPr>
          <p:nvPr/>
        </p:nvPicPr>
        <p:blipFill>
          <a:blip r:embed="rId7" cstate="print"/>
          <a:srcRect/>
          <a:stretch>
            <a:fillRect/>
          </a:stretch>
        </p:blipFill>
        <p:spPr bwMode="auto">
          <a:xfrm>
            <a:off x="6096000" y="838200"/>
            <a:ext cx="2743200" cy="2057400"/>
          </a:xfrm>
          <a:prstGeom prst="rect">
            <a:avLst/>
          </a:prstGeom>
          <a:noFill/>
          <a:ln w="9525">
            <a:noFill/>
            <a:miter lim="800000"/>
            <a:headEnd/>
            <a:tailEnd/>
          </a:ln>
        </p:spPr>
      </p:pic>
      <p:sp>
        <p:nvSpPr>
          <p:cNvPr id="17415" name="Text Box 7"/>
          <p:cNvSpPr txBox="1">
            <a:spLocks noChangeArrowheads="1"/>
          </p:cNvSpPr>
          <p:nvPr/>
        </p:nvSpPr>
        <p:spPr bwMode="auto">
          <a:xfrm>
            <a:off x="533400" y="2895600"/>
            <a:ext cx="2286000" cy="304800"/>
          </a:xfrm>
          <a:prstGeom prst="rect">
            <a:avLst/>
          </a:prstGeom>
          <a:noFill/>
          <a:ln w="9525">
            <a:noFill/>
            <a:miter lim="800000"/>
            <a:headEnd/>
            <a:tailEnd/>
          </a:ln>
        </p:spPr>
        <p:txBody>
          <a:bodyPr>
            <a:spAutoFit/>
          </a:bodyPr>
          <a:lstStyle/>
          <a:p>
            <a:pPr eaLnBrk="0" hangingPunct="0">
              <a:spcBef>
                <a:spcPct val="50000"/>
              </a:spcBef>
            </a:pPr>
            <a:r>
              <a:rPr lang="en-US" sz="1400" b="1">
                <a:solidFill>
                  <a:schemeClr val="tx1"/>
                </a:solidFill>
                <a:latin typeface="Times New Roman" pitchFamily="18" charset="0"/>
              </a:rPr>
              <a:t>Not permanently attached</a:t>
            </a:r>
            <a:endParaRPr lang="en-US" sz="2400" b="1">
              <a:solidFill>
                <a:schemeClr val="tx1"/>
              </a:solidFill>
              <a:latin typeface="Times New Roman" pitchFamily="18" charset="0"/>
            </a:endParaRPr>
          </a:p>
        </p:txBody>
      </p:sp>
      <p:sp>
        <p:nvSpPr>
          <p:cNvPr id="17416" name="Text Box 8"/>
          <p:cNvSpPr txBox="1">
            <a:spLocks noChangeArrowheads="1"/>
          </p:cNvSpPr>
          <p:nvPr/>
        </p:nvSpPr>
        <p:spPr bwMode="auto">
          <a:xfrm>
            <a:off x="3505200" y="2895600"/>
            <a:ext cx="2286000" cy="304800"/>
          </a:xfrm>
          <a:prstGeom prst="rect">
            <a:avLst/>
          </a:prstGeom>
          <a:noFill/>
          <a:ln w="9525">
            <a:noFill/>
            <a:miter lim="800000"/>
            <a:headEnd/>
            <a:tailEnd/>
          </a:ln>
        </p:spPr>
        <p:txBody>
          <a:bodyPr>
            <a:spAutoFit/>
          </a:bodyPr>
          <a:lstStyle/>
          <a:p>
            <a:pPr eaLnBrk="0" hangingPunct="0">
              <a:spcBef>
                <a:spcPct val="50000"/>
              </a:spcBef>
            </a:pPr>
            <a:r>
              <a:rPr lang="en-US" sz="1400" b="1">
                <a:solidFill>
                  <a:schemeClr val="tx1"/>
                </a:solidFill>
                <a:latin typeface="Times New Roman" pitchFamily="18" charset="0"/>
              </a:rPr>
              <a:t>Not block</a:t>
            </a:r>
          </a:p>
        </p:txBody>
      </p:sp>
      <p:sp>
        <p:nvSpPr>
          <p:cNvPr id="17417" name="Text Box 9"/>
          <p:cNvSpPr txBox="1">
            <a:spLocks noChangeArrowheads="1"/>
          </p:cNvSpPr>
          <p:nvPr/>
        </p:nvSpPr>
        <p:spPr bwMode="auto">
          <a:xfrm>
            <a:off x="6324600" y="2895600"/>
            <a:ext cx="2286000" cy="304800"/>
          </a:xfrm>
          <a:prstGeom prst="rect">
            <a:avLst/>
          </a:prstGeom>
          <a:noFill/>
          <a:ln w="9525">
            <a:noFill/>
            <a:miter lim="800000"/>
            <a:headEnd/>
            <a:tailEnd/>
          </a:ln>
        </p:spPr>
        <p:txBody>
          <a:bodyPr>
            <a:spAutoFit/>
          </a:bodyPr>
          <a:lstStyle/>
          <a:p>
            <a:pPr eaLnBrk="0" hangingPunct="0">
              <a:spcBef>
                <a:spcPct val="50000"/>
              </a:spcBef>
            </a:pPr>
            <a:r>
              <a:rPr lang="en-US" sz="1400" b="1">
                <a:solidFill>
                  <a:schemeClr val="tx1"/>
                </a:solidFill>
                <a:latin typeface="Times New Roman" pitchFamily="18" charset="0"/>
              </a:rPr>
              <a:t>No spaces</a:t>
            </a:r>
          </a:p>
        </p:txBody>
      </p:sp>
      <p:sp>
        <p:nvSpPr>
          <p:cNvPr id="17418" name="Text Box 10"/>
          <p:cNvSpPr txBox="1">
            <a:spLocks noChangeArrowheads="1"/>
          </p:cNvSpPr>
          <p:nvPr/>
        </p:nvSpPr>
        <p:spPr bwMode="auto">
          <a:xfrm>
            <a:off x="1447800" y="6324600"/>
            <a:ext cx="2286000" cy="304800"/>
          </a:xfrm>
          <a:prstGeom prst="rect">
            <a:avLst/>
          </a:prstGeom>
          <a:noFill/>
          <a:ln w="9525">
            <a:noFill/>
            <a:miter lim="800000"/>
            <a:headEnd/>
            <a:tailEnd/>
          </a:ln>
        </p:spPr>
        <p:txBody>
          <a:bodyPr>
            <a:spAutoFit/>
          </a:bodyPr>
          <a:lstStyle/>
          <a:p>
            <a:pPr eaLnBrk="0" hangingPunct="0">
              <a:spcBef>
                <a:spcPct val="50000"/>
              </a:spcBef>
            </a:pPr>
            <a:r>
              <a:rPr lang="en-US" sz="1400" b="1">
                <a:solidFill>
                  <a:schemeClr val="tx1"/>
                </a:solidFill>
                <a:latin typeface="Times New Roman" pitchFamily="18" charset="0"/>
              </a:rPr>
              <a:t>Under overhang</a:t>
            </a:r>
          </a:p>
        </p:txBody>
      </p:sp>
      <p:sp>
        <p:nvSpPr>
          <p:cNvPr id="17419" name="Text Box 11"/>
          <p:cNvSpPr txBox="1">
            <a:spLocks noChangeArrowheads="1"/>
          </p:cNvSpPr>
          <p:nvPr/>
        </p:nvSpPr>
        <p:spPr bwMode="auto">
          <a:xfrm>
            <a:off x="5295900" y="6345238"/>
            <a:ext cx="2286000" cy="304800"/>
          </a:xfrm>
          <a:prstGeom prst="rect">
            <a:avLst/>
          </a:prstGeom>
          <a:noFill/>
          <a:ln w="9525">
            <a:noFill/>
            <a:miter lim="800000"/>
            <a:headEnd/>
            <a:tailEnd/>
          </a:ln>
        </p:spPr>
        <p:txBody>
          <a:bodyPr>
            <a:spAutoFit/>
          </a:bodyPr>
          <a:lstStyle/>
          <a:p>
            <a:pPr eaLnBrk="0" hangingPunct="0">
              <a:spcBef>
                <a:spcPct val="50000"/>
              </a:spcBef>
            </a:pPr>
            <a:r>
              <a:rPr lang="en-US" sz="1400" b="1">
                <a:solidFill>
                  <a:schemeClr val="tx1"/>
                </a:solidFill>
                <a:latin typeface="Times New Roman" pitchFamily="18" charset="0"/>
              </a:rPr>
              <a:t>Not contrasting color</a:t>
            </a:r>
            <a:endParaRPr lang="en-US" sz="2400" b="1">
              <a:solidFill>
                <a:schemeClr val="tx1"/>
              </a:solidFill>
              <a:latin typeface="Times New Roman" pitchFamily="18" charset="0"/>
            </a:endParaRPr>
          </a:p>
        </p:txBody>
      </p:sp>
      <p:sp>
        <p:nvSpPr>
          <p:cNvPr id="17420" name="Text Box 12"/>
          <p:cNvSpPr txBox="1">
            <a:spLocks noChangeArrowheads="1"/>
          </p:cNvSpPr>
          <p:nvPr/>
        </p:nvSpPr>
        <p:spPr bwMode="auto">
          <a:xfrm>
            <a:off x="1676400" y="228600"/>
            <a:ext cx="5715000" cy="588963"/>
          </a:xfrm>
          <a:prstGeom prst="rect">
            <a:avLst/>
          </a:prstGeom>
          <a:noFill/>
          <a:ln w="9525">
            <a:solidFill>
              <a:srgbClr val="FFC000"/>
            </a:solidFill>
            <a:miter lim="800000"/>
            <a:headEnd/>
            <a:tailEnd/>
          </a:ln>
        </p:spPr>
        <p:txBody>
          <a:bodyPr>
            <a:spAutoFit/>
          </a:bodyPr>
          <a:lstStyle/>
          <a:p>
            <a:pPr eaLnBrk="0" hangingPunct="0">
              <a:spcBef>
                <a:spcPct val="50000"/>
              </a:spcBef>
            </a:pPr>
            <a:r>
              <a:rPr lang="en-US" sz="3200" b="1">
                <a:solidFill>
                  <a:srgbClr val="A50021"/>
                </a:solidFill>
                <a:latin typeface="Times New Roman" pitchFamily="18" charset="0"/>
              </a:rPr>
              <a:t>Incorrect numbers</a:t>
            </a:r>
          </a:p>
        </p:txBody>
      </p:sp>
      <p:pic>
        <p:nvPicPr>
          <p:cNvPr id="17421" name="Picture 14" descr="http://www.safeboatingcampaign.com/wear-it-uscgaux-th.gif"/>
          <p:cNvPicPr>
            <a:picLocks noChangeAspect="1" noChangeArrowheads="1"/>
          </p:cNvPicPr>
          <p:nvPr/>
        </p:nvPicPr>
        <p:blipFill>
          <a:blip r:embed="rId8" r:link="rId9" cstate="print"/>
          <a:srcRect/>
          <a:stretch>
            <a:fillRect/>
          </a:stretch>
        </p:blipFill>
        <p:spPr bwMode="auto">
          <a:xfrm>
            <a:off x="76200" y="5638800"/>
            <a:ext cx="1069975" cy="1143000"/>
          </a:xfrm>
          <a:prstGeom prst="rect">
            <a:avLst/>
          </a:prstGeom>
          <a:noFill/>
          <a:ln w="9525">
            <a:noFill/>
            <a:miter lim="800000"/>
            <a:headEnd/>
            <a:tailEnd/>
          </a:ln>
        </p:spPr>
      </p:pic>
      <p:pic>
        <p:nvPicPr>
          <p:cNvPr id="16" name="Picture 1" descr="VSC sticker"/>
          <p:cNvPicPr>
            <a:picLocks noChangeAspect="1" noChangeArrowheads="1"/>
          </p:cNvPicPr>
          <p:nvPr/>
        </p:nvPicPr>
        <p:blipFill>
          <a:blip r:embed="rId10"/>
          <a:srcRect/>
          <a:stretch>
            <a:fillRect/>
          </a:stretch>
        </p:blipFill>
        <p:spPr bwMode="auto">
          <a:xfrm>
            <a:off x="8003583" y="5562600"/>
            <a:ext cx="1140417" cy="107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381000"/>
            <a:ext cx="6858000" cy="1066800"/>
          </a:xfrm>
        </p:spPr>
        <p:txBody>
          <a:bodyPr/>
          <a:lstStyle/>
          <a:p>
            <a:pPr eaLnBrk="1" hangingPunct="1"/>
            <a:r>
              <a:rPr lang="en-US" sz="3200" b="1" smtClean="0">
                <a:solidFill>
                  <a:srgbClr val="FFCC00"/>
                </a:solidFill>
                <a:latin typeface="Tahoma" pitchFamily="34" charset="0"/>
              </a:rPr>
              <a:t/>
            </a:r>
            <a:br>
              <a:rPr lang="en-US" sz="3200" b="1" smtClean="0">
                <a:solidFill>
                  <a:srgbClr val="FFCC00"/>
                </a:solidFill>
                <a:latin typeface="Tahoma" pitchFamily="34" charset="0"/>
              </a:rPr>
            </a:br>
            <a:r>
              <a:rPr lang="en-US" sz="3200" b="1" smtClean="0">
                <a:solidFill>
                  <a:srgbClr val="A50021"/>
                </a:solidFill>
              </a:rPr>
              <a:t>Item 2 - Registration and Documentation:</a:t>
            </a:r>
            <a:r>
              <a:rPr lang="en-US" sz="3600" smtClean="0">
                <a:solidFill>
                  <a:srgbClr val="FF3300"/>
                </a:solidFill>
              </a:rPr>
              <a:t/>
            </a:r>
            <a:br>
              <a:rPr lang="en-US" sz="3600" smtClean="0">
                <a:solidFill>
                  <a:srgbClr val="FF3300"/>
                </a:solidFill>
              </a:rPr>
            </a:br>
            <a:endParaRPr lang="en-US" sz="3600" smtClean="0">
              <a:solidFill>
                <a:srgbClr val="FF3300"/>
              </a:solidFill>
            </a:endParaRPr>
          </a:p>
        </p:txBody>
      </p:sp>
      <p:sp>
        <p:nvSpPr>
          <p:cNvPr id="18435" name="Rectangle 3"/>
          <p:cNvSpPr>
            <a:spLocks noGrp="1" noChangeArrowheads="1"/>
          </p:cNvSpPr>
          <p:nvPr>
            <p:ph type="body" idx="1"/>
          </p:nvPr>
        </p:nvSpPr>
        <p:spPr/>
        <p:txBody>
          <a:bodyPr/>
          <a:lstStyle/>
          <a:p>
            <a:pPr eaLnBrk="1" hangingPunct="1"/>
            <a:endParaRPr lang="en-US" smtClean="0"/>
          </a:p>
          <a:p>
            <a:pPr eaLnBrk="1" hangingPunct="1"/>
            <a:endParaRPr lang="en-US" smtClean="0"/>
          </a:p>
        </p:txBody>
      </p:sp>
      <p:sp>
        <p:nvSpPr>
          <p:cNvPr id="18436" name="Rectangle 4"/>
          <p:cNvSpPr>
            <a:spLocks noChangeArrowheads="1"/>
          </p:cNvSpPr>
          <p:nvPr/>
        </p:nvSpPr>
        <p:spPr bwMode="auto">
          <a:xfrm>
            <a:off x="0" y="2971800"/>
            <a:ext cx="9144000" cy="0"/>
          </a:xfrm>
          <a:prstGeom prst="rect">
            <a:avLst/>
          </a:prstGeom>
          <a:noFill/>
          <a:ln w="9525">
            <a:noFill/>
            <a:miter lim="800000"/>
            <a:headEnd/>
            <a:tailEnd/>
          </a:ln>
        </p:spPr>
        <p:txBody>
          <a:bodyPr>
            <a:spAutoFit/>
          </a:bodyPr>
          <a:lstStyle/>
          <a:p>
            <a:endParaRPr lang="en-US"/>
          </a:p>
        </p:txBody>
      </p:sp>
      <p:sp>
        <p:nvSpPr>
          <p:cNvPr id="18437" name="Rectangle 5"/>
          <p:cNvSpPr>
            <a:spLocks noChangeArrowheads="1"/>
          </p:cNvSpPr>
          <p:nvPr/>
        </p:nvSpPr>
        <p:spPr bwMode="auto">
          <a:xfrm>
            <a:off x="609600" y="1600200"/>
            <a:ext cx="8001000" cy="4267200"/>
          </a:xfrm>
          <a:prstGeom prst="rect">
            <a:avLst/>
          </a:prstGeom>
          <a:noFill/>
          <a:ln w="9525">
            <a:noFill/>
            <a:miter lim="800000"/>
            <a:headEnd/>
            <a:tailEnd/>
          </a:ln>
        </p:spPr>
        <p:txBody>
          <a:bodyPr anchor="ctr"/>
          <a:lstStyle/>
          <a:p>
            <a:pPr algn="l"/>
            <a:r>
              <a:rPr lang="en-US" sz="2800">
                <a:solidFill>
                  <a:schemeClr val="tx1"/>
                </a:solidFill>
                <a:latin typeface="Times New Roman" pitchFamily="18" charset="0"/>
              </a:rPr>
              <a:t>Registration or Documentation papers </a:t>
            </a:r>
            <a:r>
              <a:rPr lang="en-US" sz="2800" u="sng">
                <a:solidFill>
                  <a:schemeClr val="tx1"/>
                </a:solidFill>
                <a:latin typeface="Times New Roman" pitchFamily="18" charset="0"/>
              </a:rPr>
              <a:t>must</a:t>
            </a:r>
            <a:r>
              <a:rPr lang="en-US" sz="2800">
                <a:solidFill>
                  <a:schemeClr val="tx1"/>
                </a:solidFill>
                <a:latin typeface="Times New Roman" pitchFamily="18" charset="0"/>
              </a:rPr>
              <a:t> be on board and available. Documentation numbers must be permanently marked on a visible part of the interior structure. Original registration and documentation </a:t>
            </a:r>
            <a:r>
              <a:rPr lang="en-US" sz="2800" u="sng">
                <a:solidFill>
                  <a:schemeClr val="tx1"/>
                </a:solidFill>
                <a:latin typeface="Times New Roman" pitchFamily="18" charset="0"/>
              </a:rPr>
              <a:t>must</a:t>
            </a:r>
            <a:r>
              <a:rPr lang="en-US" sz="2800">
                <a:solidFill>
                  <a:schemeClr val="tx1"/>
                </a:solidFill>
                <a:latin typeface="Times New Roman" pitchFamily="18" charset="0"/>
              </a:rPr>
              <a:t> be on board.</a:t>
            </a:r>
          </a:p>
          <a:p>
            <a:pPr algn="l"/>
            <a:r>
              <a:rPr lang="en-US" sz="2800">
                <a:solidFill>
                  <a:schemeClr val="tx1"/>
                </a:solidFill>
                <a:latin typeface="Times New Roman" pitchFamily="18" charset="0"/>
              </a:rPr>
              <a:t>The documented boat’s name and hailing port must be displayed on the exterior hull in letters not less than 4 inches in height. To be documented a boat must be 5    	net tons or greater.</a:t>
            </a:r>
          </a:p>
          <a:p>
            <a:pPr algn="l" eaLnBrk="0" hangingPunct="0"/>
            <a:endParaRPr lang="en-US" sz="2800">
              <a:solidFill>
                <a:schemeClr val="tx1"/>
              </a:solidFill>
              <a:latin typeface="Times New Roman" pitchFamily="18" charset="0"/>
            </a:endParaRPr>
          </a:p>
        </p:txBody>
      </p:sp>
      <p:pic>
        <p:nvPicPr>
          <p:cNvPr id="18438" name="Picture 7" descr="http://www.safeboatingcampaign.com/wear-it-uscgaux-th.gif"/>
          <p:cNvPicPr>
            <a:picLocks noChangeAspect="1" noChangeArrowheads="1"/>
          </p:cNvPicPr>
          <p:nvPr/>
        </p:nvPicPr>
        <p:blipFill>
          <a:blip r:embed="rId2" r:link="rId3" cstate="print"/>
          <a:srcRect/>
          <a:stretch>
            <a:fillRect/>
          </a:stretch>
        </p:blipFill>
        <p:spPr bwMode="auto">
          <a:xfrm>
            <a:off x="381000" y="5562600"/>
            <a:ext cx="1069975" cy="1143000"/>
          </a:xfrm>
          <a:prstGeom prst="rect">
            <a:avLst/>
          </a:prstGeom>
          <a:noFill/>
          <a:ln w="9525">
            <a:noFill/>
            <a:miter lim="800000"/>
            <a:headEnd/>
            <a:tailEnd/>
          </a:ln>
        </p:spPr>
      </p:pic>
      <p:pic>
        <p:nvPicPr>
          <p:cNvPr id="9"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essel Documentation"/>
          <p:cNvPicPr>
            <a:picLocks noChangeAspect="1" noChangeArrowheads="1"/>
          </p:cNvPicPr>
          <p:nvPr/>
        </p:nvPicPr>
        <p:blipFill>
          <a:blip r:embed="rId3" cstate="print"/>
          <a:srcRect/>
          <a:stretch>
            <a:fillRect/>
          </a:stretch>
        </p:blipFill>
        <p:spPr bwMode="auto">
          <a:xfrm>
            <a:off x="3392488" y="1295400"/>
            <a:ext cx="2997200" cy="4038600"/>
          </a:xfrm>
          <a:prstGeom prst="rect">
            <a:avLst/>
          </a:prstGeom>
          <a:noFill/>
          <a:ln w="9525">
            <a:noFill/>
            <a:miter lim="800000"/>
            <a:headEnd/>
            <a:tailEnd/>
          </a:ln>
        </p:spPr>
      </p:pic>
      <p:sp>
        <p:nvSpPr>
          <p:cNvPr id="19459" name="Text Box 3"/>
          <p:cNvSpPr txBox="1">
            <a:spLocks noChangeArrowheads="1"/>
          </p:cNvSpPr>
          <p:nvPr/>
        </p:nvSpPr>
        <p:spPr bwMode="auto">
          <a:xfrm>
            <a:off x="304800" y="1905000"/>
            <a:ext cx="1676400" cy="366713"/>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Times New Roman" pitchFamily="18" charset="0"/>
              </a:rPr>
              <a:t>Vessel Name</a:t>
            </a:r>
          </a:p>
        </p:txBody>
      </p:sp>
      <p:sp>
        <p:nvSpPr>
          <p:cNvPr id="19460" name="Line 4"/>
          <p:cNvSpPr>
            <a:spLocks noChangeShapeType="1"/>
          </p:cNvSpPr>
          <p:nvPr/>
        </p:nvSpPr>
        <p:spPr bwMode="auto">
          <a:xfrm>
            <a:off x="1981200" y="2133600"/>
            <a:ext cx="1981200" cy="122238"/>
          </a:xfrm>
          <a:prstGeom prst="line">
            <a:avLst/>
          </a:prstGeom>
          <a:noFill/>
          <a:ln w="9525">
            <a:solidFill>
              <a:schemeClr val="tx1"/>
            </a:solidFill>
            <a:round/>
            <a:headEnd/>
            <a:tailEnd type="triangle" w="med" len="med"/>
          </a:ln>
        </p:spPr>
        <p:txBody>
          <a:bodyPr/>
          <a:lstStyle/>
          <a:p>
            <a:endParaRPr lang="en-US"/>
          </a:p>
        </p:txBody>
      </p:sp>
      <p:sp>
        <p:nvSpPr>
          <p:cNvPr id="19461" name="Text Box 5"/>
          <p:cNvSpPr txBox="1">
            <a:spLocks noChangeArrowheads="1"/>
          </p:cNvSpPr>
          <p:nvPr/>
        </p:nvSpPr>
        <p:spPr bwMode="auto">
          <a:xfrm>
            <a:off x="452438" y="1474788"/>
            <a:ext cx="1905000" cy="366712"/>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Times New Roman" pitchFamily="18" charset="0"/>
              </a:rPr>
              <a:t>Official Number</a:t>
            </a:r>
          </a:p>
        </p:txBody>
      </p:sp>
      <p:sp>
        <p:nvSpPr>
          <p:cNvPr id="19462" name="Line 6"/>
          <p:cNvSpPr>
            <a:spLocks noChangeShapeType="1"/>
          </p:cNvSpPr>
          <p:nvPr/>
        </p:nvSpPr>
        <p:spPr bwMode="auto">
          <a:xfrm>
            <a:off x="2286000" y="1676400"/>
            <a:ext cx="2667000" cy="533400"/>
          </a:xfrm>
          <a:prstGeom prst="line">
            <a:avLst/>
          </a:prstGeom>
          <a:noFill/>
          <a:ln w="9525">
            <a:solidFill>
              <a:schemeClr val="tx1"/>
            </a:solidFill>
            <a:round/>
            <a:headEnd/>
            <a:tailEnd type="triangle" w="med" len="med"/>
          </a:ln>
        </p:spPr>
        <p:txBody>
          <a:bodyPr/>
          <a:lstStyle/>
          <a:p>
            <a:endParaRPr lang="en-US"/>
          </a:p>
        </p:txBody>
      </p:sp>
      <p:sp>
        <p:nvSpPr>
          <p:cNvPr id="19463" name="Text Box 7"/>
          <p:cNvSpPr txBox="1">
            <a:spLocks noChangeArrowheads="1"/>
          </p:cNvSpPr>
          <p:nvPr/>
        </p:nvSpPr>
        <p:spPr bwMode="auto">
          <a:xfrm>
            <a:off x="6705600" y="1447800"/>
            <a:ext cx="1905000" cy="366713"/>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Times New Roman" pitchFamily="18" charset="0"/>
              </a:rPr>
              <a:t>Hull Id Number</a:t>
            </a:r>
          </a:p>
        </p:txBody>
      </p:sp>
      <p:sp>
        <p:nvSpPr>
          <p:cNvPr id="19464" name="Line 8"/>
          <p:cNvSpPr>
            <a:spLocks noChangeShapeType="1"/>
          </p:cNvSpPr>
          <p:nvPr/>
        </p:nvSpPr>
        <p:spPr bwMode="auto">
          <a:xfrm flipH="1">
            <a:off x="4876800" y="1600200"/>
            <a:ext cx="1981200" cy="685800"/>
          </a:xfrm>
          <a:prstGeom prst="line">
            <a:avLst/>
          </a:prstGeom>
          <a:noFill/>
          <a:ln w="9525">
            <a:solidFill>
              <a:schemeClr val="tx1"/>
            </a:solidFill>
            <a:round/>
            <a:headEnd/>
            <a:tailEnd type="triangle" w="med" len="med"/>
          </a:ln>
        </p:spPr>
        <p:txBody>
          <a:bodyPr/>
          <a:lstStyle/>
          <a:p>
            <a:endParaRPr lang="en-US"/>
          </a:p>
        </p:txBody>
      </p:sp>
      <p:sp>
        <p:nvSpPr>
          <p:cNvPr id="19465" name="Text Box 9"/>
          <p:cNvSpPr txBox="1">
            <a:spLocks noChangeArrowheads="1"/>
          </p:cNvSpPr>
          <p:nvPr/>
        </p:nvSpPr>
        <p:spPr bwMode="auto">
          <a:xfrm>
            <a:off x="236538" y="2359025"/>
            <a:ext cx="1676400" cy="366713"/>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Times New Roman" pitchFamily="18" charset="0"/>
              </a:rPr>
              <a:t>Hailing Port</a:t>
            </a:r>
          </a:p>
        </p:txBody>
      </p:sp>
      <p:sp>
        <p:nvSpPr>
          <p:cNvPr id="19466" name="Line 10"/>
          <p:cNvSpPr>
            <a:spLocks noChangeShapeType="1"/>
          </p:cNvSpPr>
          <p:nvPr/>
        </p:nvSpPr>
        <p:spPr bwMode="auto">
          <a:xfrm flipV="1">
            <a:off x="1752600" y="2438400"/>
            <a:ext cx="1905000" cy="228600"/>
          </a:xfrm>
          <a:prstGeom prst="line">
            <a:avLst/>
          </a:prstGeom>
          <a:noFill/>
          <a:ln w="9525">
            <a:solidFill>
              <a:schemeClr val="tx1"/>
            </a:solidFill>
            <a:round/>
            <a:headEnd/>
            <a:tailEnd type="triangle" w="med" len="med"/>
          </a:ln>
        </p:spPr>
        <p:txBody>
          <a:bodyPr/>
          <a:lstStyle/>
          <a:p>
            <a:endParaRPr lang="en-US"/>
          </a:p>
        </p:txBody>
      </p:sp>
      <p:sp>
        <p:nvSpPr>
          <p:cNvPr id="19467" name="Line 11"/>
          <p:cNvSpPr>
            <a:spLocks noChangeShapeType="1"/>
          </p:cNvSpPr>
          <p:nvPr/>
        </p:nvSpPr>
        <p:spPr bwMode="auto">
          <a:xfrm flipH="1">
            <a:off x="4572000" y="2133600"/>
            <a:ext cx="2286000" cy="457200"/>
          </a:xfrm>
          <a:prstGeom prst="line">
            <a:avLst/>
          </a:prstGeom>
          <a:noFill/>
          <a:ln w="9525">
            <a:solidFill>
              <a:schemeClr val="tx1"/>
            </a:solidFill>
            <a:round/>
            <a:headEnd/>
            <a:tailEnd type="triangle" w="med" len="med"/>
          </a:ln>
        </p:spPr>
        <p:txBody>
          <a:bodyPr/>
          <a:lstStyle/>
          <a:p>
            <a:endParaRPr lang="en-US"/>
          </a:p>
        </p:txBody>
      </p:sp>
      <p:sp>
        <p:nvSpPr>
          <p:cNvPr id="19468" name="Text Box 12"/>
          <p:cNvSpPr txBox="1">
            <a:spLocks noChangeArrowheads="1"/>
          </p:cNvSpPr>
          <p:nvPr/>
        </p:nvSpPr>
        <p:spPr bwMode="auto">
          <a:xfrm>
            <a:off x="228600" y="3352800"/>
            <a:ext cx="2057400" cy="366713"/>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Times New Roman" pitchFamily="18" charset="0"/>
              </a:rPr>
              <a:t>Owner / Operator</a:t>
            </a:r>
          </a:p>
        </p:txBody>
      </p:sp>
      <p:sp>
        <p:nvSpPr>
          <p:cNvPr id="19469" name="Line 13"/>
          <p:cNvSpPr>
            <a:spLocks noChangeShapeType="1"/>
          </p:cNvSpPr>
          <p:nvPr/>
        </p:nvSpPr>
        <p:spPr bwMode="auto">
          <a:xfrm flipV="1">
            <a:off x="2286000" y="3124200"/>
            <a:ext cx="1524000" cy="457200"/>
          </a:xfrm>
          <a:prstGeom prst="line">
            <a:avLst/>
          </a:prstGeom>
          <a:noFill/>
          <a:ln w="9525">
            <a:solidFill>
              <a:schemeClr val="tx1"/>
            </a:solidFill>
            <a:round/>
            <a:headEnd/>
            <a:tailEnd type="triangle" w="med" len="med"/>
          </a:ln>
        </p:spPr>
        <p:txBody>
          <a:bodyPr/>
          <a:lstStyle/>
          <a:p>
            <a:endParaRPr lang="en-US"/>
          </a:p>
        </p:txBody>
      </p:sp>
      <p:sp>
        <p:nvSpPr>
          <p:cNvPr id="19470" name="Line 14"/>
          <p:cNvSpPr>
            <a:spLocks noChangeShapeType="1"/>
          </p:cNvSpPr>
          <p:nvPr/>
        </p:nvSpPr>
        <p:spPr bwMode="auto">
          <a:xfrm flipV="1">
            <a:off x="2209800" y="3657600"/>
            <a:ext cx="1524000" cy="0"/>
          </a:xfrm>
          <a:prstGeom prst="line">
            <a:avLst/>
          </a:prstGeom>
          <a:noFill/>
          <a:ln w="9525">
            <a:solidFill>
              <a:schemeClr val="tx1"/>
            </a:solidFill>
            <a:round/>
            <a:headEnd/>
            <a:tailEnd type="triangle" w="med" len="med"/>
          </a:ln>
        </p:spPr>
        <p:txBody>
          <a:bodyPr/>
          <a:lstStyle/>
          <a:p>
            <a:endParaRPr lang="en-US"/>
          </a:p>
        </p:txBody>
      </p:sp>
      <p:sp>
        <p:nvSpPr>
          <p:cNvPr id="19471" name="Text Box 15"/>
          <p:cNvSpPr txBox="1">
            <a:spLocks noChangeArrowheads="1"/>
          </p:cNvSpPr>
          <p:nvPr/>
        </p:nvSpPr>
        <p:spPr bwMode="auto">
          <a:xfrm>
            <a:off x="304800" y="5181600"/>
            <a:ext cx="1981200" cy="366713"/>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Times New Roman" pitchFamily="18" charset="0"/>
              </a:rPr>
              <a:t>Expiration Date</a:t>
            </a:r>
          </a:p>
        </p:txBody>
      </p:sp>
      <p:sp>
        <p:nvSpPr>
          <p:cNvPr id="19472" name="Line 16"/>
          <p:cNvSpPr>
            <a:spLocks noChangeShapeType="1"/>
          </p:cNvSpPr>
          <p:nvPr/>
        </p:nvSpPr>
        <p:spPr bwMode="auto">
          <a:xfrm flipV="1">
            <a:off x="2209800" y="4572000"/>
            <a:ext cx="1676400" cy="838200"/>
          </a:xfrm>
          <a:prstGeom prst="line">
            <a:avLst/>
          </a:prstGeom>
          <a:noFill/>
          <a:ln w="9525">
            <a:solidFill>
              <a:schemeClr val="tx1"/>
            </a:solidFill>
            <a:round/>
            <a:headEnd/>
            <a:tailEnd type="triangle" w="med" len="med"/>
          </a:ln>
        </p:spPr>
        <p:txBody>
          <a:bodyPr/>
          <a:lstStyle/>
          <a:p>
            <a:endParaRPr lang="en-US"/>
          </a:p>
        </p:txBody>
      </p:sp>
      <p:sp>
        <p:nvSpPr>
          <p:cNvPr id="19473" name="Text Box 17"/>
          <p:cNvSpPr txBox="1">
            <a:spLocks noChangeArrowheads="1"/>
          </p:cNvSpPr>
          <p:nvPr/>
        </p:nvSpPr>
        <p:spPr bwMode="auto">
          <a:xfrm>
            <a:off x="533400" y="304800"/>
            <a:ext cx="8001000" cy="830263"/>
          </a:xfrm>
          <a:prstGeom prst="rect">
            <a:avLst/>
          </a:prstGeom>
          <a:noFill/>
          <a:ln w="9525">
            <a:solidFill>
              <a:srgbClr val="FFC000"/>
            </a:solidFill>
            <a:miter lim="800000"/>
            <a:headEnd/>
            <a:tailEnd/>
          </a:ln>
        </p:spPr>
        <p:txBody>
          <a:bodyPr>
            <a:spAutoFit/>
          </a:bodyPr>
          <a:lstStyle/>
          <a:p>
            <a:pPr>
              <a:spcBef>
                <a:spcPct val="50000"/>
              </a:spcBef>
            </a:pPr>
            <a:r>
              <a:rPr lang="en-US" sz="2400" b="1">
                <a:solidFill>
                  <a:srgbClr val="A50021"/>
                </a:solidFill>
                <a:latin typeface="Times New Roman" pitchFamily="18" charset="0"/>
              </a:rPr>
              <a:t>How to read a “Certificate of Documentation” for a documented vessel</a:t>
            </a:r>
          </a:p>
        </p:txBody>
      </p:sp>
      <p:sp>
        <p:nvSpPr>
          <p:cNvPr id="19474" name="Text Box 18"/>
          <p:cNvSpPr txBox="1">
            <a:spLocks noChangeArrowheads="1"/>
          </p:cNvSpPr>
          <p:nvPr/>
        </p:nvSpPr>
        <p:spPr bwMode="auto">
          <a:xfrm>
            <a:off x="6781800" y="1905000"/>
            <a:ext cx="990600" cy="549275"/>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Times New Roman" pitchFamily="18" charset="0"/>
              </a:rPr>
              <a:t>Length</a:t>
            </a:r>
          </a:p>
          <a:p>
            <a:r>
              <a:rPr lang="en-US" sz="1200" b="1">
                <a:solidFill>
                  <a:schemeClr val="tx1"/>
                </a:solidFill>
                <a:latin typeface="Times New Roman" pitchFamily="18" charset="0"/>
              </a:rPr>
              <a:t>feet</a:t>
            </a:r>
          </a:p>
        </p:txBody>
      </p:sp>
      <p:pic>
        <p:nvPicPr>
          <p:cNvPr id="19475" name="Picture 4" descr="Doc#"/>
          <p:cNvPicPr>
            <a:picLocks noChangeAspect="1" noChangeArrowheads="1"/>
          </p:cNvPicPr>
          <p:nvPr/>
        </p:nvPicPr>
        <p:blipFill>
          <a:blip r:embed="rId4" cstate="print"/>
          <a:srcRect/>
          <a:stretch>
            <a:fillRect/>
          </a:stretch>
        </p:blipFill>
        <p:spPr bwMode="auto">
          <a:xfrm>
            <a:off x="3657600" y="5464175"/>
            <a:ext cx="2438400" cy="958850"/>
          </a:xfrm>
          <a:prstGeom prst="rect">
            <a:avLst/>
          </a:prstGeom>
          <a:noFill/>
          <a:ln w="9525">
            <a:noFill/>
            <a:miter lim="800000"/>
            <a:headEnd/>
            <a:tailEnd/>
          </a:ln>
        </p:spPr>
      </p:pic>
      <p:pic>
        <p:nvPicPr>
          <p:cNvPr id="19476" name="Picture 22" descr="http://www.safeboatingcampaign.com/wear-it-uscgaux-th.gif"/>
          <p:cNvPicPr>
            <a:picLocks noChangeAspect="1" noChangeArrowheads="1"/>
          </p:cNvPicPr>
          <p:nvPr/>
        </p:nvPicPr>
        <p:blipFill>
          <a:blip r:embed="rId5" r:link="rId6" cstate="print"/>
          <a:srcRect/>
          <a:stretch>
            <a:fillRect/>
          </a:stretch>
        </p:blipFill>
        <p:spPr bwMode="auto">
          <a:xfrm>
            <a:off x="381000" y="5562600"/>
            <a:ext cx="1069975" cy="1143000"/>
          </a:xfrm>
          <a:prstGeom prst="rect">
            <a:avLst/>
          </a:prstGeom>
          <a:noFill/>
          <a:ln w="9525">
            <a:noFill/>
            <a:miter lim="800000"/>
            <a:headEnd/>
            <a:tailEnd/>
          </a:ln>
        </p:spPr>
      </p:pic>
      <p:pic>
        <p:nvPicPr>
          <p:cNvPr id="23" name="Picture 1" descr="VSC sticker"/>
          <p:cNvPicPr>
            <a:picLocks noChangeAspect="1" noChangeArrowheads="1"/>
          </p:cNvPicPr>
          <p:nvPr/>
        </p:nvPicPr>
        <p:blipFill>
          <a:blip r:embed="rId7"/>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idx="4294967295"/>
          </p:nvPr>
        </p:nvSpPr>
        <p:spPr>
          <a:noFill/>
          <a:ln>
            <a:solidFill>
              <a:srgbClr val="FFC000"/>
            </a:solidFill>
          </a:ln>
        </p:spPr>
        <p:txBody>
          <a:bodyPr/>
          <a:lstStyle/>
          <a:p>
            <a:pPr eaLnBrk="1" hangingPunct="1"/>
            <a:r>
              <a:rPr lang="en-US" sz="4000" b="1" smtClean="0">
                <a:solidFill>
                  <a:srgbClr val="A50021"/>
                </a:solidFill>
              </a:rPr>
              <a:t>Hull Identification Number</a:t>
            </a:r>
            <a:br>
              <a:rPr lang="en-US" sz="4000" b="1" smtClean="0">
                <a:solidFill>
                  <a:srgbClr val="A50021"/>
                </a:solidFill>
              </a:rPr>
            </a:br>
            <a:r>
              <a:rPr lang="en-US" sz="4000" b="1" smtClean="0">
                <a:solidFill>
                  <a:srgbClr val="A50021"/>
                </a:solidFill>
              </a:rPr>
              <a:t>(HIN)</a:t>
            </a:r>
          </a:p>
        </p:txBody>
      </p:sp>
      <p:sp>
        <p:nvSpPr>
          <p:cNvPr id="20483" name="Rectangle 1027"/>
          <p:cNvSpPr>
            <a:spLocks noGrp="1" noChangeArrowheads="1"/>
          </p:cNvSpPr>
          <p:nvPr>
            <p:ph type="body" idx="4294967295"/>
          </p:nvPr>
        </p:nvSpPr>
        <p:spPr>
          <a:xfrm>
            <a:off x="685800" y="1981200"/>
            <a:ext cx="7772400" cy="4343400"/>
          </a:xfrm>
        </p:spPr>
        <p:txBody>
          <a:bodyPr lIns="92075" tIns="46038" rIns="92075" bIns="46038"/>
          <a:lstStyle/>
          <a:p>
            <a:pPr eaLnBrk="1" hangingPunct="1"/>
            <a:r>
              <a:rPr lang="en-US" smtClean="0"/>
              <a:t>MUST be permanent</a:t>
            </a:r>
          </a:p>
          <a:p>
            <a:pPr eaLnBrk="1" hangingPunct="1"/>
            <a:r>
              <a:rPr lang="en-US" smtClean="0"/>
              <a:t>Usually on Starboard Side of Transom Maybe on Portside prior 1984 </a:t>
            </a:r>
          </a:p>
          <a:p>
            <a:pPr eaLnBrk="1" hangingPunct="1"/>
            <a:r>
              <a:rPr lang="en-US" smtClean="0"/>
              <a:t>Must be on hull not top structure except on a PWC. May be also be on a pontoon near the waterline</a:t>
            </a:r>
          </a:p>
        </p:txBody>
      </p:sp>
      <p:sp>
        <p:nvSpPr>
          <p:cNvPr id="20484" name="Freeform 1028"/>
          <p:cNvSpPr>
            <a:spLocks/>
          </p:cNvSpPr>
          <p:nvPr/>
        </p:nvSpPr>
        <p:spPr bwMode="auto">
          <a:xfrm>
            <a:off x="1447800" y="5105400"/>
            <a:ext cx="5867400" cy="1087438"/>
          </a:xfrm>
          <a:custGeom>
            <a:avLst/>
            <a:gdLst>
              <a:gd name="T0" fmla="*/ 0 w 3841"/>
              <a:gd name="T1" fmla="*/ 0 h 1309"/>
              <a:gd name="T2" fmla="*/ 2147483647 w 3841"/>
              <a:gd name="T3" fmla="*/ 0 h 1309"/>
              <a:gd name="T4" fmla="*/ 2147483647 w 3841"/>
              <a:gd name="T5" fmla="*/ 2147483647 h 1309"/>
              <a:gd name="T6" fmla="*/ 2147483647 w 3841"/>
              <a:gd name="T7" fmla="*/ 2147483647 h 1309"/>
              <a:gd name="T8" fmla="*/ 2147483647 w 3841"/>
              <a:gd name="T9" fmla="*/ 0 h 1309"/>
              <a:gd name="T10" fmla="*/ 2147483647 w 3841"/>
              <a:gd name="T11" fmla="*/ 0 h 1309"/>
              <a:gd name="T12" fmla="*/ 2147483647 w 3841"/>
              <a:gd name="T13" fmla="*/ 2147483647 h 1309"/>
              <a:gd name="T14" fmla="*/ 2147483647 w 3841"/>
              <a:gd name="T15" fmla="*/ 2147483647 h 1309"/>
              <a:gd name="T16" fmla="*/ 2147483647 w 3841"/>
              <a:gd name="T17" fmla="*/ 2147483647 h 1309"/>
              <a:gd name="T18" fmla="*/ 0 w 3841"/>
              <a:gd name="T19" fmla="*/ 0 h 13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1"/>
              <a:gd name="T31" fmla="*/ 0 h 1309"/>
              <a:gd name="T32" fmla="*/ 3841 w 3841"/>
              <a:gd name="T33" fmla="*/ 1309 h 13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1" h="1309">
                <a:moveTo>
                  <a:pt x="0" y="0"/>
                </a:moveTo>
                <a:lnTo>
                  <a:pt x="1056" y="0"/>
                </a:lnTo>
                <a:lnTo>
                  <a:pt x="1296" y="336"/>
                </a:lnTo>
                <a:lnTo>
                  <a:pt x="2448" y="336"/>
                </a:lnTo>
                <a:lnTo>
                  <a:pt x="2640" y="0"/>
                </a:lnTo>
                <a:lnTo>
                  <a:pt x="3840" y="0"/>
                </a:lnTo>
                <a:lnTo>
                  <a:pt x="3552" y="1296"/>
                </a:lnTo>
                <a:lnTo>
                  <a:pt x="3516" y="1308"/>
                </a:lnTo>
                <a:lnTo>
                  <a:pt x="336" y="1308"/>
                </a:lnTo>
                <a:lnTo>
                  <a:pt x="0" y="0"/>
                </a:lnTo>
              </a:path>
            </a:pathLst>
          </a:custGeom>
          <a:solidFill>
            <a:srgbClr val="009900"/>
          </a:solidFill>
          <a:ln w="9525" cap="rnd">
            <a:noFill/>
            <a:round/>
            <a:headEnd/>
            <a:tailEnd/>
          </a:ln>
        </p:spPr>
        <p:txBody>
          <a:bodyPr/>
          <a:lstStyle/>
          <a:p>
            <a:endParaRPr lang="en-US"/>
          </a:p>
        </p:txBody>
      </p:sp>
      <p:sp>
        <p:nvSpPr>
          <p:cNvPr id="20485" name="Rectangle 1029"/>
          <p:cNvSpPr>
            <a:spLocks noChangeArrowheads="1"/>
          </p:cNvSpPr>
          <p:nvPr/>
        </p:nvSpPr>
        <p:spPr bwMode="auto">
          <a:xfrm>
            <a:off x="6400800" y="5257800"/>
            <a:ext cx="609600" cy="152400"/>
          </a:xfrm>
          <a:prstGeom prst="rect">
            <a:avLst/>
          </a:prstGeom>
          <a:solidFill>
            <a:srgbClr val="4D4D4D"/>
          </a:solidFill>
          <a:ln w="9525">
            <a:noFill/>
            <a:miter lim="800000"/>
            <a:headEnd/>
            <a:tailEnd/>
          </a:ln>
        </p:spPr>
        <p:txBody>
          <a:bodyPr wrap="none" anchor="ctr"/>
          <a:lstStyle/>
          <a:p>
            <a:endParaRPr lang="en-US" b="1"/>
          </a:p>
        </p:txBody>
      </p:sp>
      <p:pic>
        <p:nvPicPr>
          <p:cNvPr id="20486" name="Picture 7"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9"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074"/>
          <p:cNvSpPr>
            <a:spLocks noGrp="1" noChangeArrowheads="1"/>
          </p:cNvSpPr>
          <p:nvPr>
            <p:ph type="title"/>
          </p:nvPr>
        </p:nvSpPr>
        <p:spPr>
          <a:xfrm>
            <a:off x="457200" y="228600"/>
            <a:ext cx="8077200" cy="1219200"/>
          </a:xfrm>
        </p:spPr>
        <p:txBody>
          <a:bodyPr/>
          <a:lstStyle/>
          <a:p>
            <a:pPr eaLnBrk="1" hangingPunct="1"/>
            <a:r>
              <a:rPr lang="en-US" sz="4000" b="1" smtClean="0">
                <a:solidFill>
                  <a:srgbClr val="A50021"/>
                </a:solidFill>
              </a:rPr>
              <a:t>Item 3 Flotation Devices</a:t>
            </a:r>
            <a:r>
              <a:rPr lang="en-US" sz="4800" b="1" smtClean="0">
                <a:solidFill>
                  <a:srgbClr val="A50021"/>
                </a:solidFill>
              </a:rPr>
              <a:t> </a:t>
            </a:r>
            <a:r>
              <a:rPr lang="en-US" sz="4000" b="1" smtClean="0">
                <a:solidFill>
                  <a:srgbClr val="A50021"/>
                </a:solidFill>
              </a:rPr>
              <a:t>(PFD)</a:t>
            </a:r>
          </a:p>
        </p:txBody>
      </p:sp>
      <p:sp>
        <p:nvSpPr>
          <p:cNvPr id="21507" name="Rectangle 3075"/>
          <p:cNvSpPr>
            <a:spLocks noChangeArrowheads="1"/>
          </p:cNvSpPr>
          <p:nvPr/>
        </p:nvSpPr>
        <p:spPr bwMode="auto">
          <a:xfrm>
            <a:off x="4019550" y="2800350"/>
            <a:ext cx="9144000" cy="0"/>
          </a:xfrm>
          <a:prstGeom prst="rect">
            <a:avLst/>
          </a:prstGeom>
          <a:noFill/>
          <a:ln w="9525">
            <a:noFill/>
            <a:miter lim="800000"/>
            <a:headEnd/>
            <a:tailEnd/>
          </a:ln>
        </p:spPr>
        <p:txBody>
          <a:bodyPr>
            <a:spAutoFit/>
          </a:bodyPr>
          <a:lstStyle/>
          <a:p>
            <a:endParaRPr lang="en-US"/>
          </a:p>
        </p:txBody>
      </p:sp>
      <p:pic>
        <p:nvPicPr>
          <p:cNvPr id="21508" name="Picture 3076" descr="http://www.safeboatingcampaign.com/wear-it-uscgaux-th.gif"/>
          <p:cNvPicPr>
            <a:picLocks noChangeAspect="1" noChangeArrowheads="1"/>
          </p:cNvPicPr>
          <p:nvPr/>
        </p:nvPicPr>
        <p:blipFill>
          <a:blip r:embed="rId2" r:link="rId3" cstate="print"/>
          <a:srcRect/>
          <a:stretch>
            <a:fillRect/>
          </a:stretch>
        </p:blipFill>
        <p:spPr bwMode="auto">
          <a:xfrm>
            <a:off x="2743200" y="1752600"/>
            <a:ext cx="3425825" cy="3657600"/>
          </a:xfrm>
          <a:prstGeom prst="rect">
            <a:avLst/>
          </a:prstGeom>
          <a:noFill/>
          <a:ln w="9525">
            <a:noFill/>
            <a:miter lim="800000"/>
            <a:headEnd/>
            <a:tailEnd/>
          </a:ln>
        </p:spPr>
      </p:pic>
      <p:pic>
        <p:nvPicPr>
          <p:cNvPr id="6"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81000"/>
            <a:ext cx="8458200" cy="990600"/>
          </a:xfrm>
        </p:spPr>
        <p:txBody>
          <a:bodyPr/>
          <a:lstStyle/>
          <a:p>
            <a:pPr eaLnBrk="1" hangingPunct="1"/>
            <a:r>
              <a:rPr lang="en-US" sz="4000" b="1" smtClean="0">
                <a:solidFill>
                  <a:srgbClr val="A50021"/>
                </a:solidFill>
              </a:rPr>
              <a:t>Item 3 Flotation Devices (PFD):</a:t>
            </a:r>
          </a:p>
        </p:txBody>
      </p:sp>
      <p:sp>
        <p:nvSpPr>
          <p:cNvPr id="22531" name="Rectangle 3"/>
          <p:cNvSpPr>
            <a:spLocks noGrp="1" noChangeArrowheads="1"/>
          </p:cNvSpPr>
          <p:nvPr>
            <p:ph type="body" idx="1"/>
          </p:nvPr>
        </p:nvSpPr>
        <p:spPr>
          <a:xfrm>
            <a:off x="609600" y="1219200"/>
            <a:ext cx="7620000" cy="5105400"/>
          </a:xfrm>
        </p:spPr>
        <p:txBody>
          <a:bodyPr/>
          <a:lstStyle/>
          <a:p>
            <a:pPr eaLnBrk="1" hangingPunct="1">
              <a:buFontTx/>
              <a:buNone/>
            </a:pPr>
            <a:r>
              <a:rPr lang="en-US" sz="4000" smtClean="0">
                <a:solidFill>
                  <a:srgbClr val="FFFFFF"/>
                </a:solidFill>
              </a:rPr>
              <a:t>	</a:t>
            </a:r>
            <a:r>
              <a:rPr lang="en-US" sz="4000" smtClean="0"/>
              <a:t>Wearable PFDs shall be "readily</a:t>
            </a:r>
          </a:p>
          <a:p>
            <a:pPr eaLnBrk="1" hangingPunct="1">
              <a:buFontTx/>
              <a:buNone/>
            </a:pPr>
            <a:r>
              <a:rPr lang="en-US" sz="4000" smtClean="0"/>
              <a:t>	accessible.“ Throwable devices for 16’+ vessels shall be  “immediately available.”  PFDs and throwables should NOT be stored in unopened plastic packaging.</a:t>
            </a:r>
          </a:p>
        </p:txBody>
      </p:sp>
      <p:pic>
        <p:nvPicPr>
          <p:cNvPr id="22532" name="Picture 7" descr="http://www.safeboatingcampaign.com/wear-it-uscgaux-th.gif"/>
          <p:cNvPicPr>
            <a:picLocks noChangeAspect="1" noChangeArrowheads="1"/>
          </p:cNvPicPr>
          <p:nvPr/>
        </p:nvPicPr>
        <p:blipFill>
          <a:blip r:embed="rId2" r:link="rId3" cstate="print"/>
          <a:srcRect/>
          <a:stretch>
            <a:fillRect/>
          </a:stretch>
        </p:blipFill>
        <p:spPr bwMode="auto">
          <a:xfrm>
            <a:off x="381000" y="55626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body" idx="1"/>
          </p:nvPr>
        </p:nvSpPr>
        <p:spPr>
          <a:xfrm>
            <a:off x="304800" y="152400"/>
            <a:ext cx="6400800" cy="6400800"/>
          </a:xfrm>
        </p:spPr>
        <p:txBody>
          <a:bodyPr/>
          <a:lstStyle/>
          <a:p>
            <a:pPr eaLnBrk="1" hangingPunct="1">
              <a:buFontTx/>
              <a:buNone/>
            </a:pPr>
            <a:r>
              <a:rPr lang="en-US" sz="4000" b="1" smtClean="0">
                <a:solidFill>
                  <a:srgbClr val="A50021"/>
                </a:solidFill>
              </a:rPr>
              <a:t>Item 3 Flotation Devices (PFD):</a:t>
            </a:r>
          </a:p>
          <a:p>
            <a:pPr eaLnBrk="1" hangingPunct="1">
              <a:buFontTx/>
              <a:buNone/>
            </a:pPr>
            <a:r>
              <a:rPr lang="en-US" smtClean="0">
                <a:solidFill>
                  <a:srgbClr val="FFFFFF"/>
                </a:solidFill>
              </a:rPr>
              <a:t>	</a:t>
            </a:r>
            <a:r>
              <a:rPr lang="en-US" smtClean="0"/>
              <a:t>Acceptable PFDs (Life Jackets) Must be U.S. Coast Guard approved, in good serviceable condition, and of suitable size for the each person on the boat. Children must have properly fitted PFDs designed for children based upon their weight.</a:t>
            </a:r>
          </a:p>
        </p:txBody>
      </p:sp>
      <p:pic>
        <p:nvPicPr>
          <p:cNvPr id="23555" name="Picture 1027" descr="PFD1"/>
          <p:cNvPicPr>
            <a:picLocks noChangeAspect="1" noChangeArrowheads="1"/>
          </p:cNvPicPr>
          <p:nvPr/>
        </p:nvPicPr>
        <p:blipFill>
          <a:blip r:embed="rId3" cstate="print"/>
          <a:srcRect/>
          <a:stretch>
            <a:fillRect/>
          </a:stretch>
        </p:blipFill>
        <p:spPr bwMode="auto">
          <a:xfrm>
            <a:off x="6781800" y="533400"/>
            <a:ext cx="1941513" cy="2590800"/>
          </a:xfrm>
          <a:prstGeom prst="rect">
            <a:avLst/>
          </a:prstGeom>
          <a:noFill/>
          <a:ln w="9525">
            <a:noFill/>
            <a:miter lim="800000"/>
            <a:headEnd/>
            <a:tailEnd/>
          </a:ln>
        </p:spPr>
      </p:pic>
      <p:pic>
        <p:nvPicPr>
          <p:cNvPr id="23556" name="Picture 1028" descr="PFD2"/>
          <p:cNvPicPr>
            <a:picLocks noChangeAspect="1" noChangeArrowheads="1"/>
          </p:cNvPicPr>
          <p:nvPr/>
        </p:nvPicPr>
        <p:blipFill>
          <a:blip r:embed="rId4" cstate="print"/>
          <a:srcRect/>
          <a:stretch>
            <a:fillRect/>
          </a:stretch>
        </p:blipFill>
        <p:spPr bwMode="auto">
          <a:xfrm>
            <a:off x="6705600" y="3505200"/>
            <a:ext cx="1981200" cy="1800225"/>
          </a:xfrm>
          <a:prstGeom prst="rect">
            <a:avLst/>
          </a:prstGeom>
          <a:noFill/>
          <a:ln w="9525">
            <a:noFill/>
            <a:miter lim="800000"/>
            <a:headEnd/>
            <a:tailEnd/>
          </a:ln>
        </p:spPr>
      </p:pic>
      <p:pic>
        <p:nvPicPr>
          <p:cNvPr id="23557" name="Picture 1030" descr="http://www.safeboatingcampaign.com/wear-it-uscgaux-th.gif"/>
          <p:cNvPicPr>
            <a:picLocks noChangeAspect="1" noChangeArrowheads="1"/>
          </p:cNvPicPr>
          <p:nvPr/>
        </p:nvPicPr>
        <p:blipFill>
          <a:blip r:embed="rId5" r:link="rId6" cstate="print"/>
          <a:srcRect/>
          <a:stretch>
            <a:fillRect/>
          </a:stretch>
        </p:blipFill>
        <p:spPr bwMode="auto">
          <a:xfrm>
            <a:off x="381000" y="55626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7"/>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228600"/>
            <a:ext cx="7772400" cy="762000"/>
          </a:xfrm>
        </p:spPr>
        <p:txBody>
          <a:bodyPr/>
          <a:lstStyle/>
          <a:p>
            <a:pPr eaLnBrk="1" hangingPunct="1"/>
            <a:r>
              <a:rPr lang="en-US" sz="3600" b="1" dirty="0" smtClean="0">
                <a:solidFill>
                  <a:srgbClr val="A50021"/>
                </a:solidFill>
              </a:rPr>
              <a:t>D11NR V-Department For 22+ years:</a:t>
            </a:r>
            <a:br>
              <a:rPr lang="en-US" sz="3600" b="1" dirty="0" smtClean="0">
                <a:solidFill>
                  <a:srgbClr val="A50021"/>
                </a:solidFill>
              </a:rPr>
            </a:br>
            <a:endParaRPr lang="en-US" sz="3600" b="1" dirty="0" smtClean="0">
              <a:solidFill>
                <a:srgbClr val="A50021"/>
              </a:solidFill>
            </a:endParaRPr>
          </a:p>
        </p:txBody>
      </p:sp>
      <p:sp>
        <p:nvSpPr>
          <p:cNvPr id="6147" name="Rectangle 3"/>
          <p:cNvSpPr>
            <a:spLocks noGrp="1" noChangeArrowheads="1"/>
          </p:cNvSpPr>
          <p:nvPr>
            <p:ph type="body" idx="1"/>
          </p:nvPr>
        </p:nvSpPr>
        <p:spPr>
          <a:xfrm>
            <a:off x="228600" y="685800"/>
            <a:ext cx="8686800" cy="4267200"/>
          </a:xfrm>
        </p:spPr>
        <p:txBody>
          <a:bodyPr/>
          <a:lstStyle/>
          <a:p>
            <a:pPr eaLnBrk="1" hangingPunct="1">
              <a:lnSpc>
                <a:spcPct val="90000"/>
              </a:lnSpc>
              <a:buFontTx/>
              <a:buNone/>
            </a:pPr>
            <a:r>
              <a:rPr lang="en-US" sz="2400" b="1" dirty="0" smtClean="0">
                <a:solidFill>
                  <a:srgbClr val="FFFFFF"/>
                </a:solidFill>
              </a:rPr>
              <a:t>    </a:t>
            </a:r>
          </a:p>
          <a:p>
            <a:pPr eaLnBrk="1" hangingPunct="1">
              <a:lnSpc>
                <a:spcPct val="90000"/>
              </a:lnSpc>
              <a:buFontTx/>
              <a:buNone/>
            </a:pPr>
            <a:r>
              <a:rPr lang="en-US" sz="3000" b="1" dirty="0" smtClean="0"/>
              <a:t>   1-Is the ONLY District to offer a 2-day Vessel  Examiner class TWICE a year.</a:t>
            </a:r>
          </a:p>
          <a:p>
            <a:pPr eaLnBrk="1" hangingPunct="1">
              <a:lnSpc>
                <a:spcPct val="90000"/>
              </a:lnSpc>
              <a:buFontTx/>
              <a:buNone/>
            </a:pPr>
            <a:r>
              <a:rPr lang="en-US" sz="3000" b="1" dirty="0" smtClean="0"/>
              <a:t>	2-Offers 2 levels of recognition for VSC production!</a:t>
            </a:r>
          </a:p>
          <a:p>
            <a:pPr eaLnBrk="1" hangingPunct="1">
              <a:lnSpc>
                <a:spcPct val="90000"/>
              </a:lnSpc>
              <a:buFontTx/>
              <a:buNone/>
            </a:pPr>
            <a:r>
              <a:rPr lang="en-US" sz="3000" b="1" dirty="0" smtClean="0"/>
              <a:t>	3-All Examiners receive a copy of the  DSO-VE report to the District board.</a:t>
            </a:r>
          </a:p>
          <a:p>
            <a:pPr eaLnBrk="1" hangingPunct="1">
              <a:lnSpc>
                <a:spcPct val="90000"/>
              </a:lnSpc>
              <a:buFontTx/>
              <a:buNone/>
            </a:pPr>
            <a:r>
              <a:rPr lang="en-US" sz="3000" b="1" dirty="0" smtClean="0"/>
              <a:t>	4-Vessel Examiner recognition website.</a:t>
            </a:r>
          </a:p>
          <a:p>
            <a:pPr eaLnBrk="1" hangingPunct="1">
              <a:lnSpc>
                <a:spcPct val="90000"/>
              </a:lnSpc>
              <a:buFontTx/>
              <a:buNone/>
            </a:pPr>
            <a:r>
              <a:rPr lang="en-US" sz="3000" b="1" dirty="0" smtClean="0"/>
              <a:t>	And MORE!</a:t>
            </a:r>
          </a:p>
          <a:p>
            <a:pPr eaLnBrk="1" hangingPunct="1">
              <a:lnSpc>
                <a:spcPct val="90000"/>
              </a:lnSpc>
              <a:buFontTx/>
              <a:buNone/>
            </a:pPr>
            <a:r>
              <a:rPr lang="en-US" b="1" i="1" dirty="0" smtClean="0">
                <a:solidFill>
                  <a:srgbClr val="FFCC00"/>
                </a:solidFill>
              </a:rPr>
              <a:t>	    </a:t>
            </a:r>
            <a:r>
              <a:rPr lang="en-US" sz="2800" b="1" i="1" dirty="0" smtClean="0">
                <a:solidFill>
                  <a:srgbClr val="A50021"/>
                </a:solidFill>
              </a:rPr>
              <a:t>The</a:t>
            </a:r>
            <a:r>
              <a:rPr lang="en-US" sz="2800" b="1" i="1" dirty="0" smtClean="0">
                <a:solidFill>
                  <a:srgbClr val="FFCC00"/>
                </a:solidFill>
              </a:rPr>
              <a:t> </a:t>
            </a:r>
            <a:r>
              <a:rPr lang="en-US" sz="2800" b="1" i="1" dirty="0" smtClean="0">
                <a:solidFill>
                  <a:srgbClr val="A50021"/>
                </a:solidFill>
              </a:rPr>
              <a:t>D11NR V-DEPT.-------WE SAVE LIVES</a:t>
            </a:r>
            <a:r>
              <a:rPr lang="en-US" sz="3400" b="1" i="1" dirty="0" smtClean="0">
                <a:solidFill>
                  <a:srgbClr val="A50021"/>
                </a:solidFill>
              </a:rPr>
              <a:t>!</a:t>
            </a:r>
          </a:p>
        </p:txBody>
      </p:sp>
      <p:pic>
        <p:nvPicPr>
          <p:cNvPr id="6148" name="Picture 8" descr="http://www.safeboatingcampaign.com/wear-it-uscgaux-th.gif"/>
          <p:cNvPicPr>
            <a:picLocks noChangeAspect="1" noChangeArrowheads="1"/>
          </p:cNvPicPr>
          <p:nvPr/>
        </p:nvPicPr>
        <p:blipFill>
          <a:blip r:embed="rId2" r:link="rId3" cstate="print"/>
          <a:srcRect/>
          <a:stretch>
            <a:fillRect/>
          </a:stretch>
        </p:blipFill>
        <p:spPr bwMode="auto">
          <a:xfrm>
            <a:off x="301625" y="5486400"/>
            <a:ext cx="1069975" cy="1143000"/>
          </a:xfrm>
          <a:prstGeom prst="rect">
            <a:avLst/>
          </a:prstGeom>
          <a:noFill/>
          <a:ln w="9525">
            <a:noFill/>
            <a:miter lim="800000"/>
            <a:headEnd/>
            <a:tailEnd/>
          </a:ln>
        </p:spPr>
      </p:pic>
      <p:sp>
        <p:nvSpPr>
          <p:cNvPr id="6149" name="Rectangle 10"/>
          <p:cNvSpPr>
            <a:spLocks noChangeArrowheads="1"/>
          </p:cNvSpPr>
          <p:nvPr/>
        </p:nvSpPr>
        <p:spPr bwMode="auto">
          <a:xfrm>
            <a:off x="4229100" y="3071813"/>
            <a:ext cx="9144000" cy="0"/>
          </a:xfrm>
          <a:prstGeom prst="rect">
            <a:avLst/>
          </a:prstGeom>
          <a:noFill/>
          <a:ln w="9525">
            <a:noFill/>
            <a:miter lim="800000"/>
            <a:headEnd/>
            <a:tailEnd/>
          </a:ln>
        </p:spPr>
        <p:txBody>
          <a:bodyPr>
            <a:spAutoFit/>
          </a:bodyPr>
          <a:lstStyle/>
          <a:p>
            <a:endParaRPr lang="en-US"/>
          </a:p>
        </p:txBody>
      </p:sp>
      <p:pic>
        <p:nvPicPr>
          <p:cNvPr id="80897" name="Picture 1" descr="VSC sticker"/>
          <p:cNvPicPr>
            <a:picLocks noChangeAspect="1" noChangeArrowheads="1"/>
          </p:cNvPicPr>
          <p:nvPr/>
        </p:nvPicPr>
        <p:blipFill>
          <a:blip r:embed="rId4"/>
          <a:srcRect/>
          <a:stretch>
            <a:fillRect/>
          </a:stretch>
        </p:blipFill>
        <p:spPr bwMode="auto">
          <a:xfrm>
            <a:off x="7543800" y="5410200"/>
            <a:ext cx="1216025"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b="1" smtClean="0">
                <a:solidFill>
                  <a:srgbClr val="A50021"/>
                </a:solidFill>
              </a:rPr>
              <a:t>Item 3 Flotation Devices (impact rated PFD):</a:t>
            </a:r>
          </a:p>
        </p:txBody>
      </p:sp>
      <p:sp>
        <p:nvSpPr>
          <p:cNvPr id="24579" name="Rectangle 3"/>
          <p:cNvSpPr>
            <a:spLocks noGrp="1" noChangeArrowheads="1"/>
          </p:cNvSpPr>
          <p:nvPr>
            <p:ph type="body" idx="1"/>
          </p:nvPr>
        </p:nvSpPr>
        <p:spPr>
          <a:xfrm>
            <a:off x="228600" y="1981200"/>
            <a:ext cx="8610600" cy="4495800"/>
          </a:xfrm>
        </p:spPr>
        <p:txBody>
          <a:bodyPr/>
          <a:lstStyle/>
          <a:p>
            <a:pPr algn="ctr" eaLnBrk="1" hangingPunct="1">
              <a:buFontTx/>
              <a:buNone/>
            </a:pPr>
            <a:r>
              <a:rPr lang="en-US" sz="3600" b="1" smtClean="0">
                <a:solidFill>
                  <a:schemeClr val="accent2"/>
                </a:solidFill>
              </a:rPr>
              <a:t>WARNING:</a:t>
            </a:r>
          </a:p>
          <a:p>
            <a:pPr algn="ctr" eaLnBrk="1" hangingPunct="1">
              <a:buFontTx/>
              <a:buNone/>
            </a:pPr>
            <a:r>
              <a:rPr lang="en-US" sz="2800" smtClean="0"/>
              <a:t>	</a:t>
            </a:r>
            <a:r>
              <a:rPr lang="en-US" smtClean="0"/>
              <a:t>Impact rated Life-jackets do not protect</a:t>
            </a:r>
          </a:p>
          <a:p>
            <a:pPr eaLnBrk="1" hangingPunct="1">
              <a:buFontTx/>
              <a:buNone/>
            </a:pPr>
            <a:r>
              <a:rPr lang="en-US" smtClean="0"/>
              <a:t>		wearers from traumatic injury in a high</a:t>
            </a:r>
          </a:p>
          <a:p>
            <a:pPr eaLnBrk="1" hangingPunct="1">
              <a:buFontTx/>
              <a:buNone/>
            </a:pPr>
            <a:r>
              <a:rPr lang="en-US" smtClean="0"/>
              <a:t>		speed crash. </a:t>
            </a:r>
          </a:p>
          <a:p>
            <a:pPr eaLnBrk="1" hangingPunct="1">
              <a:buFontTx/>
              <a:buNone/>
            </a:pPr>
            <a:r>
              <a:rPr lang="en-US" smtClean="0"/>
              <a:t>		The impact rating means that the PFD still</a:t>
            </a:r>
          </a:p>
          <a:p>
            <a:pPr lvl="1" eaLnBrk="1" hangingPunct="1">
              <a:buFontTx/>
              <a:buNone/>
            </a:pPr>
            <a:r>
              <a:rPr lang="en-US" sz="3200" smtClean="0"/>
              <a:t>		be buoyant following an impact</a:t>
            </a:r>
            <a:r>
              <a:rPr lang="en-US" sz="3200" smtClean="0">
                <a:latin typeface="Tahoma" pitchFamily="34" charset="0"/>
              </a:rPr>
              <a:t>.</a:t>
            </a:r>
          </a:p>
        </p:txBody>
      </p:sp>
      <p:pic>
        <p:nvPicPr>
          <p:cNvPr id="24580" name="Picture 6" descr="http://www.safeboatingcampaign.com/wear-it-uscgaux-th.gif"/>
          <p:cNvPicPr>
            <a:picLocks noChangeAspect="1" noChangeArrowheads="1"/>
          </p:cNvPicPr>
          <p:nvPr/>
        </p:nvPicPr>
        <p:blipFill>
          <a:blip r:embed="rId3" r:link="rId4" cstate="print"/>
          <a:srcRect/>
          <a:stretch>
            <a:fillRect/>
          </a:stretch>
        </p:blipFill>
        <p:spPr bwMode="auto">
          <a:xfrm>
            <a:off x="381000" y="5562600"/>
            <a:ext cx="1069975" cy="1143000"/>
          </a:xfrm>
          <a:prstGeom prst="rect">
            <a:avLst/>
          </a:prstGeom>
          <a:noFill/>
          <a:ln w="9525">
            <a:noFill/>
            <a:miter lim="800000"/>
            <a:headEnd/>
            <a:tailEnd/>
          </a:ln>
        </p:spPr>
      </p:pic>
      <p:pic>
        <p:nvPicPr>
          <p:cNvPr id="6"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28600"/>
            <a:ext cx="7772400" cy="1600200"/>
          </a:xfrm>
        </p:spPr>
        <p:txBody>
          <a:bodyPr/>
          <a:lstStyle/>
          <a:p>
            <a:pPr eaLnBrk="1" hangingPunct="1"/>
            <a:r>
              <a:rPr lang="en-US" sz="4000" b="1" smtClean="0">
                <a:solidFill>
                  <a:srgbClr val="A50021"/>
                </a:solidFill>
              </a:rPr>
              <a:t>Item 3 Flotation Devices</a:t>
            </a:r>
            <a:r>
              <a:rPr lang="en-US" sz="4000" b="1" smtClean="0">
                <a:solidFill>
                  <a:srgbClr val="FF3300"/>
                </a:solidFill>
              </a:rPr>
              <a:t/>
            </a:r>
            <a:br>
              <a:rPr lang="en-US" sz="4000" b="1" smtClean="0">
                <a:solidFill>
                  <a:srgbClr val="FF3300"/>
                </a:solidFill>
              </a:rPr>
            </a:br>
            <a:r>
              <a:rPr lang="en-US" sz="2400" b="1" smtClean="0">
                <a:solidFill>
                  <a:srgbClr val="FF3300"/>
                </a:solidFill>
              </a:rPr>
              <a:t>Non-Serviceable and Substandard Type I Unicellular Plastic Foam Life Preservers</a:t>
            </a:r>
            <a:endParaRPr lang="en-US" sz="4000" b="1" smtClean="0">
              <a:solidFill>
                <a:srgbClr val="FF3300"/>
              </a:solidFill>
            </a:endParaRPr>
          </a:p>
        </p:txBody>
      </p:sp>
      <p:sp>
        <p:nvSpPr>
          <p:cNvPr id="25603" name="Rectangle 3"/>
          <p:cNvSpPr>
            <a:spLocks noGrp="1" noChangeArrowheads="1"/>
          </p:cNvSpPr>
          <p:nvPr>
            <p:ph type="body" idx="1"/>
          </p:nvPr>
        </p:nvSpPr>
        <p:spPr>
          <a:xfrm>
            <a:off x="228600" y="1828800"/>
            <a:ext cx="8686800" cy="4800600"/>
          </a:xfrm>
        </p:spPr>
        <p:txBody>
          <a:bodyPr/>
          <a:lstStyle/>
          <a:p>
            <a:pPr marL="533400" indent="-533400" eaLnBrk="1" hangingPunct="1">
              <a:buFontTx/>
              <a:buNone/>
            </a:pPr>
            <a:r>
              <a:rPr lang="en-US" dirty="0" smtClean="0">
                <a:solidFill>
                  <a:srgbClr val="FFFFFF"/>
                </a:solidFill>
              </a:rPr>
              <a:t>	</a:t>
            </a:r>
            <a:r>
              <a:rPr lang="en-US" dirty="0" smtClean="0"/>
              <a:t>The US Coast Guard </a:t>
            </a:r>
            <a:r>
              <a:rPr lang="en-US" b="1" dirty="0" smtClean="0"/>
              <a:t>strongly recommends</a:t>
            </a:r>
          </a:p>
          <a:p>
            <a:pPr marL="533400" indent="-533400" eaLnBrk="1" hangingPunct="1">
              <a:buFontTx/>
              <a:buNone/>
            </a:pPr>
            <a:r>
              <a:rPr lang="en-US" dirty="0" smtClean="0"/>
              <a:t>	that owners and operators carefully inspect</a:t>
            </a:r>
          </a:p>
          <a:p>
            <a:pPr marL="533400" indent="-533400" eaLnBrk="1" hangingPunct="1">
              <a:buFontTx/>
              <a:buNone/>
            </a:pPr>
            <a:r>
              <a:rPr lang="en-US" dirty="0" smtClean="0"/>
              <a:t>	all of their older Type I unicellular plastic</a:t>
            </a:r>
          </a:p>
          <a:p>
            <a:pPr marL="533400" indent="-533400" eaLnBrk="1" hangingPunct="1">
              <a:buFontTx/>
              <a:buNone/>
            </a:pPr>
            <a:r>
              <a:rPr lang="en-US" dirty="0" smtClean="0"/>
              <a:t>	foam PFDs. </a:t>
            </a:r>
          </a:p>
          <a:p>
            <a:pPr marL="533400" indent="-533400" eaLnBrk="1" hangingPunct="1">
              <a:buFontTx/>
              <a:buNone/>
            </a:pPr>
            <a:r>
              <a:rPr lang="en-US" dirty="0" smtClean="0"/>
              <a:t>	Potential indications that a Type I unicellular</a:t>
            </a:r>
          </a:p>
          <a:p>
            <a:pPr marL="533400" indent="-533400" eaLnBrk="1" hangingPunct="1">
              <a:buFontTx/>
              <a:buNone/>
            </a:pPr>
            <a:r>
              <a:rPr lang="en-US" dirty="0" smtClean="0"/>
              <a:t>	plastic foam PFD may no longer be serviceable</a:t>
            </a:r>
          </a:p>
          <a:p>
            <a:pPr marL="533400" indent="-533400" eaLnBrk="1" hangingPunct="1">
              <a:buFontTx/>
              <a:buNone/>
            </a:pPr>
            <a:r>
              <a:rPr lang="en-US" dirty="0" smtClean="0"/>
              <a:t>	       include:</a:t>
            </a:r>
          </a:p>
        </p:txBody>
      </p:sp>
      <p:pic>
        <p:nvPicPr>
          <p:cNvPr id="25604" name="Picture 6"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04800"/>
            <a:ext cx="7772400" cy="838200"/>
          </a:xfrm>
        </p:spPr>
        <p:txBody>
          <a:bodyPr/>
          <a:lstStyle/>
          <a:p>
            <a:pPr eaLnBrk="1" hangingPunct="1"/>
            <a:r>
              <a:rPr lang="en-US" sz="4000" b="1" smtClean="0">
                <a:solidFill>
                  <a:srgbClr val="A50021"/>
                </a:solidFill>
              </a:rPr>
              <a:t>Item 3 Flotation Devices</a:t>
            </a:r>
          </a:p>
        </p:txBody>
      </p:sp>
      <p:sp>
        <p:nvSpPr>
          <p:cNvPr id="26627" name="Rectangle 3"/>
          <p:cNvSpPr>
            <a:spLocks noGrp="1" noChangeArrowheads="1"/>
          </p:cNvSpPr>
          <p:nvPr>
            <p:ph type="body" idx="1"/>
          </p:nvPr>
        </p:nvSpPr>
        <p:spPr>
          <a:xfrm>
            <a:off x="304800" y="1447800"/>
            <a:ext cx="8534400" cy="5181600"/>
          </a:xfrm>
        </p:spPr>
        <p:txBody>
          <a:bodyPr/>
          <a:lstStyle/>
          <a:p>
            <a:pPr marL="609600" indent="-609600" eaLnBrk="1" hangingPunct="1">
              <a:buFontTx/>
              <a:buAutoNum type="arabicPeriod"/>
            </a:pPr>
            <a:r>
              <a:rPr lang="en-US" smtClean="0"/>
              <a:t>Compression: The PFD may be compressed from many years of stowage.</a:t>
            </a:r>
          </a:p>
          <a:p>
            <a:pPr marL="609600" indent="-609600" eaLnBrk="1" hangingPunct="1">
              <a:buFontTx/>
              <a:buAutoNum type="arabicPeriod"/>
            </a:pPr>
            <a:r>
              <a:rPr lang="en-US" smtClean="0"/>
              <a:t>Loss of resiliency: The PFD is excessively hard, stiff or its foam is brittle. Normally after compressing the PFD to about half its initial  thickness, the foam should expand to its original dimension in a short period of time.</a:t>
            </a:r>
          </a:p>
        </p:txBody>
      </p:sp>
      <p:pic>
        <p:nvPicPr>
          <p:cNvPr id="26628" name="Picture 6"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28600"/>
            <a:ext cx="7772400" cy="1600200"/>
          </a:xfrm>
        </p:spPr>
        <p:txBody>
          <a:bodyPr/>
          <a:lstStyle/>
          <a:p>
            <a:pPr eaLnBrk="1" hangingPunct="1"/>
            <a:r>
              <a:rPr lang="en-US" sz="4000" b="1" smtClean="0">
                <a:solidFill>
                  <a:srgbClr val="A50021"/>
                </a:solidFill>
              </a:rPr>
              <a:t>Item 3 continued</a:t>
            </a:r>
            <a:br>
              <a:rPr lang="en-US" sz="4000" b="1" smtClean="0">
                <a:solidFill>
                  <a:srgbClr val="A50021"/>
                </a:solidFill>
              </a:rPr>
            </a:br>
            <a:r>
              <a:rPr lang="en-US" sz="4000" b="1" smtClean="0">
                <a:solidFill>
                  <a:srgbClr val="A50021"/>
                </a:solidFill>
              </a:rPr>
              <a:t>Flotation Devices</a:t>
            </a:r>
          </a:p>
        </p:txBody>
      </p:sp>
      <p:sp>
        <p:nvSpPr>
          <p:cNvPr id="27651" name="Rectangle 3"/>
          <p:cNvSpPr>
            <a:spLocks noGrp="1" noChangeArrowheads="1"/>
          </p:cNvSpPr>
          <p:nvPr>
            <p:ph type="body" idx="1"/>
          </p:nvPr>
        </p:nvSpPr>
        <p:spPr>
          <a:xfrm>
            <a:off x="685800" y="2438400"/>
            <a:ext cx="7772400" cy="4191000"/>
          </a:xfrm>
        </p:spPr>
        <p:txBody>
          <a:bodyPr/>
          <a:lstStyle/>
          <a:p>
            <a:pPr eaLnBrk="1" hangingPunct="1">
              <a:buFontTx/>
              <a:buNone/>
            </a:pPr>
            <a:r>
              <a:rPr lang="en-US" smtClean="0">
                <a:latin typeface="Tahoma" pitchFamily="34" charset="0"/>
              </a:rPr>
              <a:t>3. </a:t>
            </a:r>
            <a:r>
              <a:rPr lang="en-US" smtClean="0"/>
              <a:t>Shrinkage: A physical reduction in size may be indicated by “wrinkling” of the coating on vinyl dipped type or by a loose fitting shell on a fabric-covered PFD.</a:t>
            </a:r>
          </a:p>
          <a:p>
            <a:pPr eaLnBrk="1" hangingPunct="1">
              <a:buFontTx/>
              <a:buNone/>
            </a:pPr>
            <a:endParaRPr lang="en-US" smtClean="0"/>
          </a:p>
          <a:p>
            <a:pPr eaLnBrk="1" hangingPunct="1">
              <a:buFontTx/>
              <a:buNone/>
            </a:pPr>
            <a:r>
              <a:rPr lang="en-US" smtClean="0">
                <a:solidFill>
                  <a:srgbClr val="FFFFFF"/>
                </a:solidFill>
              </a:rPr>
              <a:t>   </a:t>
            </a:r>
            <a:endParaRPr lang="en-US" smtClean="0">
              <a:solidFill>
                <a:srgbClr val="FFCC00"/>
              </a:solidFill>
            </a:endParaRPr>
          </a:p>
        </p:txBody>
      </p:sp>
      <p:pic>
        <p:nvPicPr>
          <p:cNvPr id="27652" name="Picture 6"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96200" y="54102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228600"/>
            <a:ext cx="7772400" cy="685800"/>
          </a:xfrm>
        </p:spPr>
        <p:txBody>
          <a:bodyPr/>
          <a:lstStyle/>
          <a:p>
            <a:pPr eaLnBrk="1" hangingPunct="1"/>
            <a:r>
              <a:rPr lang="en-US" sz="4000" b="1" smtClean="0">
                <a:solidFill>
                  <a:srgbClr val="A50021"/>
                </a:solidFill>
              </a:rPr>
              <a:t>Item 3 Flotation Devices</a:t>
            </a:r>
          </a:p>
        </p:txBody>
      </p:sp>
      <p:sp>
        <p:nvSpPr>
          <p:cNvPr id="28675" name="Rectangle 3"/>
          <p:cNvSpPr>
            <a:spLocks noGrp="1" noChangeArrowheads="1"/>
          </p:cNvSpPr>
          <p:nvPr>
            <p:ph type="body" idx="1"/>
          </p:nvPr>
        </p:nvSpPr>
        <p:spPr>
          <a:xfrm>
            <a:off x="228600" y="1295400"/>
            <a:ext cx="8610600" cy="5334000"/>
          </a:xfrm>
        </p:spPr>
        <p:txBody>
          <a:bodyPr/>
          <a:lstStyle/>
          <a:p>
            <a:pPr algn="ctr" eaLnBrk="1" hangingPunct="1">
              <a:lnSpc>
                <a:spcPct val="90000"/>
              </a:lnSpc>
              <a:buFontTx/>
              <a:buNone/>
            </a:pPr>
            <a:r>
              <a:rPr lang="en-GB" sz="2400" b="1" dirty="0" smtClean="0">
                <a:solidFill>
                  <a:schemeClr val="accent2"/>
                </a:solidFill>
                <a:cs typeface="Arial" charset="0"/>
              </a:rPr>
              <a:t>PFD INFLATION FAILURE DUE TO FALSE</a:t>
            </a:r>
          </a:p>
          <a:p>
            <a:pPr algn="ctr" eaLnBrk="1" hangingPunct="1">
              <a:lnSpc>
                <a:spcPct val="90000"/>
              </a:lnSpc>
              <a:buFontTx/>
              <a:buNone/>
            </a:pPr>
            <a:r>
              <a:rPr lang="en-GB" sz="2400" b="1" dirty="0" smtClean="0">
                <a:solidFill>
                  <a:schemeClr val="accent2"/>
                </a:solidFill>
                <a:cs typeface="Arial" charset="0"/>
              </a:rPr>
              <a:t>POSITIVE SERVICE INDICATORS AND</a:t>
            </a:r>
          </a:p>
          <a:p>
            <a:pPr algn="ctr" eaLnBrk="1" hangingPunct="1">
              <a:lnSpc>
                <a:spcPct val="90000"/>
              </a:lnSpc>
              <a:buFontTx/>
              <a:buNone/>
            </a:pPr>
            <a:r>
              <a:rPr lang="en-GB" sz="2400" b="1" dirty="0" smtClean="0">
                <a:solidFill>
                  <a:schemeClr val="accent2"/>
                </a:solidFill>
                <a:cs typeface="Arial" charset="0"/>
              </a:rPr>
              <a:t>INCORRECT CO2 CYLINDER INSTALLATION</a:t>
            </a:r>
          </a:p>
          <a:p>
            <a:pPr algn="ctr" eaLnBrk="1" hangingPunct="1">
              <a:lnSpc>
                <a:spcPct val="90000"/>
              </a:lnSpc>
              <a:buFontTx/>
              <a:buNone/>
            </a:pPr>
            <a:endParaRPr lang="en-US" sz="1800" dirty="0" smtClean="0">
              <a:solidFill>
                <a:srgbClr val="FFFFFF"/>
              </a:solidFill>
              <a:cs typeface="Arial" charset="0"/>
            </a:endParaRPr>
          </a:p>
          <a:p>
            <a:pPr eaLnBrk="1" hangingPunct="1">
              <a:lnSpc>
                <a:spcPct val="90000"/>
              </a:lnSpc>
              <a:buFontTx/>
              <a:buNone/>
            </a:pPr>
            <a:r>
              <a:rPr lang="en-GB" sz="2000" b="1" dirty="0" smtClean="0">
                <a:solidFill>
                  <a:srgbClr val="FFFFFF"/>
                </a:solidFill>
                <a:cs typeface="Times New Roman" pitchFamily="18" charset="0"/>
              </a:rPr>
              <a:t>		</a:t>
            </a:r>
            <a:r>
              <a:rPr lang="en-GB" sz="2400" b="1" dirty="0" smtClean="0">
                <a:cs typeface="Times New Roman" pitchFamily="18" charset="0"/>
              </a:rPr>
              <a:t>There is a potential problem when installing CO2</a:t>
            </a:r>
          </a:p>
          <a:p>
            <a:pPr eaLnBrk="1" hangingPunct="1">
              <a:lnSpc>
                <a:spcPct val="90000"/>
              </a:lnSpc>
              <a:buFontTx/>
              <a:buNone/>
            </a:pPr>
            <a:r>
              <a:rPr lang="en-GB" sz="2400" b="1" dirty="0" smtClean="0">
                <a:cs typeface="Times New Roman" pitchFamily="18" charset="0"/>
              </a:rPr>
              <a:t>		cylinders that have bayonet tips on older inflatable 	PFDs.  </a:t>
            </a:r>
          </a:p>
          <a:p>
            <a:pPr eaLnBrk="1" hangingPunct="1">
              <a:lnSpc>
                <a:spcPct val="90000"/>
              </a:lnSpc>
              <a:buFontTx/>
              <a:buNone/>
            </a:pPr>
            <a:endParaRPr lang="en-GB" sz="2400" b="1" dirty="0" smtClean="0">
              <a:cs typeface="Times New Roman" pitchFamily="18" charset="0"/>
            </a:endParaRPr>
          </a:p>
          <a:p>
            <a:pPr eaLnBrk="1" hangingPunct="1">
              <a:lnSpc>
                <a:spcPct val="90000"/>
              </a:lnSpc>
              <a:buFontTx/>
              <a:buNone/>
            </a:pPr>
            <a:r>
              <a:rPr lang="en-GB" sz="2400" b="1" dirty="0" smtClean="0">
                <a:cs typeface="Times New Roman" pitchFamily="18" charset="0"/>
              </a:rPr>
              <a:t>		If a cylinder is not properly installed, the PFD will not</a:t>
            </a:r>
          </a:p>
          <a:p>
            <a:pPr eaLnBrk="1" hangingPunct="1">
              <a:lnSpc>
                <a:spcPct val="90000"/>
              </a:lnSpc>
              <a:buFontTx/>
              <a:buNone/>
            </a:pPr>
            <a:r>
              <a:rPr lang="en-GB" sz="2400" b="1" dirty="0" smtClean="0">
                <a:cs typeface="Times New Roman" pitchFamily="18" charset="0"/>
              </a:rPr>
              <a:t>		inflate with CO2.  The problem may affect several</a:t>
            </a:r>
          </a:p>
          <a:p>
            <a:pPr eaLnBrk="1" hangingPunct="1">
              <a:lnSpc>
                <a:spcPct val="90000"/>
              </a:lnSpc>
              <a:buFontTx/>
              <a:buNone/>
            </a:pPr>
            <a:r>
              <a:rPr lang="en-GB" sz="2400" b="1" dirty="0" smtClean="0">
                <a:cs typeface="Times New Roman" pitchFamily="18" charset="0"/>
              </a:rPr>
              <a:t>		thousand PFDs, but the Coast Guard is only aware of </a:t>
            </a:r>
          </a:p>
          <a:p>
            <a:pPr eaLnBrk="1" hangingPunct="1">
              <a:lnSpc>
                <a:spcPct val="90000"/>
              </a:lnSpc>
              <a:buFontTx/>
              <a:buNone/>
            </a:pPr>
            <a:r>
              <a:rPr lang="en-GB" sz="2400" b="1" dirty="0" smtClean="0">
                <a:cs typeface="Times New Roman" pitchFamily="18" charset="0"/>
              </a:rPr>
              <a:t>		   one incident to date. </a:t>
            </a:r>
            <a:r>
              <a:rPr lang="en-GB" sz="2400" dirty="0" smtClean="0">
                <a:cs typeface="Times New Roman" pitchFamily="18" charset="0"/>
              </a:rPr>
              <a:t> </a:t>
            </a:r>
            <a:endParaRPr lang="en-US" sz="2400" dirty="0" smtClean="0"/>
          </a:p>
        </p:txBody>
      </p:sp>
      <p:pic>
        <p:nvPicPr>
          <p:cNvPr id="28676" name="Picture 5" descr="C:\Users\David\Pictures\CO2_38GM.jpg"/>
          <p:cNvPicPr>
            <a:picLocks noChangeAspect="1" noChangeArrowheads="1"/>
          </p:cNvPicPr>
          <p:nvPr/>
        </p:nvPicPr>
        <p:blipFill>
          <a:blip r:embed="rId3" cstate="print"/>
          <a:srcRect/>
          <a:stretch>
            <a:fillRect/>
          </a:stretch>
        </p:blipFill>
        <p:spPr bwMode="auto">
          <a:xfrm>
            <a:off x="3505200" y="3733800"/>
            <a:ext cx="2133600" cy="623888"/>
          </a:xfrm>
          <a:prstGeom prst="rect">
            <a:avLst/>
          </a:prstGeom>
          <a:noFill/>
          <a:ln w="9525">
            <a:noFill/>
            <a:miter lim="800000"/>
            <a:headEnd/>
            <a:tailEnd/>
          </a:ln>
        </p:spPr>
      </p:pic>
      <p:pic>
        <p:nvPicPr>
          <p:cNvPr id="28677" name="Picture 8" descr="http://www.safeboatingcampaign.com/wear-it-uscgaux-th.gif"/>
          <p:cNvPicPr>
            <a:picLocks noChangeAspect="1" noChangeArrowheads="1"/>
          </p:cNvPicPr>
          <p:nvPr/>
        </p:nvPicPr>
        <p:blipFill>
          <a:blip r:embed="rId4" r:link="rId5" cstate="print"/>
          <a:srcRect/>
          <a:stretch>
            <a:fillRect/>
          </a:stretch>
        </p:blipFill>
        <p:spPr bwMode="auto">
          <a:xfrm>
            <a:off x="381000" y="54864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6"/>
          <a:srcRect/>
          <a:stretch>
            <a:fillRect/>
          </a:stretch>
        </p:blipFill>
        <p:spPr bwMode="auto">
          <a:xfrm>
            <a:off x="7772400"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772400" cy="1143000"/>
          </a:xfrm>
        </p:spPr>
        <p:txBody>
          <a:bodyPr/>
          <a:lstStyle/>
          <a:p>
            <a:pPr eaLnBrk="1" hangingPunct="1"/>
            <a:r>
              <a:rPr lang="en-US" sz="4000" b="1" smtClean="0">
                <a:solidFill>
                  <a:srgbClr val="A50021"/>
                </a:solidFill>
              </a:rPr>
              <a:t>Item 3 Flotation Devices (PFD):</a:t>
            </a:r>
          </a:p>
        </p:txBody>
      </p:sp>
      <p:sp>
        <p:nvSpPr>
          <p:cNvPr id="29699" name="Rectangle 3"/>
          <p:cNvSpPr>
            <a:spLocks noGrp="1" noChangeArrowheads="1"/>
          </p:cNvSpPr>
          <p:nvPr>
            <p:ph type="body" idx="1"/>
          </p:nvPr>
        </p:nvSpPr>
        <p:spPr>
          <a:xfrm>
            <a:off x="685800" y="2057400"/>
            <a:ext cx="7772400" cy="4495800"/>
          </a:xfrm>
        </p:spPr>
        <p:txBody>
          <a:bodyPr/>
          <a:lstStyle/>
          <a:p>
            <a:pPr eaLnBrk="1" hangingPunct="1">
              <a:buFontTx/>
              <a:buNone/>
            </a:pPr>
            <a:r>
              <a:rPr lang="en-US" b="1" smtClean="0">
                <a:solidFill>
                  <a:srgbClr val="FFFFFF"/>
                </a:solidFill>
                <a:latin typeface="Verdana" pitchFamily="34" charset="0"/>
              </a:rPr>
              <a:t>  </a:t>
            </a:r>
            <a:r>
              <a:rPr lang="en-US" smtClean="0"/>
              <a:t>For Personal Watercraft riders, California, Nevada, and Utah require that a PFD with an impact rating(recommend a type III) be worn. </a:t>
            </a:r>
          </a:p>
          <a:p>
            <a:pPr eaLnBrk="1" hangingPunct="1">
              <a:buFontTx/>
              <a:buNone/>
            </a:pPr>
            <a:r>
              <a:rPr lang="en-US" smtClean="0"/>
              <a:t>  Boats 16 Feet or longer, except kayaks and canoes must also have one Type IV.</a:t>
            </a:r>
          </a:p>
          <a:p>
            <a:pPr eaLnBrk="1" hangingPunct="1"/>
            <a:endParaRPr lang="en-US" smtClean="0"/>
          </a:p>
        </p:txBody>
      </p:sp>
      <p:pic>
        <p:nvPicPr>
          <p:cNvPr id="29700" name="Picture 6" descr="http://www.safeboatingcampaign.com/wear-it-uscgaux-th.gif"/>
          <p:cNvPicPr>
            <a:picLocks noChangeAspect="1" noChangeArrowheads="1"/>
          </p:cNvPicPr>
          <p:nvPr/>
        </p:nvPicPr>
        <p:blipFill>
          <a:blip r:embed="rId2" r:link="rId3" cstate="print"/>
          <a:srcRect/>
          <a:stretch>
            <a:fillRect/>
          </a:stretch>
        </p:blipFill>
        <p:spPr bwMode="auto">
          <a:xfrm>
            <a:off x="381000" y="54864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print"/>
          <a:srcRect l="17802" t="19518" r="18335" b="14719"/>
          <a:stretch>
            <a:fillRect/>
          </a:stretch>
        </p:blipFill>
        <p:spPr bwMode="auto">
          <a:xfrm>
            <a:off x="3175" y="0"/>
            <a:ext cx="9140825" cy="6858000"/>
          </a:xfrm>
          <a:prstGeom prst="rect">
            <a:avLst/>
          </a:prstGeom>
          <a:noFill/>
          <a:ln w="9525">
            <a:noFill/>
            <a:miter lim="800000"/>
            <a:headEnd/>
            <a:tailEnd/>
          </a:ln>
        </p:spPr>
      </p:pic>
      <p:pic>
        <p:nvPicPr>
          <p:cNvPr id="30723" name="Picture 6" descr="http://www.safeboatingcampaign.com/wear-it-uscgaux-th.gif"/>
          <p:cNvPicPr>
            <a:picLocks noChangeAspect="1" noChangeArrowheads="1"/>
          </p:cNvPicPr>
          <p:nvPr/>
        </p:nvPicPr>
        <p:blipFill>
          <a:blip r:embed="rId3" r:link="rId4" cstate="print"/>
          <a:srcRect/>
          <a:stretch>
            <a:fillRect/>
          </a:stretch>
        </p:blipFill>
        <p:spPr bwMode="auto">
          <a:xfrm>
            <a:off x="0" y="5562600"/>
            <a:ext cx="1069975" cy="1143000"/>
          </a:xfrm>
          <a:prstGeom prst="rect">
            <a:avLst/>
          </a:prstGeom>
          <a:noFill/>
          <a:ln w="9525">
            <a:noFill/>
            <a:miter lim="800000"/>
            <a:headEnd/>
            <a:tailEnd/>
          </a:ln>
        </p:spPr>
      </p:pic>
      <p:pic>
        <p:nvPicPr>
          <p:cNvPr id="5" name="Picture 1" descr="VSC sticker"/>
          <p:cNvPicPr>
            <a:picLocks noChangeAspect="1" noChangeArrowheads="1"/>
          </p:cNvPicPr>
          <p:nvPr/>
        </p:nvPicPr>
        <p:blipFill>
          <a:blip r:embed="rId5"/>
          <a:srcRect/>
          <a:stretch>
            <a:fillRect/>
          </a:stretch>
        </p:blipFill>
        <p:spPr bwMode="auto">
          <a:xfrm>
            <a:off x="7848600" y="5638800"/>
            <a:ext cx="1140417" cy="10731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b="1" smtClean="0">
                <a:solidFill>
                  <a:srgbClr val="A50021"/>
                </a:solidFill>
              </a:rPr>
              <a:t>Item 4 - Visual Distress Signals (VDS):</a:t>
            </a:r>
          </a:p>
        </p:txBody>
      </p:sp>
      <p:pic>
        <p:nvPicPr>
          <p:cNvPr id="31747" name="Picture 3" descr="Flares"/>
          <p:cNvPicPr>
            <a:picLocks noChangeAspect="1" noChangeArrowheads="1"/>
          </p:cNvPicPr>
          <p:nvPr/>
        </p:nvPicPr>
        <p:blipFill>
          <a:blip r:embed="rId2" cstate="print"/>
          <a:srcRect/>
          <a:stretch>
            <a:fillRect/>
          </a:stretch>
        </p:blipFill>
        <p:spPr bwMode="auto">
          <a:xfrm>
            <a:off x="2438400" y="1828800"/>
            <a:ext cx="4191000" cy="2819400"/>
          </a:xfrm>
          <a:prstGeom prst="rect">
            <a:avLst/>
          </a:prstGeom>
          <a:noFill/>
          <a:ln w="9525">
            <a:noFill/>
            <a:miter lim="800000"/>
            <a:headEnd/>
            <a:tailEnd/>
          </a:ln>
        </p:spPr>
      </p:pic>
      <p:sp>
        <p:nvSpPr>
          <p:cNvPr id="31748" name="Rectangle 4"/>
          <p:cNvSpPr>
            <a:spLocks noChangeArrowheads="1"/>
          </p:cNvSpPr>
          <p:nvPr/>
        </p:nvSpPr>
        <p:spPr bwMode="auto">
          <a:xfrm>
            <a:off x="576263" y="5105400"/>
            <a:ext cx="8007350" cy="579438"/>
          </a:xfrm>
          <a:prstGeom prst="rect">
            <a:avLst/>
          </a:prstGeom>
          <a:noFill/>
          <a:ln w="9525">
            <a:noFill/>
            <a:miter lim="800000"/>
            <a:headEnd/>
            <a:tailEnd/>
          </a:ln>
        </p:spPr>
        <p:txBody>
          <a:bodyPr>
            <a:spAutoFit/>
          </a:bodyPr>
          <a:lstStyle/>
          <a:p>
            <a:r>
              <a:rPr lang="en-US" sz="3200" b="1">
                <a:solidFill>
                  <a:schemeClr val="accent2"/>
                </a:solidFill>
                <a:latin typeface="Times New Roman" pitchFamily="18" charset="0"/>
              </a:rPr>
              <a:t>Do </a:t>
            </a:r>
            <a:r>
              <a:rPr lang="en-US" sz="3200" b="1" u="sng">
                <a:solidFill>
                  <a:schemeClr val="accent2"/>
                </a:solidFill>
                <a:latin typeface="Times New Roman" pitchFamily="18" charset="0"/>
              </a:rPr>
              <a:t>NOT</a:t>
            </a:r>
            <a:r>
              <a:rPr lang="en-US" sz="3200" b="1">
                <a:solidFill>
                  <a:schemeClr val="accent2"/>
                </a:solidFill>
                <a:latin typeface="Times New Roman" pitchFamily="18" charset="0"/>
              </a:rPr>
              <a:t> accept expired flares or demo them!</a:t>
            </a:r>
          </a:p>
        </p:txBody>
      </p:sp>
      <p:pic>
        <p:nvPicPr>
          <p:cNvPr id="31749" name="Picture 7" descr="http://www.safeboatingcampaign.com/wear-it-uscgaux-th.gif"/>
          <p:cNvPicPr>
            <a:picLocks noChangeAspect="1" noChangeArrowheads="1"/>
          </p:cNvPicPr>
          <p:nvPr/>
        </p:nvPicPr>
        <p:blipFill>
          <a:blip r:embed="rId3" r:link="rId4" cstate="print"/>
          <a:srcRect/>
          <a:stretch>
            <a:fillRect/>
          </a:stretch>
        </p:blipFill>
        <p:spPr bwMode="auto">
          <a:xfrm>
            <a:off x="381000" y="56388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5"/>
          <a:srcRect/>
          <a:stretch>
            <a:fillRect/>
          </a:stretch>
        </p:blipFill>
        <p:spPr bwMode="auto">
          <a:xfrm>
            <a:off x="7696200"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457200"/>
            <a:ext cx="8915400" cy="838200"/>
          </a:xfrm>
        </p:spPr>
        <p:txBody>
          <a:bodyPr/>
          <a:lstStyle/>
          <a:p>
            <a:pPr eaLnBrk="1" hangingPunct="1"/>
            <a:r>
              <a:rPr lang="en-US" sz="3200" b="1" smtClean="0">
                <a:solidFill>
                  <a:srgbClr val="A50021"/>
                </a:solidFill>
              </a:rPr>
              <a:t>Item 4 - Visual Distress Signals (VDS):</a:t>
            </a:r>
            <a:r>
              <a:rPr lang="en-US" smtClean="0">
                <a:solidFill>
                  <a:srgbClr val="FF3300"/>
                </a:solidFill>
              </a:rPr>
              <a:t/>
            </a:r>
            <a:br>
              <a:rPr lang="en-US" smtClean="0">
                <a:solidFill>
                  <a:srgbClr val="FF3300"/>
                </a:solidFill>
              </a:rPr>
            </a:br>
            <a:endParaRPr lang="en-US" smtClean="0">
              <a:solidFill>
                <a:srgbClr val="FF3300"/>
              </a:solidFill>
            </a:endParaRPr>
          </a:p>
        </p:txBody>
      </p:sp>
      <p:sp>
        <p:nvSpPr>
          <p:cNvPr id="32771" name="Rectangle 3"/>
          <p:cNvSpPr>
            <a:spLocks noGrp="1" noChangeArrowheads="1"/>
          </p:cNvSpPr>
          <p:nvPr>
            <p:ph type="body" idx="1"/>
          </p:nvPr>
        </p:nvSpPr>
        <p:spPr>
          <a:xfrm>
            <a:off x="304800" y="914400"/>
            <a:ext cx="8382000" cy="5562600"/>
          </a:xfrm>
        </p:spPr>
        <p:txBody>
          <a:bodyPr/>
          <a:lstStyle/>
          <a:p>
            <a:pPr marL="533400" indent="-533400" eaLnBrk="1" hangingPunct="1">
              <a:buFontTx/>
              <a:buNone/>
            </a:pPr>
            <a:r>
              <a:rPr lang="en-US" sz="2800" smtClean="0">
                <a:solidFill>
                  <a:srgbClr val="FFFFFF"/>
                </a:solidFill>
              </a:rPr>
              <a:t>	</a:t>
            </a:r>
            <a:r>
              <a:rPr lang="en-US" sz="2800" smtClean="0"/>
              <a:t>Recreational boats 16 feet and over used on coastal</a:t>
            </a:r>
          </a:p>
          <a:p>
            <a:pPr marL="533400" indent="-533400" eaLnBrk="1" hangingPunct="1">
              <a:buFontTx/>
              <a:buNone/>
            </a:pPr>
            <a:r>
              <a:rPr lang="en-US" sz="2800" smtClean="0"/>
              <a:t>	waters or the Great Lakes require a minimum of </a:t>
            </a:r>
          </a:p>
          <a:p>
            <a:pPr marL="533400" indent="-533400" eaLnBrk="1" hangingPunct="1">
              <a:buFontTx/>
              <a:buNone/>
            </a:pPr>
            <a:r>
              <a:rPr lang="en-US" sz="2800" smtClean="0"/>
              <a:t>	either: </a:t>
            </a:r>
          </a:p>
          <a:p>
            <a:pPr marL="533400" indent="-533400" eaLnBrk="1" hangingPunct="1">
              <a:buFontTx/>
              <a:buNone/>
            </a:pPr>
            <a:r>
              <a:rPr lang="en-US" sz="2600" smtClean="0"/>
              <a:t>	3 day (orange) and 3 (red) night pyrotechnic devices, or 3 (RED) Combination day/night devices. </a:t>
            </a:r>
          </a:p>
          <a:p>
            <a:pPr marL="533400" indent="-533400" eaLnBrk="1" hangingPunct="1">
              <a:buFontTx/>
              <a:buAutoNum type="arabicParenR"/>
            </a:pPr>
            <a:r>
              <a:rPr lang="en-US" sz="2600" smtClean="0"/>
              <a:t>Non-pyrotechnic devices day(flag) and one night (auto SOS light) or </a:t>
            </a:r>
          </a:p>
          <a:p>
            <a:pPr marL="533400" indent="-533400" eaLnBrk="1" hangingPunct="1">
              <a:buFontTx/>
              <a:buAutoNum type="arabicParenR"/>
            </a:pPr>
            <a:r>
              <a:rPr lang="en-US" sz="2600" smtClean="0"/>
              <a:t>A combination of 1) and 2). Recreational boats less than 16 feet on coastal waters or the Great Lakes need only carry night visual distress signals when operating from   		  sunset to sunrise.</a:t>
            </a:r>
          </a:p>
        </p:txBody>
      </p:sp>
      <p:pic>
        <p:nvPicPr>
          <p:cNvPr id="32772" name="Picture 6" descr="http://www.safeboatingcampaign.com/wear-it-uscgaux-th.gif"/>
          <p:cNvPicPr>
            <a:picLocks noChangeAspect="1" noChangeArrowheads="1"/>
          </p:cNvPicPr>
          <p:nvPr/>
        </p:nvPicPr>
        <p:blipFill>
          <a:blip r:embed="rId3" r:link="rId4" cstate="print"/>
          <a:srcRect/>
          <a:stretch>
            <a:fillRect/>
          </a:stretch>
        </p:blipFill>
        <p:spPr bwMode="auto">
          <a:xfrm>
            <a:off x="381000" y="54864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228600"/>
            <a:ext cx="7772400" cy="990600"/>
          </a:xfrm>
        </p:spPr>
        <p:txBody>
          <a:bodyPr/>
          <a:lstStyle/>
          <a:p>
            <a:pPr eaLnBrk="1" hangingPunct="1"/>
            <a:r>
              <a:rPr lang="en-US" sz="3200" b="1" smtClean="0">
                <a:solidFill>
                  <a:srgbClr val="A50021"/>
                </a:solidFill>
              </a:rPr>
              <a:t>Item 4 - Visual Distress Signals-Continued</a:t>
            </a:r>
          </a:p>
        </p:txBody>
      </p:sp>
      <p:sp>
        <p:nvSpPr>
          <p:cNvPr id="33795" name="Rectangle 3"/>
          <p:cNvSpPr>
            <a:spLocks noGrp="1" noChangeArrowheads="1"/>
          </p:cNvSpPr>
          <p:nvPr>
            <p:ph type="body" idx="1"/>
          </p:nvPr>
        </p:nvSpPr>
        <p:spPr>
          <a:xfrm>
            <a:off x="381000" y="1447800"/>
            <a:ext cx="8458200" cy="5181600"/>
          </a:xfrm>
        </p:spPr>
        <p:txBody>
          <a:bodyPr/>
          <a:lstStyle/>
          <a:p>
            <a:pPr eaLnBrk="1" hangingPunct="1">
              <a:buFontTx/>
              <a:buNone/>
            </a:pPr>
            <a:r>
              <a:rPr lang="en-US" smtClean="0">
                <a:solidFill>
                  <a:srgbClr val="FFFFFF"/>
                </a:solidFill>
                <a:latin typeface="Tahoma" pitchFamily="34" charset="0"/>
              </a:rPr>
              <a:t>   </a:t>
            </a:r>
            <a:r>
              <a:rPr lang="en-US" smtClean="0">
                <a:solidFill>
                  <a:schemeClr val="tx2"/>
                </a:solidFill>
              </a:rPr>
              <a:t>It is recommended, but not required, that boats operating on non-coastal (inland) waters should have some means of making a suitable day and</a:t>
            </a:r>
          </a:p>
          <a:p>
            <a:pPr eaLnBrk="1" hangingPunct="1">
              <a:buFontTx/>
              <a:buNone/>
            </a:pPr>
            <a:r>
              <a:rPr lang="en-US" smtClean="0">
                <a:solidFill>
                  <a:schemeClr val="tx2"/>
                </a:solidFill>
              </a:rPr>
              <a:t>   night distress signal. </a:t>
            </a:r>
          </a:p>
          <a:p>
            <a:pPr eaLnBrk="1" hangingPunct="1">
              <a:buFontTx/>
              <a:buNone/>
            </a:pPr>
            <a:r>
              <a:rPr lang="en-US" sz="2000" smtClean="0">
                <a:solidFill>
                  <a:schemeClr val="tx2"/>
                </a:solidFill>
              </a:rPr>
              <a:t>                                          </a:t>
            </a:r>
            <a:r>
              <a:rPr lang="en-US" sz="2000" smtClean="0">
                <a:solidFill>
                  <a:schemeClr val="accent2"/>
                </a:solidFill>
              </a:rPr>
              <a:t> DAY</a:t>
            </a:r>
            <a:r>
              <a:rPr lang="en-US" sz="2000" smtClean="0">
                <a:solidFill>
                  <a:schemeClr val="tx2"/>
                </a:solidFill>
              </a:rPr>
              <a:t>                             </a:t>
            </a:r>
            <a:r>
              <a:rPr lang="en-US" sz="2000" smtClean="0">
                <a:solidFill>
                  <a:schemeClr val="accent2"/>
                </a:solidFill>
              </a:rPr>
              <a:t>NIGHT</a:t>
            </a:r>
            <a:r>
              <a:rPr lang="en-US" sz="2000" smtClean="0">
                <a:solidFill>
                  <a:schemeClr val="tx2"/>
                </a:solidFill>
              </a:rPr>
              <a:t> –Flash  </a:t>
            </a:r>
            <a:r>
              <a:rPr lang="en-US" sz="2400" smtClean="0">
                <a:solidFill>
                  <a:schemeClr val="tx2"/>
                </a:solidFill>
              </a:rPr>
              <a:t>S O S!</a:t>
            </a:r>
          </a:p>
        </p:txBody>
      </p:sp>
      <p:pic>
        <p:nvPicPr>
          <p:cNvPr id="33796" name="Picture 7"/>
          <p:cNvPicPr>
            <a:picLocks noChangeAspect="1" noChangeArrowheads="1"/>
          </p:cNvPicPr>
          <p:nvPr/>
        </p:nvPicPr>
        <p:blipFill>
          <a:blip r:embed="rId2" cstate="print"/>
          <a:srcRect/>
          <a:stretch>
            <a:fillRect/>
          </a:stretch>
        </p:blipFill>
        <p:spPr bwMode="auto">
          <a:xfrm>
            <a:off x="2057400" y="4038600"/>
            <a:ext cx="2667000" cy="2286000"/>
          </a:xfrm>
          <a:prstGeom prst="rect">
            <a:avLst/>
          </a:prstGeom>
          <a:noFill/>
          <a:ln w="9525">
            <a:noFill/>
            <a:miter lim="800000"/>
            <a:headEnd/>
            <a:tailEnd/>
          </a:ln>
        </p:spPr>
      </p:pic>
      <p:pic>
        <p:nvPicPr>
          <p:cNvPr id="33797" name="Picture 9"/>
          <p:cNvPicPr>
            <a:picLocks noChangeArrowheads="1"/>
          </p:cNvPicPr>
          <p:nvPr/>
        </p:nvPicPr>
        <p:blipFill>
          <a:blip r:embed="rId3" cstate="print"/>
          <a:srcRect/>
          <a:stretch>
            <a:fillRect/>
          </a:stretch>
        </p:blipFill>
        <p:spPr bwMode="auto">
          <a:xfrm>
            <a:off x="6096000" y="4343400"/>
            <a:ext cx="1592263" cy="1085850"/>
          </a:xfrm>
          <a:prstGeom prst="rect">
            <a:avLst/>
          </a:prstGeom>
          <a:noFill/>
          <a:ln w="9525">
            <a:noFill/>
            <a:miter lim="800000"/>
            <a:headEnd/>
            <a:tailEnd/>
          </a:ln>
        </p:spPr>
      </p:pic>
      <p:pic>
        <p:nvPicPr>
          <p:cNvPr id="33798" name="Picture 8" descr="http://www.safeboatingcampaign.com/wear-it-uscgaux-th.gif"/>
          <p:cNvPicPr>
            <a:picLocks noChangeAspect="1" noChangeArrowheads="1"/>
          </p:cNvPicPr>
          <p:nvPr/>
        </p:nvPicPr>
        <p:blipFill>
          <a:blip r:embed="rId4" r:link="rId5" cstate="print"/>
          <a:srcRect/>
          <a:stretch>
            <a:fillRect/>
          </a:stretch>
        </p:blipFill>
        <p:spPr bwMode="auto">
          <a:xfrm>
            <a:off x="381000" y="5410200"/>
            <a:ext cx="1069975" cy="1143000"/>
          </a:xfrm>
          <a:prstGeom prst="rect">
            <a:avLst/>
          </a:prstGeom>
          <a:noFill/>
          <a:ln w="9525">
            <a:noFill/>
            <a:miter lim="800000"/>
            <a:headEnd/>
            <a:tailEnd/>
          </a:ln>
        </p:spPr>
      </p:pic>
      <p:pic>
        <p:nvPicPr>
          <p:cNvPr id="9"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762000"/>
            <a:ext cx="7772400" cy="1752600"/>
          </a:xfrm>
        </p:spPr>
        <p:txBody>
          <a:bodyPr/>
          <a:lstStyle/>
          <a:p>
            <a:pPr eaLnBrk="1" hangingPunct="1"/>
            <a:r>
              <a:rPr lang="en-US" smtClean="0">
                <a:solidFill>
                  <a:srgbClr val="A50021"/>
                </a:solidFill>
              </a:rPr>
              <a:t>D11NR Vessel Examiner Website: </a:t>
            </a:r>
            <a:br>
              <a:rPr lang="en-US" smtClean="0">
                <a:solidFill>
                  <a:srgbClr val="A50021"/>
                </a:solidFill>
              </a:rPr>
            </a:br>
            <a:r>
              <a:rPr lang="en-US" sz="2800" smtClean="0">
                <a:solidFill>
                  <a:srgbClr val="A50021"/>
                </a:solidFill>
              </a:rPr>
              <a:t>http://rbsafety.d11nuscgaux.info/ve/ve.html</a:t>
            </a:r>
            <a:r>
              <a:rPr lang="en-US" sz="3200" smtClean="0">
                <a:solidFill>
                  <a:srgbClr val="A50021"/>
                </a:solidFill>
              </a:rPr>
              <a:t/>
            </a:r>
            <a:br>
              <a:rPr lang="en-US" sz="3200" smtClean="0">
                <a:solidFill>
                  <a:srgbClr val="A50021"/>
                </a:solidFill>
              </a:rPr>
            </a:br>
            <a:endParaRPr lang="en-US" sz="3200" smtClean="0">
              <a:solidFill>
                <a:srgbClr val="A50021"/>
              </a:solidFill>
            </a:endParaRPr>
          </a:p>
        </p:txBody>
      </p:sp>
      <p:sp>
        <p:nvSpPr>
          <p:cNvPr id="7171" name="Rectangle 3"/>
          <p:cNvSpPr>
            <a:spLocks noGrp="1" noChangeArrowheads="1"/>
          </p:cNvSpPr>
          <p:nvPr>
            <p:ph idx="1"/>
          </p:nvPr>
        </p:nvSpPr>
        <p:spPr>
          <a:xfrm>
            <a:off x="533400" y="1905000"/>
            <a:ext cx="7772400" cy="4114800"/>
          </a:xfrm>
        </p:spPr>
        <p:txBody>
          <a:bodyPr/>
          <a:lstStyle/>
          <a:p>
            <a:pPr lvl="1" eaLnBrk="1" hangingPunct="1"/>
            <a:endParaRPr lang="en-US" u="sng" dirty="0" smtClean="0">
              <a:solidFill>
                <a:srgbClr val="FFFFFF"/>
              </a:solidFill>
            </a:endParaRPr>
          </a:p>
          <a:p>
            <a:pPr eaLnBrk="1" hangingPunct="1"/>
            <a:r>
              <a:rPr lang="en-US" dirty="0" smtClean="0"/>
              <a:t>Designed </a:t>
            </a:r>
            <a:r>
              <a:rPr lang="en-US" b="1" dirty="0" smtClean="0"/>
              <a:t>exclusively</a:t>
            </a:r>
            <a:r>
              <a:rPr lang="en-US" dirty="0" smtClean="0"/>
              <a:t> for Vessel Examiners</a:t>
            </a:r>
          </a:p>
          <a:p>
            <a:pPr eaLnBrk="1" hangingPunct="1"/>
            <a:r>
              <a:rPr lang="en-US" dirty="0" smtClean="0"/>
              <a:t>Complete with EVERY form needed and </a:t>
            </a:r>
            <a:r>
              <a:rPr lang="en-US" b="1" dirty="0" smtClean="0"/>
              <a:t>LOADED</a:t>
            </a:r>
            <a:r>
              <a:rPr lang="en-US" dirty="0" smtClean="0"/>
              <a:t> with information!</a:t>
            </a:r>
          </a:p>
          <a:p>
            <a:pPr eaLnBrk="1" hangingPunct="1"/>
            <a:r>
              <a:rPr lang="en-US" dirty="0" smtClean="0"/>
              <a:t>Updated several times a month</a:t>
            </a:r>
          </a:p>
          <a:p>
            <a:pPr eaLnBrk="1" hangingPunct="1"/>
            <a:r>
              <a:rPr lang="en-US" dirty="0" smtClean="0"/>
              <a:t>This </a:t>
            </a:r>
            <a:r>
              <a:rPr lang="en-US" b="1" u="sng" dirty="0" smtClean="0"/>
              <a:t>ONLY</a:t>
            </a:r>
            <a:r>
              <a:rPr lang="en-US" dirty="0" smtClean="0"/>
              <a:t> one of it’s kind in the Nation!</a:t>
            </a:r>
          </a:p>
          <a:p>
            <a:pPr eaLnBrk="1" hangingPunct="1"/>
            <a:endParaRPr lang="en-US" dirty="0" smtClean="0"/>
          </a:p>
          <a:p>
            <a:pPr eaLnBrk="1" hangingPunct="1"/>
            <a:endParaRPr lang="en-US" dirty="0" smtClean="0">
              <a:solidFill>
                <a:srgbClr val="FFFFFF"/>
              </a:solidFill>
            </a:endParaRPr>
          </a:p>
        </p:txBody>
      </p:sp>
      <p:pic>
        <p:nvPicPr>
          <p:cNvPr id="7172" name="Picture 38"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543800" y="5410200"/>
            <a:ext cx="1216025"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239000" cy="685800"/>
          </a:xfrm>
        </p:spPr>
        <p:txBody>
          <a:bodyPr/>
          <a:lstStyle/>
          <a:p>
            <a:pPr eaLnBrk="1" hangingPunct="1"/>
            <a:r>
              <a:rPr lang="en-US" sz="3200" b="1" smtClean="0">
                <a:solidFill>
                  <a:srgbClr val="A50021"/>
                </a:solidFill>
              </a:rPr>
              <a:t>Item 4 - Visual Distress Signals Continued</a:t>
            </a:r>
          </a:p>
        </p:txBody>
      </p:sp>
      <p:pic>
        <p:nvPicPr>
          <p:cNvPr id="34819" name="Picture 4" descr="VDSflag"/>
          <p:cNvPicPr>
            <a:picLocks noChangeAspect="1" noChangeArrowheads="1"/>
          </p:cNvPicPr>
          <p:nvPr/>
        </p:nvPicPr>
        <p:blipFill>
          <a:blip r:embed="rId2" cstate="print"/>
          <a:srcRect/>
          <a:stretch>
            <a:fillRect/>
          </a:stretch>
        </p:blipFill>
        <p:spPr bwMode="auto">
          <a:xfrm>
            <a:off x="990600" y="1674813"/>
            <a:ext cx="1828800" cy="1746250"/>
          </a:xfrm>
          <a:prstGeom prst="rect">
            <a:avLst/>
          </a:prstGeom>
          <a:noFill/>
          <a:ln w="9525">
            <a:noFill/>
            <a:miter lim="800000"/>
            <a:headEnd/>
            <a:tailEnd/>
          </a:ln>
        </p:spPr>
      </p:pic>
      <p:pic>
        <p:nvPicPr>
          <p:cNvPr id="34820" name="Picture 5" descr="VDSflare"/>
          <p:cNvPicPr>
            <a:picLocks noChangeAspect="1" noChangeArrowheads="1"/>
          </p:cNvPicPr>
          <p:nvPr/>
        </p:nvPicPr>
        <p:blipFill>
          <a:blip r:embed="rId3" cstate="print"/>
          <a:srcRect/>
          <a:stretch>
            <a:fillRect/>
          </a:stretch>
        </p:blipFill>
        <p:spPr bwMode="auto">
          <a:xfrm>
            <a:off x="6248400" y="1676400"/>
            <a:ext cx="1492250" cy="1524000"/>
          </a:xfrm>
          <a:prstGeom prst="rect">
            <a:avLst/>
          </a:prstGeom>
          <a:noFill/>
          <a:ln w="9525">
            <a:noFill/>
            <a:miter lim="800000"/>
            <a:headEnd/>
            <a:tailEnd/>
          </a:ln>
        </p:spPr>
      </p:pic>
      <p:pic>
        <p:nvPicPr>
          <p:cNvPr id="34821" name="Picture 6" descr="VDSmap"/>
          <p:cNvPicPr>
            <a:picLocks noChangeAspect="1" noChangeArrowheads="1"/>
          </p:cNvPicPr>
          <p:nvPr/>
        </p:nvPicPr>
        <p:blipFill>
          <a:blip r:embed="rId4" cstate="print"/>
          <a:srcRect/>
          <a:stretch>
            <a:fillRect/>
          </a:stretch>
        </p:blipFill>
        <p:spPr bwMode="auto">
          <a:xfrm>
            <a:off x="2057400" y="3733800"/>
            <a:ext cx="5105400" cy="1828800"/>
          </a:xfrm>
          <a:prstGeom prst="rect">
            <a:avLst/>
          </a:prstGeom>
          <a:noFill/>
          <a:ln w="9525">
            <a:noFill/>
            <a:miter lim="800000"/>
            <a:headEnd/>
            <a:tailEnd/>
          </a:ln>
        </p:spPr>
      </p:pic>
      <p:pic>
        <p:nvPicPr>
          <p:cNvPr id="34822" name="Picture 9" descr="http://www.safeboatingcampaign.com/wear-it-uscgaux-th.gif"/>
          <p:cNvPicPr>
            <a:picLocks noChangeAspect="1" noChangeArrowheads="1"/>
          </p:cNvPicPr>
          <p:nvPr/>
        </p:nvPicPr>
        <p:blipFill>
          <a:blip r:embed="rId5" r:link="rId6" cstate="print"/>
          <a:srcRect/>
          <a:stretch>
            <a:fillRect/>
          </a:stretch>
        </p:blipFill>
        <p:spPr bwMode="auto">
          <a:xfrm>
            <a:off x="381000" y="5410200"/>
            <a:ext cx="1069975" cy="1143000"/>
          </a:xfrm>
          <a:prstGeom prst="rect">
            <a:avLst/>
          </a:prstGeom>
          <a:noFill/>
          <a:ln w="9525">
            <a:noFill/>
            <a:miter lim="800000"/>
            <a:headEnd/>
            <a:tailEnd/>
          </a:ln>
        </p:spPr>
      </p:pic>
      <p:pic>
        <p:nvPicPr>
          <p:cNvPr id="9" name="Picture 1" descr="VSC sticker"/>
          <p:cNvPicPr>
            <a:picLocks noChangeAspect="1" noChangeArrowheads="1"/>
          </p:cNvPicPr>
          <p:nvPr/>
        </p:nvPicPr>
        <p:blipFill>
          <a:blip r:embed="rId7"/>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b="1" smtClean="0">
                <a:solidFill>
                  <a:srgbClr val="A50021"/>
                </a:solidFill>
              </a:rPr>
              <a:t>Item 4 - Visual Distress Signals-Continued</a:t>
            </a:r>
          </a:p>
        </p:txBody>
      </p:sp>
      <p:sp>
        <p:nvSpPr>
          <p:cNvPr id="35843" name="Rectangle 3"/>
          <p:cNvSpPr>
            <a:spLocks noGrp="1" noChangeArrowheads="1"/>
          </p:cNvSpPr>
          <p:nvPr>
            <p:ph type="body" idx="1"/>
          </p:nvPr>
        </p:nvSpPr>
        <p:spPr>
          <a:xfrm>
            <a:off x="685800" y="1905000"/>
            <a:ext cx="7772400" cy="3048000"/>
          </a:xfrm>
        </p:spPr>
        <p:txBody>
          <a:bodyPr/>
          <a:lstStyle/>
          <a:p>
            <a:pPr eaLnBrk="1" hangingPunct="1">
              <a:lnSpc>
                <a:spcPct val="90000"/>
              </a:lnSpc>
              <a:buFontTx/>
              <a:buNone/>
            </a:pPr>
            <a:r>
              <a:rPr lang="en-US" sz="2800" b="1" smtClean="0">
                <a:solidFill>
                  <a:srgbClr val="FFCC00"/>
                </a:solidFill>
              </a:rPr>
              <a:t>	</a:t>
            </a:r>
            <a:r>
              <a:rPr lang="en-US" sz="2800" b="1" smtClean="0">
                <a:solidFill>
                  <a:schemeClr val="accent2"/>
                </a:solidFill>
              </a:rPr>
              <a:t>Night	</a:t>
            </a:r>
            <a:r>
              <a:rPr lang="en-US" sz="2800" b="1" smtClean="0">
                <a:solidFill>
                  <a:srgbClr val="FFCC00"/>
                </a:solidFill>
              </a:rPr>
              <a:t>              </a:t>
            </a:r>
            <a:r>
              <a:rPr lang="en-US" sz="2800" b="1" smtClean="0">
                <a:solidFill>
                  <a:schemeClr val="accent2"/>
                </a:solidFill>
              </a:rPr>
              <a:t>Day</a:t>
            </a:r>
            <a:r>
              <a:rPr lang="en-US" sz="2800" b="1" smtClean="0">
                <a:solidFill>
                  <a:srgbClr val="FFFFFF"/>
                </a:solidFill>
              </a:rPr>
              <a:t> </a:t>
            </a:r>
          </a:p>
          <a:p>
            <a:pPr eaLnBrk="1" hangingPunct="1">
              <a:lnSpc>
                <a:spcPct val="90000"/>
              </a:lnSpc>
              <a:buFontTx/>
              <a:buNone/>
            </a:pPr>
            <a:r>
              <a:rPr lang="en-US" sz="2800" smtClean="0">
                <a:solidFill>
                  <a:srgbClr val="FFFFFF"/>
                </a:solidFill>
              </a:rPr>
              <a:t>	</a:t>
            </a:r>
            <a:r>
              <a:rPr lang="en-US" sz="2800" smtClean="0"/>
              <a:t>Strobe light            Signal mirror</a:t>
            </a:r>
          </a:p>
          <a:p>
            <a:pPr eaLnBrk="1" hangingPunct="1">
              <a:lnSpc>
                <a:spcPct val="90000"/>
              </a:lnSpc>
              <a:buFontTx/>
              <a:buNone/>
            </a:pPr>
            <a:r>
              <a:rPr lang="en-US" sz="2800" smtClean="0"/>
              <a:t>	Flashlight               Red or orange flags</a:t>
            </a:r>
          </a:p>
          <a:p>
            <a:pPr eaLnBrk="1" hangingPunct="1">
              <a:lnSpc>
                <a:spcPct val="90000"/>
              </a:lnSpc>
              <a:buFontTx/>
              <a:buNone/>
            </a:pPr>
            <a:r>
              <a:rPr lang="en-US" sz="2800" smtClean="0"/>
              <a:t>	Lantern                  Hand signals</a:t>
            </a:r>
          </a:p>
          <a:p>
            <a:pPr eaLnBrk="1" hangingPunct="1">
              <a:lnSpc>
                <a:spcPct val="90000"/>
              </a:lnSpc>
              <a:buFontTx/>
              <a:buNone/>
            </a:pPr>
            <a:r>
              <a:rPr lang="en-US" sz="2800" smtClean="0"/>
              <a:t>   The number and type of signals is best judged by considering conditions under which the boat will be operating.</a:t>
            </a:r>
            <a:r>
              <a:rPr lang="en-US" sz="2800" smtClean="0">
                <a:latin typeface="Tahoma" pitchFamily="34" charset="0"/>
              </a:rPr>
              <a:t> </a:t>
            </a:r>
            <a:endParaRPr lang="en-US" sz="2400" smtClean="0">
              <a:latin typeface="Tahoma" pitchFamily="34" charset="0"/>
            </a:endParaRPr>
          </a:p>
        </p:txBody>
      </p:sp>
      <p:pic>
        <p:nvPicPr>
          <p:cNvPr id="35844" name="Picture 6"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28600"/>
            <a:ext cx="8458200" cy="685800"/>
          </a:xfrm>
        </p:spPr>
        <p:txBody>
          <a:bodyPr/>
          <a:lstStyle/>
          <a:p>
            <a:pPr eaLnBrk="1" hangingPunct="1"/>
            <a:r>
              <a:rPr lang="en-US" sz="3200" b="1" smtClean="0">
                <a:solidFill>
                  <a:srgbClr val="FFCC00"/>
                </a:solidFill>
              </a:rPr>
              <a:t/>
            </a:r>
            <a:br>
              <a:rPr lang="en-US" sz="3200" b="1" smtClean="0">
                <a:solidFill>
                  <a:srgbClr val="FFCC00"/>
                </a:solidFill>
              </a:rPr>
            </a:br>
            <a:r>
              <a:rPr lang="en-US" sz="3200" b="1" smtClean="0">
                <a:solidFill>
                  <a:srgbClr val="A50021"/>
                </a:solidFill>
              </a:rPr>
              <a:t>Item 4 - Visual Distress Signals</a:t>
            </a:r>
            <a:br>
              <a:rPr lang="en-US" sz="3200" b="1" smtClean="0">
                <a:solidFill>
                  <a:srgbClr val="A50021"/>
                </a:solidFill>
              </a:rPr>
            </a:br>
            <a:r>
              <a:rPr lang="en-US" sz="3200" b="1" smtClean="0">
                <a:solidFill>
                  <a:srgbClr val="A50021"/>
                </a:solidFill>
              </a:rPr>
              <a:t>Flares  have a 42 month expiration date</a:t>
            </a:r>
          </a:p>
        </p:txBody>
      </p:sp>
      <p:pic>
        <p:nvPicPr>
          <p:cNvPr id="36867" name="Picture 3" descr="VSCvds"/>
          <p:cNvPicPr>
            <a:picLocks noChangeAspect="1" noChangeArrowheads="1"/>
          </p:cNvPicPr>
          <p:nvPr/>
        </p:nvPicPr>
        <p:blipFill>
          <a:blip r:embed="rId2" cstate="print"/>
          <a:srcRect l="9412" t="5811" r="12941"/>
          <a:stretch>
            <a:fillRect/>
          </a:stretch>
        </p:blipFill>
        <p:spPr bwMode="auto">
          <a:xfrm>
            <a:off x="1905000" y="1447800"/>
            <a:ext cx="5029200" cy="3705225"/>
          </a:xfrm>
          <a:prstGeom prst="rect">
            <a:avLst/>
          </a:prstGeom>
          <a:noFill/>
          <a:ln w="9525">
            <a:noFill/>
            <a:miter lim="800000"/>
            <a:headEnd/>
            <a:tailEnd/>
          </a:ln>
        </p:spPr>
      </p:pic>
      <p:pic>
        <p:nvPicPr>
          <p:cNvPr id="36868" name="Picture 6"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85800" y="609600"/>
            <a:ext cx="7772400" cy="1317625"/>
          </a:xfrm>
          <a:noFill/>
          <a:ln>
            <a:solidFill>
              <a:srgbClr val="FFCC00"/>
            </a:solidFill>
          </a:ln>
        </p:spPr>
        <p:txBody>
          <a:bodyPr/>
          <a:lstStyle/>
          <a:p>
            <a:pPr eaLnBrk="1" hangingPunct="1"/>
            <a:r>
              <a:rPr lang="en-US" smtClean="0">
                <a:solidFill>
                  <a:srgbClr val="A50021"/>
                </a:solidFill>
              </a:rPr>
              <a:t>Non Pyrotechnic Visual Distress Signals</a:t>
            </a:r>
          </a:p>
        </p:txBody>
      </p:sp>
      <p:sp>
        <p:nvSpPr>
          <p:cNvPr id="37891" name="Rectangle 3"/>
          <p:cNvSpPr>
            <a:spLocks noGrp="1" noChangeArrowheads="1"/>
          </p:cNvSpPr>
          <p:nvPr>
            <p:ph type="body" idx="4294967295"/>
          </p:nvPr>
        </p:nvSpPr>
        <p:spPr/>
        <p:txBody>
          <a:bodyPr lIns="92075" tIns="46038" rIns="92075" bIns="46038"/>
          <a:lstStyle/>
          <a:p>
            <a:pPr eaLnBrk="1" hangingPunct="1"/>
            <a:r>
              <a:rPr lang="en-US" smtClean="0">
                <a:solidFill>
                  <a:schemeClr val="accent2"/>
                </a:solidFill>
              </a:rPr>
              <a:t>Day</a:t>
            </a:r>
          </a:p>
          <a:p>
            <a:pPr eaLnBrk="1" hangingPunct="1">
              <a:lnSpc>
                <a:spcPct val="500000"/>
              </a:lnSpc>
            </a:pPr>
            <a:r>
              <a:rPr lang="en-US" smtClean="0">
                <a:solidFill>
                  <a:schemeClr val="accent2"/>
                </a:solidFill>
              </a:rPr>
              <a:t>Night</a:t>
            </a:r>
          </a:p>
        </p:txBody>
      </p:sp>
      <p:sp>
        <p:nvSpPr>
          <p:cNvPr id="37892" name="Oval 8"/>
          <p:cNvSpPr>
            <a:spLocks noChangeArrowheads="1"/>
          </p:cNvSpPr>
          <p:nvPr/>
        </p:nvSpPr>
        <p:spPr bwMode="auto">
          <a:xfrm>
            <a:off x="7118350" y="2609850"/>
            <a:ext cx="114300" cy="114300"/>
          </a:xfrm>
          <a:prstGeom prst="ellipse">
            <a:avLst/>
          </a:prstGeom>
          <a:solidFill>
            <a:srgbClr val="003399"/>
          </a:solidFill>
          <a:ln w="12700">
            <a:solidFill>
              <a:schemeClr val="tx1"/>
            </a:solidFill>
            <a:round/>
            <a:headEnd/>
            <a:tailEnd/>
          </a:ln>
        </p:spPr>
        <p:txBody>
          <a:bodyPr wrap="none" anchor="ctr"/>
          <a:lstStyle/>
          <a:p>
            <a:endParaRPr lang="en-US" b="1"/>
          </a:p>
        </p:txBody>
      </p:sp>
      <p:pic>
        <p:nvPicPr>
          <p:cNvPr id="37893" name="Picture 9"/>
          <p:cNvPicPr>
            <a:picLocks noChangeArrowheads="1"/>
          </p:cNvPicPr>
          <p:nvPr/>
        </p:nvPicPr>
        <p:blipFill>
          <a:blip r:embed="rId2" cstate="print"/>
          <a:srcRect/>
          <a:stretch>
            <a:fillRect/>
          </a:stretch>
        </p:blipFill>
        <p:spPr bwMode="auto">
          <a:xfrm>
            <a:off x="3148013" y="4171950"/>
            <a:ext cx="1592262" cy="1085850"/>
          </a:xfrm>
          <a:prstGeom prst="rect">
            <a:avLst/>
          </a:prstGeom>
          <a:noFill/>
          <a:ln w="9525">
            <a:noFill/>
            <a:miter lim="800000"/>
            <a:headEnd/>
            <a:tailEnd/>
          </a:ln>
        </p:spPr>
      </p:pic>
      <p:sp>
        <p:nvSpPr>
          <p:cNvPr id="37894" name="Oval 10"/>
          <p:cNvSpPr>
            <a:spLocks noChangeArrowheads="1"/>
          </p:cNvSpPr>
          <p:nvPr/>
        </p:nvSpPr>
        <p:spPr bwMode="auto">
          <a:xfrm>
            <a:off x="3203575" y="4768850"/>
            <a:ext cx="93663" cy="134938"/>
          </a:xfrm>
          <a:prstGeom prst="ellipse">
            <a:avLst/>
          </a:prstGeom>
          <a:solidFill>
            <a:schemeClr val="accent1"/>
          </a:solidFill>
          <a:ln w="12700">
            <a:solidFill>
              <a:schemeClr val="tx1"/>
            </a:solidFill>
            <a:round/>
            <a:headEnd/>
            <a:tailEnd/>
          </a:ln>
        </p:spPr>
        <p:txBody>
          <a:bodyPr wrap="none" anchor="ctr"/>
          <a:lstStyle/>
          <a:p>
            <a:endParaRPr lang="en-US" b="1"/>
          </a:p>
        </p:txBody>
      </p:sp>
      <p:sp>
        <p:nvSpPr>
          <p:cNvPr id="37895" name="Oval 11"/>
          <p:cNvSpPr>
            <a:spLocks noChangeArrowheads="1"/>
          </p:cNvSpPr>
          <p:nvPr/>
        </p:nvSpPr>
        <p:spPr bwMode="auto">
          <a:xfrm>
            <a:off x="2973388" y="4921250"/>
            <a:ext cx="93662" cy="134938"/>
          </a:xfrm>
          <a:prstGeom prst="ellipse">
            <a:avLst/>
          </a:prstGeom>
          <a:solidFill>
            <a:schemeClr val="accent1"/>
          </a:solidFill>
          <a:ln w="12700">
            <a:solidFill>
              <a:schemeClr val="tx1"/>
            </a:solidFill>
            <a:round/>
            <a:headEnd/>
            <a:tailEnd/>
          </a:ln>
        </p:spPr>
        <p:txBody>
          <a:bodyPr wrap="none" anchor="ctr"/>
          <a:lstStyle/>
          <a:p>
            <a:endParaRPr lang="en-US" b="1"/>
          </a:p>
        </p:txBody>
      </p:sp>
      <p:sp>
        <p:nvSpPr>
          <p:cNvPr id="37896" name="Oval 12"/>
          <p:cNvSpPr>
            <a:spLocks noChangeArrowheads="1"/>
          </p:cNvSpPr>
          <p:nvPr/>
        </p:nvSpPr>
        <p:spPr bwMode="auto">
          <a:xfrm>
            <a:off x="2741613" y="5068888"/>
            <a:ext cx="93662" cy="134937"/>
          </a:xfrm>
          <a:prstGeom prst="ellipse">
            <a:avLst/>
          </a:prstGeom>
          <a:solidFill>
            <a:schemeClr val="accent1"/>
          </a:solidFill>
          <a:ln w="12700">
            <a:solidFill>
              <a:schemeClr val="tx1"/>
            </a:solidFill>
            <a:round/>
            <a:headEnd/>
            <a:tailEnd/>
          </a:ln>
        </p:spPr>
        <p:txBody>
          <a:bodyPr wrap="none" anchor="ctr"/>
          <a:lstStyle/>
          <a:p>
            <a:endParaRPr lang="en-US" b="1"/>
          </a:p>
        </p:txBody>
      </p:sp>
      <p:sp>
        <p:nvSpPr>
          <p:cNvPr id="37897" name="Rectangle 13"/>
          <p:cNvSpPr>
            <a:spLocks noChangeArrowheads="1"/>
          </p:cNvSpPr>
          <p:nvPr/>
        </p:nvSpPr>
        <p:spPr bwMode="auto">
          <a:xfrm rot="8400000">
            <a:off x="2249488" y="5337175"/>
            <a:ext cx="409575" cy="69850"/>
          </a:xfrm>
          <a:prstGeom prst="rect">
            <a:avLst/>
          </a:prstGeom>
          <a:solidFill>
            <a:schemeClr val="accent1"/>
          </a:solidFill>
          <a:ln w="12700">
            <a:solidFill>
              <a:schemeClr val="tx1"/>
            </a:solidFill>
            <a:miter lim="800000"/>
            <a:headEnd/>
            <a:tailEnd/>
          </a:ln>
        </p:spPr>
        <p:txBody>
          <a:bodyPr wrap="none" anchor="ctr"/>
          <a:lstStyle/>
          <a:p>
            <a:endParaRPr lang="en-US" b="1"/>
          </a:p>
        </p:txBody>
      </p:sp>
      <p:sp>
        <p:nvSpPr>
          <p:cNvPr id="37898" name="Rectangle 14"/>
          <p:cNvSpPr>
            <a:spLocks noChangeArrowheads="1"/>
          </p:cNvSpPr>
          <p:nvPr/>
        </p:nvSpPr>
        <p:spPr bwMode="auto">
          <a:xfrm rot="8400000">
            <a:off x="1873250" y="5702300"/>
            <a:ext cx="409575" cy="69850"/>
          </a:xfrm>
          <a:prstGeom prst="rect">
            <a:avLst/>
          </a:prstGeom>
          <a:solidFill>
            <a:schemeClr val="accent1"/>
          </a:solidFill>
          <a:ln w="12700">
            <a:solidFill>
              <a:schemeClr val="tx1"/>
            </a:solidFill>
            <a:miter lim="800000"/>
            <a:headEnd/>
            <a:tailEnd/>
          </a:ln>
        </p:spPr>
        <p:txBody>
          <a:bodyPr wrap="none" anchor="ctr"/>
          <a:lstStyle/>
          <a:p>
            <a:endParaRPr lang="en-US" b="1"/>
          </a:p>
        </p:txBody>
      </p:sp>
      <p:sp>
        <p:nvSpPr>
          <p:cNvPr id="37899" name="Rectangle 15"/>
          <p:cNvSpPr>
            <a:spLocks noChangeArrowheads="1"/>
          </p:cNvSpPr>
          <p:nvPr/>
        </p:nvSpPr>
        <p:spPr bwMode="auto">
          <a:xfrm rot="8400000">
            <a:off x="1408113" y="6061075"/>
            <a:ext cx="409575" cy="69850"/>
          </a:xfrm>
          <a:prstGeom prst="rect">
            <a:avLst/>
          </a:prstGeom>
          <a:solidFill>
            <a:schemeClr val="accent1"/>
          </a:solidFill>
          <a:ln w="12700">
            <a:solidFill>
              <a:schemeClr val="tx1"/>
            </a:solidFill>
            <a:miter lim="800000"/>
            <a:headEnd/>
            <a:tailEnd/>
          </a:ln>
        </p:spPr>
        <p:txBody>
          <a:bodyPr wrap="none" anchor="ctr"/>
          <a:lstStyle/>
          <a:p>
            <a:endParaRPr lang="en-US" b="1"/>
          </a:p>
        </p:txBody>
      </p:sp>
      <p:sp>
        <p:nvSpPr>
          <p:cNvPr id="37900" name="Oval 16"/>
          <p:cNvSpPr>
            <a:spLocks noChangeArrowheads="1"/>
          </p:cNvSpPr>
          <p:nvPr/>
        </p:nvSpPr>
        <p:spPr bwMode="auto">
          <a:xfrm>
            <a:off x="793750" y="6677025"/>
            <a:ext cx="93663" cy="134938"/>
          </a:xfrm>
          <a:prstGeom prst="ellipse">
            <a:avLst/>
          </a:prstGeom>
          <a:solidFill>
            <a:schemeClr val="accent1"/>
          </a:solidFill>
          <a:ln w="12700">
            <a:solidFill>
              <a:schemeClr val="tx1"/>
            </a:solidFill>
            <a:round/>
            <a:headEnd/>
            <a:tailEnd/>
          </a:ln>
        </p:spPr>
        <p:txBody>
          <a:bodyPr wrap="none" anchor="ctr"/>
          <a:lstStyle/>
          <a:p>
            <a:endParaRPr lang="en-US" b="1"/>
          </a:p>
        </p:txBody>
      </p:sp>
      <p:sp>
        <p:nvSpPr>
          <p:cNvPr id="37901" name="Oval 17"/>
          <p:cNvSpPr>
            <a:spLocks noChangeArrowheads="1"/>
          </p:cNvSpPr>
          <p:nvPr/>
        </p:nvSpPr>
        <p:spPr bwMode="auto">
          <a:xfrm>
            <a:off x="1050925" y="6492875"/>
            <a:ext cx="93663" cy="134938"/>
          </a:xfrm>
          <a:prstGeom prst="ellipse">
            <a:avLst/>
          </a:prstGeom>
          <a:solidFill>
            <a:schemeClr val="accent1"/>
          </a:solidFill>
          <a:ln w="12700">
            <a:solidFill>
              <a:schemeClr val="tx1"/>
            </a:solidFill>
            <a:round/>
            <a:headEnd/>
            <a:tailEnd/>
          </a:ln>
        </p:spPr>
        <p:txBody>
          <a:bodyPr wrap="none" anchor="ctr"/>
          <a:lstStyle/>
          <a:p>
            <a:endParaRPr lang="en-US" b="1"/>
          </a:p>
        </p:txBody>
      </p:sp>
      <p:sp>
        <p:nvSpPr>
          <p:cNvPr id="37902" name="Oval 18"/>
          <p:cNvSpPr>
            <a:spLocks noChangeArrowheads="1"/>
          </p:cNvSpPr>
          <p:nvPr/>
        </p:nvSpPr>
        <p:spPr bwMode="auto">
          <a:xfrm>
            <a:off x="1243013" y="6321425"/>
            <a:ext cx="93662" cy="134938"/>
          </a:xfrm>
          <a:prstGeom prst="ellipse">
            <a:avLst/>
          </a:prstGeom>
          <a:solidFill>
            <a:schemeClr val="accent1"/>
          </a:solidFill>
          <a:ln w="12700">
            <a:solidFill>
              <a:schemeClr val="tx1"/>
            </a:solidFill>
            <a:round/>
            <a:headEnd/>
            <a:tailEnd/>
          </a:ln>
        </p:spPr>
        <p:txBody>
          <a:bodyPr wrap="none" anchor="ctr"/>
          <a:lstStyle/>
          <a:p>
            <a:endParaRPr lang="en-US" b="1"/>
          </a:p>
        </p:txBody>
      </p:sp>
      <p:pic>
        <p:nvPicPr>
          <p:cNvPr id="37903" name="Picture 19"/>
          <p:cNvPicPr>
            <a:picLocks noChangeArrowheads="1"/>
          </p:cNvPicPr>
          <p:nvPr/>
        </p:nvPicPr>
        <p:blipFill>
          <a:blip r:embed="rId3" cstate="print"/>
          <a:srcRect/>
          <a:stretch>
            <a:fillRect/>
          </a:stretch>
        </p:blipFill>
        <p:spPr bwMode="auto">
          <a:xfrm>
            <a:off x="5543550" y="4254500"/>
            <a:ext cx="2036763" cy="873125"/>
          </a:xfrm>
          <a:prstGeom prst="rect">
            <a:avLst/>
          </a:prstGeom>
          <a:noFill/>
          <a:ln w="9525">
            <a:noFill/>
            <a:miter lim="800000"/>
            <a:headEnd/>
            <a:tailEnd/>
          </a:ln>
        </p:spPr>
      </p:pic>
      <p:pic>
        <p:nvPicPr>
          <p:cNvPr id="37904" name="Picture 20" descr="signalmirror01"/>
          <p:cNvPicPr>
            <a:picLocks noChangeAspect="1" noChangeArrowheads="1"/>
          </p:cNvPicPr>
          <p:nvPr/>
        </p:nvPicPr>
        <p:blipFill>
          <a:blip r:embed="rId4" cstate="print"/>
          <a:srcRect/>
          <a:stretch>
            <a:fillRect/>
          </a:stretch>
        </p:blipFill>
        <p:spPr bwMode="auto">
          <a:xfrm>
            <a:off x="6437313" y="2282825"/>
            <a:ext cx="1906587" cy="1679575"/>
          </a:xfrm>
          <a:prstGeom prst="rect">
            <a:avLst/>
          </a:prstGeom>
          <a:noFill/>
          <a:ln w="9525">
            <a:noFill/>
            <a:miter lim="800000"/>
            <a:headEnd/>
            <a:tailEnd/>
          </a:ln>
        </p:spPr>
      </p:pic>
      <p:sp>
        <p:nvSpPr>
          <p:cNvPr id="37905" name="Rectangle 4"/>
          <p:cNvSpPr>
            <a:spLocks noChangeArrowheads="1"/>
          </p:cNvSpPr>
          <p:nvPr/>
        </p:nvSpPr>
        <p:spPr bwMode="auto">
          <a:xfrm>
            <a:off x="2619375" y="2263775"/>
            <a:ext cx="1882775" cy="1692275"/>
          </a:xfrm>
          <a:prstGeom prst="rect">
            <a:avLst/>
          </a:prstGeom>
          <a:solidFill>
            <a:srgbClr val="FF3300"/>
          </a:solidFill>
          <a:ln w="9525">
            <a:noFill/>
            <a:miter lim="800000"/>
            <a:headEnd/>
            <a:tailEnd/>
          </a:ln>
        </p:spPr>
        <p:txBody>
          <a:bodyPr wrap="none" anchor="ctr"/>
          <a:lstStyle/>
          <a:p>
            <a:endParaRPr lang="en-US" b="1"/>
          </a:p>
        </p:txBody>
      </p:sp>
      <p:sp>
        <p:nvSpPr>
          <p:cNvPr id="37906" name="Rectangle 5"/>
          <p:cNvSpPr>
            <a:spLocks noChangeArrowheads="1"/>
          </p:cNvSpPr>
          <p:nvPr/>
        </p:nvSpPr>
        <p:spPr bwMode="auto">
          <a:xfrm>
            <a:off x="3249613" y="2422525"/>
            <a:ext cx="571500" cy="487363"/>
          </a:xfrm>
          <a:prstGeom prst="rect">
            <a:avLst/>
          </a:prstGeom>
          <a:solidFill>
            <a:schemeClr val="tx1"/>
          </a:solidFill>
          <a:ln w="9525">
            <a:solidFill>
              <a:schemeClr val="tx1"/>
            </a:solidFill>
            <a:miter lim="800000"/>
            <a:headEnd/>
            <a:tailEnd/>
          </a:ln>
        </p:spPr>
        <p:txBody>
          <a:bodyPr wrap="none" anchor="ctr"/>
          <a:lstStyle/>
          <a:p>
            <a:endParaRPr lang="en-US" b="1"/>
          </a:p>
        </p:txBody>
      </p:sp>
      <p:sp>
        <p:nvSpPr>
          <p:cNvPr id="37907" name="Oval 6"/>
          <p:cNvSpPr>
            <a:spLocks noChangeArrowheads="1"/>
          </p:cNvSpPr>
          <p:nvPr/>
        </p:nvSpPr>
        <p:spPr bwMode="auto">
          <a:xfrm>
            <a:off x="3297238" y="2987675"/>
            <a:ext cx="528637" cy="487363"/>
          </a:xfrm>
          <a:prstGeom prst="ellipse">
            <a:avLst/>
          </a:prstGeom>
          <a:solidFill>
            <a:schemeClr val="tx1"/>
          </a:solidFill>
          <a:ln w="9525">
            <a:solidFill>
              <a:schemeClr val="tx1"/>
            </a:solidFill>
            <a:round/>
            <a:headEnd/>
            <a:tailEnd/>
          </a:ln>
        </p:spPr>
        <p:txBody>
          <a:bodyPr wrap="none" anchor="ctr"/>
          <a:lstStyle/>
          <a:p>
            <a:endParaRPr lang="en-US" b="1" i="1"/>
          </a:p>
        </p:txBody>
      </p:sp>
      <p:pic>
        <p:nvPicPr>
          <p:cNvPr id="37908" name="Picture 21" descr="http://www.safeboatingcampaign.com/wear-it-uscgaux-th.gif"/>
          <p:cNvPicPr>
            <a:picLocks noChangeAspect="1" noChangeArrowheads="1"/>
          </p:cNvPicPr>
          <p:nvPr/>
        </p:nvPicPr>
        <p:blipFill>
          <a:blip r:embed="rId5" r:link="rId6" cstate="print"/>
          <a:srcRect/>
          <a:stretch>
            <a:fillRect/>
          </a:stretch>
        </p:blipFill>
        <p:spPr bwMode="auto">
          <a:xfrm>
            <a:off x="381000" y="5486400"/>
            <a:ext cx="1069975" cy="1143000"/>
          </a:xfrm>
          <a:prstGeom prst="rect">
            <a:avLst/>
          </a:prstGeom>
          <a:noFill/>
          <a:ln w="9525">
            <a:noFill/>
            <a:miter lim="800000"/>
            <a:headEnd/>
            <a:tailEnd/>
          </a:ln>
        </p:spPr>
      </p:pic>
      <p:pic>
        <p:nvPicPr>
          <p:cNvPr id="23" name="Picture 1" descr="VSC sticker"/>
          <p:cNvPicPr>
            <a:picLocks noChangeAspect="1" noChangeArrowheads="1"/>
          </p:cNvPicPr>
          <p:nvPr/>
        </p:nvPicPr>
        <p:blipFill>
          <a:blip r:embed="rId7"/>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81000" y="228600"/>
            <a:ext cx="8458200" cy="685800"/>
          </a:xfrm>
          <a:ln>
            <a:solidFill>
              <a:srgbClr val="FFC000"/>
            </a:solidFill>
          </a:ln>
        </p:spPr>
        <p:txBody>
          <a:bodyPr/>
          <a:lstStyle/>
          <a:p>
            <a:pPr eaLnBrk="1" hangingPunct="1"/>
            <a:r>
              <a:rPr lang="en-US" sz="3200" b="1" smtClean="0">
                <a:solidFill>
                  <a:srgbClr val="FF3300"/>
                </a:solidFill>
              </a:rPr>
              <a:t>Item 4 - Visual Distress Signals-continued</a:t>
            </a:r>
          </a:p>
        </p:txBody>
      </p:sp>
      <p:pic>
        <p:nvPicPr>
          <p:cNvPr id="38915" name="Picture 7" descr="Picture of Flares"/>
          <p:cNvPicPr>
            <a:picLocks noChangeAspect="1" noChangeArrowheads="1"/>
          </p:cNvPicPr>
          <p:nvPr/>
        </p:nvPicPr>
        <p:blipFill>
          <a:blip r:embed="rId3" cstate="print"/>
          <a:srcRect/>
          <a:stretch>
            <a:fillRect/>
          </a:stretch>
        </p:blipFill>
        <p:spPr bwMode="auto">
          <a:xfrm>
            <a:off x="457200" y="1676400"/>
            <a:ext cx="2286000" cy="2667000"/>
          </a:xfrm>
          <a:prstGeom prst="rect">
            <a:avLst/>
          </a:prstGeom>
          <a:noFill/>
          <a:ln w="9525">
            <a:noFill/>
            <a:miter lim="800000"/>
            <a:headEnd/>
            <a:tailEnd/>
          </a:ln>
        </p:spPr>
      </p:pic>
      <p:pic>
        <p:nvPicPr>
          <p:cNvPr id="38916" name="Picture 8" descr="C:\Users\David\Pictures\legal6vds.gif"/>
          <p:cNvPicPr>
            <a:picLocks noChangeAspect="1" noChangeArrowheads="1"/>
          </p:cNvPicPr>
          <p:nvPr/>
        </p:nvPicPr>
        <p:blipFill>
          <a:blip r:embed="rId4" cstate="print"/>
          <a:srcRect/>
          <a:stretch>
            <a:fillRect/>
          </a:stretch>
        </p:blipFill>
        <p:spPr bwMode="auto">
          <a:xfrm>
            <a:off x="3124200" y="1295400"/>
            <a:ext cx="5105400" cy="4267200"/>
          </a:xfrm>
          <a:prstGeom prst="rect">
            <a:avLst/>
          </a:prstGeom>
          <a:noFill/>
          <a:ln w="9525">
            <a:noFill/>
            <a:miter lim="800000"/>
            <a:headEnd/>
            <a:tailEnd/>
          </a:ln>
        </p:spPr>
      </p:pic>
      <p:pic>
        <p:nvPicPr>
          <p:cNvPr id="38917" name="Picture 6" descr="http://www.safeboatingcampaign.com/wear-it-uscgaux-th.gif"/>
          <p:cNvPicPr>
            <a:picLocks noChangeAspect="1" noChangeArrowheads="1"/>
          </p:cNvPicPr>
          <p:nvPr/>
        </p:nvPicPr>
        <p:blipFill>
          <a:blip r:embed="rId5" r:link="rId6" cstate="print"/>
          <a:srcRect/>
          <a:stretch>
            <a:fillRect/>
          </a:stretch>
        </p:blipFill>
        <p:spPr bwMode="auto">
          <a:xfrm>
            <a:off x="381000" y="54102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7"/>
          <a:srcRect/>
          <a:stretch>
            <a:fillRect/>
          </a:stretch>
        </p:blipFill>
        <p:spPr bwMode="auto">
          <a:xfrm>
            <a:off x="7848600" y="56388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295400"/>
          </a:xfrm>
        </p:spPr>
        <p:txBody>
          <a:bodyPr/>
          <a:lstStyle/>
          <a:p>
            <a:pPr eaLnBrk="1" hangingPunct="1"/>
            <a:r>
              <a:rPr lang="en-US" sz="4000" b="1" smtClean="0">
                <a:solidFill>
                  <a:srgbClr val="A50021"/>
                </a:solidFill>
              </a:rPr>
              <a:t>Item 5 - Fire Extinguishers</a:t>
            </a:r>
          </a:p>
        </p:txBody>
      </p:sp>
      <p:pic>
        <p:nvPicPr>
          <p:cNvPr id="39939" name="Picture 4" descr="FireX"/>
          <p:cNvPicPr>
            <a:picLocks noGrp="1" noChangeAspect="1" noChangeArrowheads="1"/>
          </p:cNvPicPr>
          <p:nvPr>
            <p:ph idx="1"/>
          </p:nvPr>
        </p:nvPicPr>
        <p:blipFill>
          <a:blip r:embed="rId2" cstate="print"/>
          <a:srcRect/>
          <a:stretch>
            <a:fillRect/>
          </a:stretch>
        </p:blipFill>
        <p:spPr>
          <a:xfrm>
            <a:off x="3030538" y="1600200"/>
            <a:ext cx="3197225" cy="4724400"/>
          </a:xfrm>
          <a:noFill/>
        </p:spPr>
      </p:pic>
      <p:pic>
        <p:nvPicPr>
          <p:cNvPr id="39940" name="Picture 8"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685800" y="0"/>
            <a:ext cx="8153400" cy="1524000"/>
          </a:xfrm>
          <a:ln>
            <a:solidFill>
              <a:srgbClr val="FFC000"/>
            </a:solidFill>
          </a:ln>
        </p:spPr>
        <p:txBody>
          <a:bodyPr/>
          <a:lstStyle/>
          <a:p>
            <a:pPr eaLnBrk="1" hangingPunct="1"/>
            <a:r>
              <a:rPr lang="en-US" sz="4000" b="1" smtClean="0">
                <a:solidFill>
                  <a:srgbClr val="A50021"/>
                </a:solidFill>
              </a:rPr>
              <a:t>Item 5 - Fire Extinguishers-continued</a:t>
            </a:r>
          </a:p>
        </p:txBody>
      </p:sp>
      <p:pic>
        <p:nvPicPr>
          <p:cNvPr id="40963" name="Content Placeholder 3"/>
          <p:cNvPicPr>
            <a:picLocks noGrp="1" noChangeAspect="1"/>
          </p:cNvPicPr>
          <p:nvPr>
            <p:ph idx="4294967295"/>
          </p:nvPr>
        </p:nvPicPr>
        <p:blipFill>
          <a:blip r:embed="rId2" cstate="print"/>
          <a:srcRect/>
          <a:stretch>
            <a:fillRect/>
          </a:stretch>
        </p:blipFill>
        <p:spPr>
          <a:xfrm>
            <a:off x="3048000" y="1981200"/>
            <a:ext cx="3429000" cy="4648200"/>
          </a:xfrm>
        </p:spPr>
      </p:pic>
      <p:pic>
        <p:nvPicPr>
          <p:cNvPr id="40964" name="Picture 2053"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228600"/>
            <a:ext cx="7772400" cy="1143000"/>
          </a:xfrm>
        </p:spPr>
        <p:txBody>
          <a:bodyPr/>
          <a:lstStyle/>
          <a:p>
            <a:pPr eaLnBrk="1" hangingPunct="1"/>
            <a:r>
              <a:rPr lang="en-US" sz="3600" b="1" smtClean="0">
                <a:solidFill>
                  <a:srgbClr val="A50021"/>
                </a:solidFill>
              </a:rPr>
              <a:t>Item 5 - Fire Extinguishers</a:t>
            </a:r>
            <a:br>
              <a:rPr lang="en-US" sz="3600" b="1" smtClean="0">
                <a:solidFill>
                  <a:srgbClr val="A50021"/>
                </a:solidFill>
              </a:rPr>
            </a:br>
            <a:r>
              <a:rPr lang="en-US" sz="3200" b="1" smtClean="0">
                <a:solidFill>
                  <a:srgbClr val="A50021"/>
                </a:solidFill>
              </a:rPr>
              <a:t>continued</a:t>
            </a:r>
            <a:endParaRPr lang="en-US" sz="3600" b="1" smtClean="0">
              <a:solidFill>
                <a:srgbClr val="A50021"/>
              </a:solidFill>
            </a:endParaRPr>
          </a:p>
        </p:txBody>
      </p:sp>
      <p:sp>
        <p:nvSpPr>
          <p:cNvPr id="41987" name="Rectangle 3"/>
          <p:cNvSpPr>
            <a:spLocks noGrp="1" noChangeArrowheads="1"/>
          </p:cNvSpPr>
          <p:nvPr>
            <p:ph type="body" idx="1"/>
          </p:nvPr>
        </p:nvSpPr>
        <p:spPr>
          <a:xfrm>
            <a:off x="914400" y="1295400"/>
            <a:ext cx="7848600" cy="5257800"/>
          </a:xfrm>
        </p:spPr>
        <p:txBody>
          <a:bodyPr/>
          <a:lstStyle/>
          <a:p>
            <a:pPr marL="533400" indent="-533400" eaLnBrk="1" hangingPunct="1">
              <a:buFontTx/>
              <a:buNone/>
            </a:pPr>
            <a:r>
              <a:rPr lang="en-US" smtClean="0">
                <a:latin typeface="Arial" charset="0"/>
              </a:rPr>
              <a:t>   </a:t>
            </a:r>
            <a:r>
              <a:rPr lang="en-US" smtClean="0">
                <a:solidFill>
                  <a:schemeClr val="tx2"/>
                </a:solidFill>
              </a:rPr>
              <a:t>Fire extinguishers are required if one of the following conditions exists: </a:t>
            </a:r>
          </a:p>
          <a:p>
            <a:pPr marL="533400" indent="-533400" eaLnBrk="1" hangingPunct="1">
              <a:buFontTx/>
              <a:buAutoNum type="arabicParenBoth"/>
            </a:pPr>
            <a:r>
              <a:rPr lang="en-US" smtClean="0">
                <a:solidFill>
                  <a:schemeClr val="tx2"/>
                </a:solidFill>
              </a:rPr>
              <a:t>  Inboard engine(s) </a:t>
            </a:r>
          </a:p>
          <a:p>
            <a:pPr marL="533400" indent="-533400" eaLnBrk="1" hangingPunct="1">
              <a:buFontTx/>
              <a:buAutoNum type="arabicParenBoth"/>
            </a:pPr>
            <a:r>
              <a:rPr lang="en-US" smtClean="0">
                <a:solidFill>
                  <a:schemeClr val="tx2"/>
                </a:solidFill>
              </a:rPr>
              <a:t>  Closed compartments that store</a:t>
            </a:r>
          </a:p>
          <a:p>
            <a:pPr marL="533400" indent="-533400" eaLnBrk="1" hangingPunct="1">
              <a:buFontTx/>
              <a:buNone/>
            </a:pPr>
            <a:r>
              <a:rPr lang="en-US" smtClean="0">
                <a:solidFill>
                  <a:schemeClr val="tx2"/>
                </a:solidFill>
              </a:rPr>
              <a:t>      portable fuel tanks</a:t>
            </a:r>
          </a:p>
          <a:p>
            <a:pPr marL="533400" indent="-533400" eaLnBrk="1" hangingPunct="1">
              <a:buFontTx/>
              <a:buNone/>
            </a:pPr>
            <a:r>
              <a:rPr lang="en-US" smtClean="0">
                <a:solidFill>
                  <a:schemeClr val="tx2"/>
                </a:solidFill>
              </a:rPr>
              <a:t>(3)  Double bottom hulls not completely</a:t>
            </a:r>
          </a:p>
          <a:p>
            <a:pPr marL="533400" indent="-533400" eaLnBrk="1" hangingPunct="1">
              <a:buFontTx/>
              <a:buNone/>
            </a:pPr>
            <a:r>
              <a:rPr lang="en-US" smtClean="0">
                <a:solidFill>
                  <a:schemeClr val="tx2"/>
                </a:solidFill>
              </a:rPr>
              <a:t>      sealed or not completely filled with</a:t>
            </a:r>
          </a:p>
          <a:p>
            <a:pPr marL="533400" indent="-533400" eaLnBrk="1" hangingPunct="1">
              <a:buFontTx/>
              <a:buNone/>
            </a:pPr>
            <a:r>
              <a:rPr lang="en-US" smtClean="0">
                <a:solidFill>
                  <a:schemeClr val="tx2"/>
                </a:solidFill>
              </a:rPr>
              <a:t>             flotation material</a:t>
            </a:r>
          </a:p>
        </p:txBody>
      </p:sp>
      <p:pic>
        <p:nvPicPr>
          <p:cNvPr id="41988" name="Picture 5"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eaLnBrk="1" hangingPunct="1"/>
            <a:r>
              <a:rPr lang="en-US" sz="3200" b="1" smtClean="0">
                <a:solidFill>
                  <a:srgbClr val="A50021"/>
                </a:solidFill>
              </a:rPr>
              <a:t>Item 5 - Fire Extinguishers: Continued</a:t>
            </a:r>
          </a:p>
        </p:txBody>
      </p:sp>
      <p:sp>
        <p:nvSpPr>
          <p:cNvPr id="43011" name="Rectangle 3"/>
          <p:cNvSpPr>
            <a:spLocks noGrp="1" noChangeArrowheads="1"/>
          </p:cNvSpPr>
          <p:nvPr>
            <p:ph type="body" idx="1"/>
          </p:nvPr>
        </p:nvSpPr>
        <p:spPr>
          <a:xfrm>
            <a:off x="990600" y="1447800"/>
            <a:ext cx="7696200" cy="4114800"/>
          </a:xfrm>
        </p:spPr>
        <p:txBody>
          <a:bodyPr/>
          <a:lstStyle/>
          <a:p>
            <a:pPr marL="609600" indent="-609600" eaLnBrk="1" hangingPunct="1">
              <a:lnSpc>
                <a:spcPct val="90000"/>
              </a:lnSpc>
              <a:buFontTx/>
              <a:buNone/>
            </a:pPr>
            <a:r>
              <a:rPr lang="en-US" sz="1800" smtClean="0"/>
              <a:t>(</a:t>
            </a:r>
            <a:r>
              <a:rPr lang="en-US" sz="2400" smtClean="0"/>
              <a:t>4) Closed living space </a:t>
            </a:r>
          </a:p>
          <a:p>
            <a:pPr marL="609600" indent="-609600" eaLnBrk="1" hangingPunct="1">
              <a:lnSpc>
                <a:spcPct val="90000"/>
              </a:lnSpc>
              <a:buFontTx/>
              <a:buNone/>
            </a:pPr>
            <a:endParaRPr lang="en-US" sz="1800" smtClean="0"/>
          </a:p>
          <a:p>
            <a:pPr marL="609600" indent="-609600" eaLnBrk="1" hangingPunct="1">
              <a:lnSpc>
                <a:spcPct val="90000"/>
              </a:lnSpc>
              <a:buFontTx/>
              <a:buNone/>
            </a:pPr>
            <a:r>
              <a:rPr lang="en-US" sz="2400" smtClean="0"/>
              <a:t>(5) Closed stowage compartments that contain flammable materials or </a:t>
            </a:r>
          </a:p>
          <a:p>
            <a:pPr marL="609600" indent="-609600" eaLnBrk="1" hangingPunct="1">
              <a:lnSpc>
                <a:spcPct val="90000"/>
              </a:lnSpc>
              <a:buFontTx/>
              <a:buNone/>
            </a:pPr>
            <a:endParaRPr lang="en-US" sz="1800" smtClean="0"/>
          </a:p>
          <a:p>
            <a:pPr marL="609600" indent="-609600" eaLnBrk="1" hangingPunct="1">
              <a:lnSpc>
                <a:spcPct val="90000"/>
              </a:lnSpc>
              <a:buFontTx/>
              <a:buNone/>
            </a:pPr>
            <a:r>
              <a:rPr lang="en-US" sz="2400" smtClean="0"/>
              <a:t>(6) Permanently installed fuel tanks </a:t>
            </a:r>
          </a:p>
          <a:p>
            <a:pPr marL="609600" indent="-609600" eaLnBrk="1" hangingPunct="1">
              <a:lnSpc>
                <a:spcPct val="90000"/>
              </a:lnSpc>
              <a:buFontTx/>
              <a:buNone/>
            </a:pPr>
            <a:endParaRPr lang="en-US" sz="1800" smtClean="0"/>
          </a:p>
          <a:p>
            <a:pPr marL="609600" indent="-609600" eaLnBrk="1" hangingPunct="1">
              <a:lnSpc>
                <a:spcPct val="90000"/>
              </a:lnSpc>
              <a:buFontTx/>
              <a:buNone/>
            </a:pPr>
            <a:r>
              <a:rPr lang="en-US" sz="2400" smtClean="0"/>
              <a:t>NOTE: Portable fire extinguishers must be serviceable, should be less than 10 years old and should be stored or mounted to be easily accessible.</a:t>
            </a:r>
            <a:br>
              <a:rPr lang="en-US" sz="2400" smtClean="0"/>
            </a:br>
            <a:endParaRPr lang="en-US" sz="2400" smtClean="0"/>
          </a:p>
        </p:txBody>
      </p:sp>
      <p:pic>
        <p:nvPicPr>
          <p:cNvPr id="43012" name="Picture 4" descr="in00383_"/>
          <p:cNvPicPr>
            <a:picLocks noChangeAspect="1" noChangeArrowheads="1"/>
          </p:cNvPicPr>
          <p:nvPr/>
        </p:nvPicPr>
        <p:blipFill>
          <a:blip r:embed="rId2" cstate="print"/>
          <a:srcRect/>
          <a:stretch>
            <a:fillRect/>
          </a:stretch>
        </p:blipFill>
        <p:spPr bwMode="auto">
          <a:xfrm>
            <a:off x="8026400" y="2514600"/>
            <a:ext cx="919163" cy="1676400"/>
          </a:xfrm>
          <a:prstGeom prst="rect">
            <a:avLst/>
          </a:prstGeom>
          <a:noFill/>
          <a:ln w="9525">
            <a:noFill/>
            <a:miter lim="800000"/>
            <a:headEnd/>
            <a:tailEnd/>
          </a:ln>
        </p:spPr>
      </p:pic>
      <p:pic>
        <p:nvPicPr>
          <p:cNvPr id="43013" name="Picture 7"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304800"/>
            <a:ext cx="7772400" cy="1143000"/>
          </a:xfrm>
        </p:spPr>
        <p:txBody>
          <a:bodyPr/>
          <a:lstStyle/>
          <a:p>
            <a:pPr eaLnBrk="1" hangingPunct="1"/>
            <a:r>
              <a:rPr lang="en-US" sz="3200" b="1" smtClean="0">
                <a:solidFill>
                  <a:srgbClr val="A50021"/>
                </a:solidFill>
              </a:rPr>
              <a:t>Item 5 - Fire Extinguishers: Continued</a:t>
            </a:r>
          </a:p>
        </p:txBody>
      </p:sp>
      <p:sp>
        <p:nvSpPr>
          <p:cNvPr id="44035" name="Rectangle 3"/>
          <p:cNvSpPr>
            <a:spLocks noGrp="1" noChangeArrowheads="1"/>
          </p:cNvSpPr>
          <p:nvPr>
            <p:ph type="body" idx="1"/>
          </p:nvPr>
        </p:nvSpPr>
        <p:spPr>
          <a:xfrm>
            <a:off x="304800" y="1676400"/>
            <a:ext cx="8534400" cy="4724400"/>
          </a:xfrm>
        </p:spPr>
        <p:txBody>
          <a:bodyPr/>
          <a:lstStyle/>
          <a:p>
            <a:pPr algn="ctr" eaLnBrk="1" hangingPunct="1">
              <a:lnSpc>
                <a:spcPct val="80000"/>
              </a:lnSpc>
              <a:buFontTx/>
              <a:buNone/>
            </a:pPr>
            <a:r>
              <a:rPr lang="en-US" sz="2800" b="1" smtClean="0">
                <a:solidFill>
                  <a:schemeClr val="accent2"/>
                </a:solidFill>
              </a:rPr>
              <a:t>Minimum number of extinguishers required</a:t>
            </a:r>
          </a:p>
          <a:p>
            <a:pPr algn="ctr" eaLnBrk="1" hangingPunct="1">
              <a:lnSpc>
                <a:spcPct val="80000"/>
              </a:lnSpc>
              <a:buFontTx/>
              <a:buNone/>
            </a:pPr>
            <a:endParaRPr lang="en-US" sz="2800" smtClean="0">
              <a:solidFill>
                <a:srgbClr val="FFCC00"/>
              </a:solidFill>
            </a:endParaRPr>
          </a:p>
          <a:p>
            <a:pPr eaLnBrk="1" hangingPunct="1">
              <a:lnSpc>
                <a:spcPct val="80000"/>
              </a:lnSpc>
              <a:buFontTx/>
              <a:buNone/>
            </a:pPr>
            <a:r>
              <a:rPr lang="en-US" sz="2400" b="1" smtClean="0"/>
              <a:t>Boat Length</a:t>
            </a:r>
            <a:r>
              <a:rPr lang="en-US" sz="2400" b="1" smtClean="0">
                <a:solidFill>
                  <a:srgbClr val="FF3300"/>
                </a:solidFill>
              </a:rPr>
              <a:t>         </a:t>
            </a:r>
            <a:r>
              <a:rPr lang="en-US" sz="2400" b="1" smtClean="0"/>
              <a:t>No Fixed System</a:t>
            </a:r>
            <a:r>
              <a:rPr lang="en-US" sz="2400" b="1" smtClean="0">
                <a:solidFill>
                  <a:srgbClr val="FF3300"/>
                </a:solidFill>
              </a:rPr>
              <a:t>         </a:t>
            </a:r>
            <a:r>
              <a:rPr lang="en-US" sz="2400" b="1" smtClean="0"/>
              <a:t>With Fixed System</a:t>
            </a:r>
            <a:r>
              <a:rPr lang="en-US" sz="2000" smtClean="0">
                <a:solidFill>
                  <a:srgbClr val="FFFFFF"/>
                </a:solidFill>
              </a:rPr>
              <a:t> </a:t>
            </a:r>
          </a:p>
          <a:p>
            <a:pPr eaLnBrk="1" hangingPunct="1">
              <a:lnSpc>
                <a:spcPct val="80000"/>
              </a:lnSpc>
              <a:buFontTx/>
              <a:buNone/>
            </a:pPr>
            <a:endParaRPr lang="en-US" sz="2000" smtClean="0">
              <a:solidFill>
                <a:srgbClr val="FFFFFF"/>
              </a:solidFill>
            </a:endParaRPr>
          </a:p>
          <a:p>
            <a:pPr eaLnBrk="1" hangingPunct="1">
              <a:lnSpc>
                <a:spcPct val="80000"/>
              </a:lnSpc>
              <a:buFontTx/>
              <a:buNone/>
            </a:pPr>
            <a:r>
              <a:rPr lang="en-US" sz="2400" b="1" smtClean="0">
                <a:solidFill>
                  <a:schemeClr val="accent2"/>
                </a:solidFill>
              </a:rPr>
              <a:t>Less than 26’              One B-1                        None</a:t>
            </a:r>
          </a:p>
          <a:p>
            <a:pPr eaLnBrk="1" hangingPunct="1">
              <a:lnSpc>
                <a:spcPct val="80000"/>
              </a:lnSpc>
              <a:buFontTx/>
              <a:buNone/>
            </a:pPr>
            <a:endParaRPr lang="en-US" sz="2400" b="1" smtClean="0">
              <a:solidFill>
                <a:schemeClr val="accent2"/>
              </a:solidFill>
            </a:endParaRPr>
          </a:p>
          <a:p>
            <a:pPr eaLnBrk="1" hangingPunct="1">
              <a:lnSpc>
                <a:spcPct val="80000"/>
              </a:lnSpc>
              <a:buFontTx/>
              <a:buNone/>
            </a:pPr>
            <a:r>
              <a:rPr lang="en-US" sz="2400" b="1" smtClean="0">
                <a:solidFill>
                  <a:schemeClr val="accent2"/>
                </a:solidFill>
              </a:rPr>
              <a:t>26’ to less than 40’    Two B-1 or one B-2     One B-1</a:t>
            </a:r>
          </a:p>
          <a:p>
            <a:pPr eaLnBrk="1" hangingPunct="1">
              <a:lnSpc>
                <a:spcPct val="80000"/>
              </a:lnSpc>
              <a:buFontTx/>
              <a:buNone/>
            </a:pPr>
            <a:endParaRPr lang="en-US" sz="2400" b="1" smtClean="0">
              <a:solidFill>
                <a:schemeClr val="accent2"/>
              </a:solidFill>
            </a:endParaRPr>
          </a:p>
          <a:p>
            <a:pPr eaLnBrk="1" hangingPunct="1">
              <a:lnSpc>
                <a:spcPct val="80000"/>
              </a:lnSpc>
              <a:buFontTx/>
              <a:buNone/>
            </a:pPr>
            <a:r>
              <a:rPr lang="en-US" sz="2400" b="1" smtClean="0">
                <a:solidFill>
                  <a:schemeClr val="accent2"/>
                </a:solidFill>
              </a:rPr>
              <a:t>40’ to 65’                    Three B-1 or 		  Two B-1 or</a:t>
            </a:r>
          </a:p>
          <a:p>
            <a:pPr eaLnBrk="1" hangingPunct="1">
              <a:lnSpc>
                <a:spcPct val="80000"/>
              </a:lnSpc>
              <a:buFontTx/>
              <a:buNone/>
            </a:pPr>
            <a:r>
              <a:rPr lang="en-US" sz="2400" b="1" smtClean="0">
                <a:solidFill>
                  <a:schemeClr val="accent2"/>
                </a:solidFill>
              </a:rPr>
              <a:t>			            One B1 &amp; One B-2      One B-2</a:t>
            </a:r>
          </a:p>
        </p:txBody>
      </p:sp>
      <p:pic>
        <p:nvPicPr>
          <p:cNvPr id="44036" name="Picture 6"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052"/>
          <p:cNvSpPr>
            <a:spLocks noGrp="1" noChangeArrowheads="1"/>
          </p:cNvSpPr>
          <p:nvPr>
            <p:ph type="ctrTitle"/>
          </p:nvPr>
        </p:nvSpPr>
        <p:spPr>
          <a:xfrm>
            <a:off x="685800" y="381000"/>
            <a:ext cx="7772400" cy="1905000"/>
          </a:xfrm>
        </p:spPr>
        <p:txBody>
          <a:bodyPr/>
          <a:lstStyle/>
          <a:p>
            <a:pPr eaLnBrk="1" hangingPunct="1"/>
            <a:r>
              <a:rPr lang="en-US" sz="1000" b="1" u="sng" smtClean="0">
                <a:solidFill>
                  <a:srgbClr val="FFCC00"/>
                </a:solidFill>
              </a:rPr>
              <a:t/>
            </a:r>
            <a:br>
              <a:rPr lang="en-US" sz="1000" b="1" u="sng" smtClean="0">
                <a:solidFill>
                  <a:srgbClr val="FFCC00"/>
                </a:solidFill>
              </a:rPr>
            </a:br>
            <a:r>
              <a:rPr lang="en-US" smtClean="0">
                <a:solidFill>
                  <a:srgbClr val="A50021"/>
                </a:solidFill>
              </a:rPr>
              <a:t>D11NR Public</a:t>
            </a:r>
            <a:br>
              <a:rPr lang="en-US" smtClean="0">
                <a:solidFill>
                  <a:srgbClr val="A50021"/>
                </a:solidFill>
              </a:rPr>
            </a:br>
            <a:r>
              <a:rPr lang="en-US" smtClean="0">
                <a:solidFill>
                  <a:srgbClr val="A50021"/>
                </a:solidFill>
              </a:rPr>
              <a:t>Vessel Safety Check Website: </a:t>
            </a:r>
            <a:r>
              <a:rPr lang="en-US" sz="3200" b="1" u="sng" smtClean="0">
                <a:solidFill>
                  <a:srgbClr val="A50021"/>
                </a:solidFill>
              </a:rPr>
              <a:t/>
            </a:r>
            <a:br>
              <a:rPr lang="en-US" sz="3200" b="1" u="sng" smtClean="0">
                <a:solidFill>
                  <a:srgbClr val="A50021"/>
                </a:solidFill>
              </a:rPr>
            </a:br>
            <a:r>
              <a:rPr lang="en-US" sz="2800" b="1" u="sng" smtClean="0">
                <a:solidFill>
                  <a:srgbClr val="A50021"/>
                </a:solidFill>
              </a:rPr>
              <a:t>http://resource.d11nuscgaux.info/public/ve.html</a:t>
            </a:r>
          </a:p>
        </p:txBody>
      </p:sp>
      <p:sp>
        <p:nvSpPr>
          <p:cNvPr id="8195" name="Rectangle 2053"/>
          <p:cNvSpPr>
            <a:spLocks noGrp="1" noChangeArrowheads="1"/>
          </p:cNvSpPr>
          <p:nvPr>
            <p:ph type="subTitle" idx="1"/>
          </p:nvPr>
        </p:nvSpPr>
        <p:spPr>
          <a:xfrm>
            <a:off x="762000" y="2514600"/>
            <a:ext cx="7543800" cy="3962400"/>
          </a:xfrm>
        </p:spPr>
        <p:txBody>
          <a:bodyPr/>
          <a:lstStyle/>
          <a:p>
            <a:pPr eaLnBrk="1" hangingPunct="1"/>
            <a:r>
              <a:rPr lang="en-US" dirty="0" smtClean="0"/>
              <a:t>Designed </a:t>
            </a:r>
            <a:r>
              <a:rPr lang="en-US" b="1" dirty="0" smtClean="0"/>
              <a:t>exclusively</a:t>
            </a:r>
            <a:r>
              <a:rPr lang="en-US" dirty="0" smtClean="0"/>
              <a:t> for the public with a power-point VSC presentations for both  boats, kayak and canoes.</a:t>
            </a:r>
          </a:p>
          <a:p>
            <a:pPr eaLnBrk="1" hangingPunct="1"/>
            <a:r>
              <a:rPr lang="en-US" dirty="0" smtClean="0"/>
              <a:t>The site</a:t>
            </a:r>
            <a:r>
              <a:rPr lang="en-US" b="1" dirty="0" smtClean="0"/>
              <a:t> is LOADED</a:t>
            </a:r>
            <a:r>
              <a:rPr lang="en-US" dirty="0" smtClean="0"/>
              <a:t> with information!</a:t>
            </a:r>
          </a:p>
          <a:p>
            <a:pPr eaLnBrk="1" hangingPunct="1"/>
            <a:r>
              <a:rPr lang="en-US" dirty="0" smtClean="0"/>
              <a:t>This </a:t>
            </a:r>
            <a:r>
              <a:rPr lang="en-US" b="1" u="sng" dirty="0" smtClean="0"/>
              <a:t>ONLY</a:t>
            </a:r>
            <a:r>
              <a:rPr lang="en-US" dirty="0" smtClean="0"/>
              <a:t> one of it’s kind in the Nation!</a:t>
            </a:r>
          </a:p>
          <a:p>
            <a:pPr eaLnBrk="1" hangingPunct="1"/>
            <a:endParaRPr lang="en-US" dirty="0" smtClean="0"/>
          </a:p>
        </p:txBody>
      </p:sp>
      <p:pic>
        <p:nvPicPr>
          <p:cNvPr id="8196" name="Picture 2055" descr="http://www.safeboatingcampaign.com/wear-it-uscgaux-th.gif"/>
          <p:cNvPicPr>
            <a:picLocks noChangeAspect="1" noChangeArrowheads="1"/>
          </p:cNvPicPr>
          <p:nvPr/>
        </p:nvPicPr>
        <p:blipFill>
          <a:blip r:embed="rId2" r:link="rId3" cstate="print"/>
          <a:srcRect/>
          <a:stretch>
            <a:fillRect/>
          </a:stretch>
        </p:blipFill>
        <p:spPr bwMode="auto">
          <a:xfrm>
            <a:off x="381000" y="55626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96200" y="5486400"/>
            <a:ext cx="1140417" cy="11493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0" y="304800"/>
            <a:ext cx="7772400" cy="685800"/>
          </a:xfrm>
        </p:spPr>
        <p:txBody>
          <a:bodyPr/>
          <a:lstStyle/>
          <a:p>
            <a:pPr eaLnBrk="1" hangingPunct="1"/>
            <a:r>
              <a:rPr lang="en-US" sz="3600" b="1" smtClean="0">
                <a:solidFill>
                  <a:srgbClr val="A50021"/>
                </a:solidFill>
              </a:rPr>
              <a:t>Item 6 - Ventilation:</a:t>
            </a:r>
            <a:r>
              <a:rPr lang="en-US" sz="4000" smtClean="0">
                <a:solidFill>
                  <a:srgbClr val="A50021"/>
                </a:solidFill>
                <a:latin typeface="Tahoma" pitchFamily="34" charset="0"/>
              </a:rPr>
              <a:t> </a:t>
            </a:r>
          </a:p>
        </p:txBody>
      </p:sp>
      <p:sp>
        <p:nvSpPr>
          <p:cNvPr id="45059" name="Rectangle 3"/>
          <p:cNvSpPr>
            <a:spLocks noGrp="1" noChangeArrowheads="1"/>
          </p:cNvSpPr>
          <p:nvPr>
            <p:ph type="body" idx="1"/>
          </p:nvPr>
        </p:nvSpPr>
        <p:spPr>
          <a:xfrm>
            <a:off x="685800" y="1447800"/>
            <a:ext cx="8229600" cy="4572000"/>
          </a:xfrm>
        </p:spPr>
        <p:txBody>
          <a:bodyPr/>
          <a:lstStyle/>
          <a:p>
            <a:pPr eaLnBrk="1" hangingPunct="1">
              <a:buFontTx/>
              <a:buNone/>
            </a:pPr>
            <a:r>
              <a:rPr lang="en-US" sz="3600" smtClean="0"/>
              <a:t>Boats with gasoline engines in closed</a:t>
            </a:r>
          </a:p>
          <a:p>
            <a:pPr eaLnBrk="1" hangingPunct="1">
              <a:buFontTx/>
              <a:buNone/>
            </a:pPr>
            <a:r>
              <a:rPr lang="en-US" sz="3600" smtClean="0"/>
              <a:t>compartments, built after 1 August</a:t>
            </a:r>
          </a:p>
          <a:p>
            <a:pPr eaLnBrk="1" hangingPunct="1">
              <a:buFontTx/>
              <a:buNone/>
            </a:pPr>
            <a:r>
              <a:rPr lang="en-US" sz="3600" smtClean="0"/>
              <a:t>1980 must have a powered ventilation</a:t>
            </a:r>
          </a:p>
          <a:p>
            <a:pPr eaLnBrk="1" hangingPunct="1">
              <a:buFontTx/>
              <a:buNone/>
            </a:pPr>
            <a:r>
              <a:rPr lang="en-US" sz="3600" smtClean="0"/>
              <a:t>system.</a:t>
            </a:r>
          </a:p>
          <a:p>
            <a:pPr eaLnBrk="1" hangingPunct="1">
              <a:buFontTx/>
              <a:buNone/>
            </a:pPr>
            <a:r>
              <a:rPr lang="en-US" sz="3600" smtClean="0"/>
              <a:t>Those built prior to that date must </a:t>
            </a:r>
          </a:p>
          <a:p>
            <a:pPr eaLnBrk="1" hangingPunct="1">
              <a:buFontTx/>
              <a:buNone/>
            </a:pPr>
            <a:r>
              <a:rPr lang="en-US" sz="3600" smtClean="0"/>
              <a:t>have natural or powered ventilation</a:t>
            </a:r>
            <a:r>
              <a:rPr lang="en-US" smtClean="0"/>
              <a:t>.</a:t>
            </a:r>
          </a:p>
        </p:txBody>
      </p:sp>
      <p:pic>
        <p:nvPicPr>
          <p:cNvPr id="45060" name="Picture 9"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304800"/>
            <a:ext cx="5410200" cy="914400"/>
          </a:xfrm>
        </p:spPr>
        <p:txBody>
          <a:bodyPr/>
          <a:lstStyle/>
          <a:p>
            <a:pPr algn="l" eaLnBrk="1" hangingPunct="1"/>
            <a:r>
              <a:rPr lang="en-US" sz="4000" b="1" smtClean="0">
                <a:solidFill>
                  <a:srgbClr val="A50021"/>
                </a:solidFill>
              </a:rPr>
              <a:t>Item 6 - Ventilation:</a:t>
            </a:r>
          </a:p>
        </p:txBody>
      </p:sp>
      <p:sp>
        <p:nvSpPr>
          <p:cNvPr id="46083" name="Rectangle 3"/>
          <p:cNvSpPr>
            <a:spLocks noGrp="1" noChangeArrowheads="1"/>
          </p:cNvSpPr>
          <p:nvPr>
            <p:ph type="body" sz="half" idx="1"/>
          </p:nvPr>
        </p:nvSpPr>
        <p:spPr>
          <a:xfrm>
            <a:off x="304800" y="1371600"/>
            <a:ext cx="5486400" cy="5029200"/>
          </a:xfrm>
        </p:spPr>
        <p:txBody>
          <a:bodyPr/>
          <a:lstStyle/>
          <a:p>
            <a:pPr eaLnBrk="1" hangingPunct="1">
              <a:buFontTx/>
              <a:buNone/>
            </a:pPr>
            <a:r>
              <a:rPr lang="en-US" sz="2800" b="1" smtClean="0"/>
              <a:t>Boats with closed fuel tank</a:t>
            </a:r>
          </a:p>
          <a:p>
            <a:pPr eaLnBrk="1" hangingPunct="1">
              <a:buFontTx/>
              <a:buNone/>
            </a:pPr>
            <a:r>
              <a:rPr lang="en-US" sz="2800" b="1" smtClean="0"/>
              <a:t>Compartments built after</a:t>
            </a:r>
          </a:p>
          <a:p>
            <a:pPr eaLnBrk="1" hangingPunct="1">
              <a:buFontTx/>
              <a:buNone/>
            </a:pPr>
            <a:r>
              <a:rPr lang="en-US" sz="2800" b="1" smtClean="0"/>
              <a:t>August 1, 1978 must meet</a:t>
            </a:r>
          </a:p>
          <a:p>
            <a:pPr eaLnBrk="1" hangingPunct="1">
              <a:buFontTx/>
              <a:buNone/>
            </a:pPr>
            <a:r>
              <a:rPr lang="en-US" sz="2800" b="1" smtClean="0"/>
              <a:t>requirements by displaying</a:t>
            </a:r>
          </a:p>
          <a:p>
            <a:pPr eaLnBrk="1" hangingPunct="1">
              <a:buFontTx/>
              <a:buNone/>
            </a:pPr>
            <a:r>
              <a:rPr lang="en-US" sz="2800" b="1" smtClean="0"/>
              <a:t>a "certificate of compliance." </a:t>
            </a:r>
          </a:p>
          <a:p>
            <a:pPr eaLnBrk="1" hangingPunct="1">
              <a:buFontTx/>
              <a:buNone/>
            </a:pPr>
            <a:endParaRPr lang="en-US" sz="2000" b="1" smtClean="0"/>
          </a:p>
          <a:p>
            <a:pPr eaLnBrk="1" hangingPunct="1">
              <a:buFontTx/>
              <a:buNone/>
            </a:pPr>
            <a:r>
              <a:rPr lang="en-US" sz="2800" b="1" smtClean="0"/>
              <a:t>Boats built before that date</a:t>
            </a:r>
          </a:p>
          <a:p>
            <a:pPr eaLnBrk="1" hangingPunct="1">
              <a:buFontTx/>
              <a:buNone/>
            </a:pPr>
            <a:r>
              <a:rPr lang="en-US" sz="2800" b="1" smtClean="0"/>
              <a:t>must have either natural or</a:t>
            </a:r>
          </a:p>
          <a:p>
            <a:pPr eaLnBrk="1" hangingPunct="1">
              <a:buFontTx/>
              <a:buNone/>
            </a:pPr>
            <a:r>
              <a:rPr lang="en-US" sz="2800" b="1" smtClean="0"/>
              <a:t>             powered ventilation in the</a:t>
            </a:r>
          </a:p>
          <a:p>
            <a:pPr eaLnBrk="1" hangingPunct="1">
              <a:buFontTx/>
              <a:buNone/>
            </a:pPr>
            <a:r>
              <a:rPr lang="en-US" sz="2800" b="1" smtClean="0"/>
              <a:t>             fuel tank compartment.</a:t>
            </a:r>
          </a:p>
        </p:txBody>
      </p:sp>
      <p:pic>
        <p:nvPicPr>
          <p:cNvPr id="46084" name="Picture 4" descr="VEblower"/>
          <p:cNvPicPr>
            <a:picLocks noGrp="1" noChangeAspect="1" noChangeArrowheads="1"/>
          </p:cNvPicPr>
          <p:nvPr>
            <p:ph sz="half" idx="2"/>
          </p:nvPr>
        </p:nvPicPr>
        <p:blipFill>
          <a:blip r:embed="rId2" cstate="print"/>
          <a:srcRect/>
          <a:stretch>
            <a:fillRect/>
          </a:stretch>
        </p:blipFill>
        <p:spPr>
          <a:xfrm>
            <a:off x="5715000" y="990600"/>
            <a:ext cx="3124200" cy="3200400"/>
          </a:xfrm>
          <a:noFill/>
        </p:spPr>
      </p:pic>
      <p:pic>
        <p:nvPicPr>
          <p:cNvPr id="46085" name="Picture 8"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838200" y="304800"/>
            <a:ext cx="7543800" cy="1446213"/>
          </a:xfrm>
          <a:prstGeom prst="rect">
            <a:avLst/>
          </a:prstGeom>
          <a:noFill/>
          <a:ln w="9525">
            <a:noFill/>
            <a:miter lim="800000"/>
            <a:headEnd/>
            <a:tailEnd/>
          </a:ln>
        </p:spPr>
        <p:txBody>
          <a:bodyPr>
            <a:spAutoFit/>
          </a:bodyPr>
          <a:lstStyle/>
          <a:p>
            <a:r>
              <a:rPr lang="en-US" b="1">
                <a:solidFill>
                  <a:srgbClr val="A50021"/>
                </a:solidFill>
                <a:latin typeface="Times New Roman" pitchFamily="18" charset="0"/>
              </a:rPr>
              <a:t>Required warning Label for  Blower Operation at Key:</a:t>
            </a:r>
          </a:p>
        </p:txBody>
      </p:sp>
      <p:sp>
        <p:nvSpPr>
          <p:cNvPr id="47107" name="Rectangle 3"/>
          <p:cNvSpPr>
            <a:spLocks noChangeArrowheads="1"/>
          </p:cNvSpPr>
          <p:nvPr/>
        </p:nvSpPr>
        <p:spPr bwMode="auto">
          <a:xfrm>
            <a:off x="685800" y="1828800"/>
            <a:ext cx="7772400" cy="3200400"/>
          </a:xfrm>
          <a:prstGeom prst="rect">
            <a:avLst/>
          </a:prstGeom>
          <a:noFill/>
          <a:ln w="9525">
            <a:noFill/>
            <a:miter lim="800000"/>
            <a:headEnd/>
            <a:tailEnd/>
          </a:ln>
        </p:spPr>
        <p:txBody>
          <a:bodyPr>
            <a:spAutoFit/>
          </a:bodyPr>
          <a:lstStyle/>
          <a:p>
            <a:r>
              <a:rPr lang="en-US" b="1" u="sng">
                <a:solidFill>
                  <a:schemeClr val="accent2"/>
                </a:solidFill>
                <a:latin typeface="Times New Roman" pitchFamily="18" charset="0"/>
              </a:rPr>
              <a:t>WARNING</a:t>
            </a:r>
          </a:p>
          <a:p>
            <a:pPr algn="l"/>
            <a:r>
              <a:rPr lang="en-US" sz="4000" b="1">
                <a:solidFill>
                  <a:schemeClr val="tx2"/>
                </a:solidFill>
                <a:latin typeface="Times New Roman" pitchFamily="18" charset="0"/>
              </a:rPr>
              <a:t>“Gas vapors can explode. Before starting, operate blower for four</a:t>
            </a:r>
          </a:p>
          <a:p>
            <a:pPr algn="l"/>
            <a:r>
              <a:rPr lang="en-US" sz="4000" b="1">
                <a:solidFill>
                  <a:schemeClr val="tx2"/>
                </a:solidFill>
                <a:latin typeface="Times New Roman" pitchFamily="18" charset="0"/>
              </a:rPr>
              <a:t>minutes and check engine compartment for gas vapors.”</a:t>
            </a:r>
          </a:p>
        </p:txBody>
      </p:sp>
      <p:pic>
        <p:nvPicPr>
          <p:cNvPr id="47108" name="Picture 6" descr="http://www.safeboatingcampaign.com/wear-it-uscgaux-th.gif"/>
          <p:cNvPicPr>
            <a:picLocks noChangeAspect="1" noChangeArrowheads="1"/>
          </p:cNvPicPr>
          <p:nvPr/>
        </p:nvPicPr>
        <p:blipFill>
          <a:blip r:embed="rId2" r:link="rId3" cstate="print"/>
          <a:srcRect/>
          <a:stretch>
            <a:fillRect/>
          </a:stretch>
        </p:blipFill>
        <p:spPr bwMode="auto">
          <a:xfrm>
            <a:off x="381000" y="54864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04800"/>
            <a:ext cx="7772400" cy="914400"/>
          </a:xfrm>
        </p:spPr>
        <p:txBody>
          <a:bodyPr/>
          <a:lstStyle/>
          <a:p>
            <a:pPr eaLnBrk="1" hangingPunct="1"/>
            <a:r>
              <a:rPr lang="en-US" sz="4000" b="1" smtClean="0">
                <a:solidFill>
                  <a:srgbClr val="A50021"/>
                </a:solidFill>
              </a:rPr>
              <a:t>Item 7 - Backfire Flame Control:</a:t>
            </a:r>
            <a:r>
              <a:rPr lang="en-US" smtClean="0">
                <a:solidFill>
                  <a:srgbClr val="A50021"/>
                </a:solidFill>
              </a:rPr>
              <a:t> </a:t>
            </a:r>
          </a:p>
        </p:txBody>
      </p:sp>
      <p:sp>
        <p:nvSpPr>
          <p:cNvPr id="48131" name="Rectangle 3"/>
          <p:cNvSpPr>
            <a:spLocks noGrp="1" noChangeArrowheads="1"/>
          </p:cNvSpPr>
          <p:nvPr>
            <p:ph type="body" sz="half" idx="1"/>
          </p:nvPr>
        </p:nvSpPr>
        <p:spPr>
          <a:xfrm>
            <a:off x="685800" y="3962400"/>
            <a:ext cx="8077200" cy="2514600"/>
          </a:xfrm>
        </p:spPr>
        <p:txBody>
          <a:bodyPr/>
          <a:lstStyle/>
          <a:p>
            <a:pPr eaLnBrk="1" hangingPunct="1">
              <a:buFontTx/>
              <a:buNone/>
            </a:pPr>
            <a:r>
              <a:rPr lang="en-US" sz="2400" b="1" dirty="0" smtClean="0">
                <a:solidFill>
                  <a:srgbClr val="FFFFFF"/>
                </a:solidFill>
              </a:rPr>
              <a:t>	</a:t>
            </a:r>
          </a:p>
          <a:p>
            <a:pPr eaLnBrk="1" hangingPunct="1">
              <a:buFontTx/>
              <a:buNone/>
            </a:pPr>
            <a:endParaRPr lang="en-US" sz="2400" b="1" dirty="0" smtClean="0">
              <a:solidFill>
                <a:srgbClr val="FFFFFF"/>
              </a:solidFill>
            </a:endParaRPr>
          </a:p>
          <a:p>
            <a:pPr eaLnBrk="1" hangingPunct="1">
              <a:buFontTx/>
              <a:buNone/>
            </a:pPr>
            <a:r>
              <a:rPr lang="en-US" sz="2400" b="1" dirty="0" smtClean="0">
                <a:solidFill>
                  <a:srgbClr val="FFFFFF"/>
                </a:solidFill>
              </a:rPr>
              <a:t>	</a:t>
            </a:r>
            <a:r>
              <a:rPr lang="en-US" sz="2400" b="1" dirty="0" smtClean="0"/>
              <a:t>All gasoline powered inboard/outboard or inboard motor boats must be equipped with an approved backfire</a:t>
            </a:r>
          </a:p>
          <a:p>
            <a:pPr eaLnBrk="1" hangingPunct="1">
              <a:buFontTx/>
              <a:buNone/>
            </a:pPr>
            <a:r>
              <a:rPr lang="en-US" sz="2400" b="1" dirty="0" smtClean="0"/>
              <a:t>	   flame control device.</a:t>
            </a:r>
            <a:r>
              <a:rPr lang="en-US" sz="2400" dirty="0" smtClean="0"/>
              <a:t> </a:t>
            </a:r>
          </a:p>
        </p:txBody>
      </p:sp>
      <p:pic>
        <p:nvPicPr>
          <p:cNvPr id="48132" name="Picture 4" descr="VEbackflame"/>
          <p:cNvPicPr>
            <a:picLocks noGrp="1" noChangeAspect="1" noChangeArrowheads="1"/>
          </p:cNvPicPr>
          <p:nvPr>
            <p:ph sz="half" idx="2"/>
          </p:nvPr>
        </p:nvPicPr>
        <p:blipFill>
          <a:blip r:embed="rId3" cstate="print"/>
          <a:srcRect l="5455" r="3636" b="5746"/>
          <a:stretch>
            <a:fillRect/>
          </a:stretch>
        </p:blipFill>
        <p:spPr>
          <a:xfrm>
            <a:off x="2057400" y="1336675"/>
            <a:ext cx="5029200" cy="3436938"/>
          </a:xfrm>
          <a:noFill/>
        </p:spPr>
      </p:pic>
      <p:pic>
        <p:nvPicPr>
          <p:cNvPr id="48133" name="Picture 8" descr="http://www.safeboatingcampaign.com/wear-it-uscgaux-th.gif"/>
          <p:cNvPicPr>
            <a:picLocks noChangeAspect="1" noChangeArrowheads="1"/>
          </p:cNvPicPr>
          <p:nvPr/>
        </p:nvPicPr>
        <p:blipFill>
          <a:blip r:embed="rId4" r:link="rId5" cstate="print"/>
          <a:srcRect/>
          <a:stretch>
            <a:fillRect/>
          </a:stretch>
        </p:blipFill>
        <p:spPr bwMode="auto">
          <a:xfrm>
            <a:off x="228600" y="54864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457200"/>
            <a:ext cx="7772400" cy="1143000"/>
          </a:xfrm>
        </p:spPr>
        <p:txBody>
          <a:bodyPr/>
          <a:lstStyle/>
          <a:p>
            <a:pPr eaLnBrk="1" hangingPunct="1"/>
            <a:r>
              <a:rPr lang="en-US" sz="4000" b="1" smtClean="0">
                <a:solidFill>
                  <a:srgbClr val="A50021"/>
                </a:solidFill>
              </a:rPr>
              <a:t>Item 8 - Sound Producing Devices / Bell:</a:t>
            </a:r>
            <a:r>
              <a:rPr lang="en-US" sz="4000" smtClean="0">
                <a:solidFill>
                  <a:srgbClr val="A50021"/>
                </a:solidFill>
              </a:rPr>
              <a:t> </a:t>
            </a:r>
          </a:p>
        </p:txBody>
      </p:sp>
      <p:sp>
        <p:nvSpPr>
          <p:cNvPr id="49155" name="Rectangle 3"/>
          <p:cNvSpPr>
            <a:spLocks noGrp="1" noChangeArrowheads="1"/>
          </p:cNvSpPr>
          <p:nvPr>
            <p:ph type="body" idx="1"/>
          </p:nvPr>
        </p:nvSpPr>
        <p:spPr>
          <a:xfrm>
            <a:off x="304800" y="1828800"/>
            <a:ext cx="8382000" cy="4191000"/>
          </a:xfrm>
        </p:spPr>
        <p:txBody>
          <a:bodyPr/>
          <a:lstStyle/>
          <a:p>
            <a:pPr eaLnBrk="1" hangingPunct="1">
              <a:lnSpc>
                <a:spcPct val="80000"/>
              </a:lnSpc>
              <a:buFontTx/>
              <a:buNone/>
            </a:pPr>
            <a:r>
              <a:rPr lang="en-US" sz="3600" dirty="0" smtClean="0">
                <a:solidFill>
                  <a:srgbClr val="FFFFFF"/>
                </a:solidFill>
                <a:latin typeface="Tahoma" pitchFamily="34" charset="0"/>
              </a:rPr>
              <a:t>  </a:t>
            </a:r>
            <a:r>
              <a:rPr lang="en-US" sz="4000" dirty="0" smtClean="0"/>
              <a:t>To comply with Navigation Rules and for distress signaling purposes </a:t>
            </a:r>
            <a:r>
              <a:rPr lang="en-US" sz="4000" b="1" i="1" u="sng" dirty="0" smtClean="0"/>
              <a:t>all</a:t>
            </a:r>
            <a:r>
              <a:rPr lang="en-US" sz="4000" dirty="0" smtClean="0"/>
              <a:t> boats including PWC’s, kayaks and canoes, must carry a sound producing device (whistle, horn, siren, etc.) capable of a 4-second blast audible for ½ mile.</a:t>
            </a:r>
          </a:p>
          <a:p>
            <a:pPr eaLnBrk="1" hangingPunct="1">
              <a:lnSpc>
                <a:spcPct val="80000"/>
              </a:lnSpc>
              <a:buFontTx/>
              <a:buNone/>
            </a:pPr>
            <a:endParaRPr lang="en-US" sz="4000" dirty="0" smtClean="0"/>
          </a:p>
        </p:txBody>
      </p:sp>
      <p:pic>
        <p:nvPicPr>
          <p:cNvPr id="49156" name="Picture 6"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7772400" cy="1219200"/>
          </a:xfrm>
        </p:spPr>
        <p:txBody>
          <a:bodyPr/>
          <a:lstStyle/>
          <a:p>
            <a:pPr eaLnBrk="1" hangingPunct="1"/>
            <a:r>
              <a:rPr lang="en-US" sz="4000" b="1" smtClean="0">
                <a:solidFill>
                  <a:srgbClr val="A50021"/>
                </a:solidFill>
              </a:rPr>
              <a:t>Item 8 - Sound Producing Devices / Bell:</a:t>
            </a:r>
          </a:p>
        </p:txBody>
      </p:sp>
      <p:pic>
        <p:nvPicPr>
          <p:cNvPr id="50179" name="Picture 4" descr="VEbellAndAirHorn"/>
          <p:cNvPicPr>
            <a:picLocks noGrp="1" noChangeAspect="1" noChangeArrowheads="1"/>
          </p:cNvPicPr>
          <p:nvPr>
            <p:ph idx="1"/>
          </p:nvPr>
        </p:nvPicPr>
        <p:blipFill>
          <a:blip r:embed="rId3" cstate="print"/>
          <a:srcRect/>
          <a:stretch>
            <a:fillRect/>
          </a:stretch>
        </p:blipFill>
        <p:spPr>
          <a:xfrm>
            <a:off x="1828800" y="1828800"/>
            <a:ext cx="5334000" cy="4305300"/>
          </a:xfrm>
          <a:noFill/>
        </p:spPr>
      </p:pic>
      <p:pic>
        <p:nvPicPr>
          <p:cNvPr id="50180" name="Picture 8" descr="http://www.safeboatingcampaign.com/wear-it-uscgaux-th.gif"/>
          <p:cNvPicPr>
            <a:picLocks noChangeAspect="1" noChangeArrowheads="1"/>
          </p:cNvPicPr>
          <p:nvPr/>
        </p:nvPicPr>
        <p:blipFill>
          <a:blip r:embed="rId4" r:link="rId5"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304800"/>
            <a:ext cx="8153400" cy="838200"/>
          </a:xfrm>
        </p:spPr>
        <p:txBody>
          <a:bodyPr/>
          <a:lstStyle/>
          <a:p>
            <a:pPr algn="l" eaLnBrk="1" hangingPunct="1"/>
            <a:r>
              <a:rPr lang="en-US" sz="4000" b="1" smtClean="0">
                <a:solidFill>
                  <a:srgbClr val="A50021"/>
                </a:solidFill>
              </a:rPr>
              <a:t>Item 8 - Sound Producing Devices</a:t>
            </a:r>
            <a:r>
              <a:rPr lang="en-US" sz="3600" b="1" smtClean="0">
                <a:solidFill>
                  <a:srgbClr val="A50021"/>
                </a:solidFill>
                <a:latin typeface="Tahoma" pitchFamily="34" charset="0"/>
              </a:rPr>
              <a:t> </a:t>
            </a:r>
          </a:p>
        </p:txBody>
      </p:sp>
      <p:sp>
        <p:nvSpPr>
          <p:cNvPr id="51203" name="Rectangle 3"/>
          <p:cNvSpPr>
            <a:spLocks noGrp="1" noChangeArrowheads="1"/>
          </p:cNvSpPr>
          <p:nvPr>
            <p:ph type="body" sz="half" idx="1"/>
          </p:nvPr>
        </p:nvSpPr>
        <p:spPr>
          <a:xfrm>
            <a:off x="304800" y="1524000"/>
            <a:ext cx="8077200" cy="2590800"/>
          </a:xfrm>
        </p:spPr>
        <p:txBody>
          <a:bodyPr/>
          <a:lstStyle/>
          <a:p>
            <a:pPr eaLnBrk="1" hangingPunct="1">
              <a:lnSpc>
                <a:spcPct val="80000"/>
              </a:lnSpc>
              <a:buFontTx/>
              <a:buNone/>
            </a:pPr>
            <a:r>
              <a:rPr lang="en-US" sz="2000" smtClean="0">
                <a:solidFill>
                  <a:srgbClr val="FFFFFF"/>
                </a:solidFill>
                <a:latin typeface="Tahoma" pitchFamily="34" charset="0"/>
              </a:rPr>
              <a:t>    </a:t>
            </a:r>
            <a:r>
              <a:rPr lang="en-US" sz="3600" smtClean="0"/>
              <a:t>Recent changes in the Navigation Rules effectively have changed the requirements for the carriage of a bell on both International, and by default, Inland waters-it is </a:t>
            </a:r>
            <a:r>
              <a:rPr lang="en-US" sz="3600" smtClean="0">
                <a:solidFill>
                  <a:schemeClr val="accent2"/>
                </a:solidFill>
              </a:rPr>
              <a:t>NOT</a:t>
            </a:r>
            <a:r>
              <a:rPr lang="en-US" sz="3600" smtClean="0"/>
              <a:t> required.</a:t>
            </a:r>
          </a:p>
          <a:p>
            <a:pPr eaLnBrk="1" hangingPunct="1">
              <a:lnSpc>
                <a:spcPct val="80000"/>
              </a:lnSpc>
              <a:buFontTx/>
              <a:buNone/>
            </a:pPr>
            <a:r>
              <a:rPr lang="en-US" sz="1800" smtClean="0">
                <a:solidFill>
                  <a:srgbClr val="FFFFFF"/>
                </a:solidFill>
                <a:latin typeface="Tahoma" pitchFamily="34" charset="0"/>
              </a:rPr>
              <a:t>  </a:t>
            </a:r>
          </a:p>
        </p:txBody>
      </p:sp>
      <p:pic>
        <p:nvPicPr>
          <p:cNvPr id="51204" name="Picture 4" descr="Horn"/>
          <p:cNvPicPr>
            <a:picLocks noGrp="1" noChangeAspect="1" noChangeArrowheads="1"/>
          </p:cNvPicPr>
          <p:nvPr>
            <p:ph sz="half" idx="2"/>
          </p:nvPr>
        </p:nvPicPr>
        <p:blipFill>
          <a:blip r:embed="rId2" cstate="print"/>
          <a:srcRect/>
          <a:stretch>
            <a:fillRect/>
          </a:stretch>
        </p:blipFill>
        <p:spPr>
          <a:xfrm>
            <a:off x="609600" y="3886200"/>
            <a:ext cx="7696200" cy="1524000"/>
          </a:xfrm>
          <a:noFill/>
        </p:spPr>
      </p:pic>
      <p:pic>
        <p:nvPicPr>
          <p:cNvPr id="51205" name="Picture 8" descr="http://www.safeboatingcampaign.com/wear-it-uscgaux-th.gif"/>
          <p:cNvPicPr>
            <a:picLocks noChangeAspect="1" noChangeArrowheads="1"/>
          </p:cNvPicPr>
          <p:nvPr/>
        </p:nvPicPr>
        <p:blipFill>
          <a:blip r:embed="rId3" r:link="rId4" cstate="print"/>
          <a:srcRect/>
          <a:stretch>
            <a:fillRect/>
          </a:stretch>
        </p:blipFill>
        <p:spPr bwMode="auto">
          <a:xfrm>
            <a:off x="381000" y="54864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a:xfrm>
            <a:off x="304800" y="304800"/>
            <a:ext cx="8382000" cy="762000"/>
          </a:xfrm>
        </p:spPr>
        <p:txBody>
          <a:bodyPr/>
          <a:lstStyle/>
          <a:p>
            <a:pPr eaLnBrk="1" hangingPunct="1"/>
            <a:r>
              <a:rPr lang="en-US" sz="4000" b="1" smtClean="0">
                <a:solidFill>
                  <a:srgbClr val="A50021"/>
                </a:solidFill>
              </a:rPr>
              <a:t>Item 8 – </a:t>
            </a:r>
            <a:br>
              <a:rPr lang="en-US" sz="4000" b="1" smtClean="0">
                <a:solidFill>
                  <a:srgbClr val="A50021"/>
                </a:solidFill>
              </a:rPr>
            </a:br>
            <a:r>
              <a:rPr lang="en-US" sz="4000" b="1" smtClean="0">
                <a:solidFill>
                  <a:srgbClr val="A50021"/>
                </a:solidFill>
              </a:rPr>
              <a:t>Sound Producing Devices  Bell:</a:t>
            </a:r>
          </a:p>
        </p:txBody>
      </p:sp>
      <p:pic>
        <p:nvPicPr>
          <p:cNvPr id="52227" name="Picture 5" descr="Bell"/>
          <p:cNvPicPr>
            <a:picLocks noGrp="1" noChangeAspect="1" noChangeArrowheads="1"/>
          </p:cNvPicPr>
          <p:nvPr>
            <p:ph idx="1"/>
          </p:nvPr>
        </p:nvPicPr>
        <p:blipFill>
          <a:blip r:embed="rId2" cstate="print"/>
          <a:srcRect l="10989" t="6000" r="6583" b="6000"/>
          <a:stretch>
            <a:fillRect/>
          </a:stretch>
        </p:blipFill>
        <p:spPr>
          <a:xfrm>
            <a:off x="914400" y="1752600"/>
            <a:ext cx="2286000" cy="3352800"/>
          </a:xfrm>
          <a:noFill/>
        </p:spPr>
      </p:pic>
      <p:sp>
        <p:nvSpPr>
          <p:cNvPr id="52228" name="Rectangle 8"/>
          <p:cNvSpPr>
            <a:spLocks noChangeArrowheads="1"/>
          </p:cNvSpPr>
          <p:nvPr/>
        </p:nvSpPr>
        <p:spPr bwMode="auto">
          <a:xfrm>
            <a:off x="4267200" y="1752600"/>
            <a:ext cx="4419600" cy="1676400"/>
          </a:xfrm>
          <a:prstGeom prst="rect">
            <a:avLst/>
          </a:prstGeom>
          <a:noFill/>
          <a:ln w="9525">
            <a:noFill/>
            <a:miter lim="800000"/>
            <a:headEnd/>
            <a:tailEnd/>
          </a:ln>
        </p:spPr>
        <p:txBody>
          <a:bodyPr>
            <a:spAutoFit/>
          </a:bodyPr>
          <a:lstStyle/>
          <a:p>
            <a:pPr algn="l"/>
            <a:r>
              <a:rPr lang="en-US" sz="3200">
                <a:solidFill>
                  <a:schemeClr val="tx1"/>
                </a:solidFill>
                <a:latin typeface="Times New Roman" pitchFamily="18" charset="0"/>
              </a:rPr>
              <a:t>Boats are </a:t>
            </a:r>
            <a:r>
              <a:rPr lang="en-US" sz="3200">
                <a:solidFill>
                  <a:schemeClr val="accent2"/>
                </a:solidFill>
                <a:latin typeface="Times New Roman" pitchFamily="18" charset="0"/>
              </a:rPr>
              <a:t>NOT</a:t>
            </a:r>
            <a:r>
              <a:rPr lang="en-US" sz="3200">
                <a:solidFill>
                  <a:schemeClr val="tx1"/>
                </a:solidFill>
                <a:latin typeface="Times New Roman" pitchFamily="18" charset="0"/>
              </a:rPr>
              <a:t> required to carry a bell. </a:t>
            </a:r>
          </a:p>
          <a:p>
            <a:pPr algn="l"/>
            <a:r>
              <a:rPr lang="en-US" sz="1200">
                <a:solidFill>
                  <a:srgbClr val="FFFFFF"/>
                </a:solidFill>
                <a:latin typeface="Times New Roman" pitchFamily="18" charset="0"/>
              </a:rPr>
              <a:t> </a:t>
            </a:r>
          </a:p>
          <a:p>
            <a:pPr algn="l"/>
            <a:endParaRPr lang="en-US" sz="2800">
              <a:solidFill>
                <a:srgbClr val="FFFFFF"/>
              </a:solidFill>
              <a:latin typeface="Times New Roman" pitchFamily="18" charset="0"/>
            </a:endParaRPr>
          </a:p>
        </p:txBody>
      </p:sp>
      <p:pic>
        <p:nvPicPr>
          <p:cNvPr id="52229" name="Picture 11"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381000"/>
            <a:ext cx="7772400" cy="914400"/>
          </a:xfrm>
        </p:spPr>
        <p:txBody>
          <a:bodyPr/>
          <a:lstStyle/>
          <a:p>
            <a:pPr eaLnBrk="1" hangingPunct="1"/>
            <a:r>
              <a:rPr lang="en-US" b="1" smtClean="0">
                <a:solidFill>
                  <a:srgbClr val="A50021"/>
                </a:solidFill>
              </a:rPr>
              <a:t>Item 9 - Navigation Lights:</a:t>
            </a:r>
          </a:p>
        </p:txBody>
      </p:sp>
      <p:pic>
        <p:nvPicPr>
          <p:cNvPr id="53251" name="Picture 4" descr="VEbowLight"/>
          <p:cNvPicPr>
            <a:picLocks noGrp="1" noChangeAspect="1" noChangeArrowheads="1"/>
          </p:cNvPicPr>
          <p:nvPr>
            <p:ph idx="1"/>
          </p:nvPr>
        </p:nvPicPr>
        <p:blipFill>
          <a:blip r:embed="rId2" cstate="print"/>
          <a:srcRect l="2531" t="10127" r="13924"/>
          <a:stretch>
            <a:fillRect/>
          </a:stretch>
        </p:blipFill>
        <p:spPr>
          <a:xfrm>
            <a:off x="1905000" y="1981200"/>
            <a:ext cx="5029200" cy="4057650"/>
          </a:xfrm>
          <a:noFill/>
        </p:spPr>
      </p:pic>
      <p:pic>
        <p:nvPicPr>
          <p:cNvPr id="53252" name="Picture 8"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762000" y="381000"/>
            <a:ext cx="7772400" cy="914400"/>
          </a:xfrm>
          <a:ln>
            <a:solidFill>
              <a:srgbClr val="FFC000"/>
            </a:solidFill>
          </a:ln>
        </p:spPr>
        <p:txBody>
          <a:bodyPr/>
          <a:lstStyle/>
          <a:p>
            <a:pPr eaLnBrk="1" hangingPunct="1"/>
            <a:r>
              <a:rPr lang="en-US" b="1" smtClean="0">
                <a:solidFill>
                  <a:srgbClr val="A50021"/>
                </a:solidFill>
                <a:cs typeface="Times New Roman" pitchFamily="18" charset="0"/>
              </a:rPr>
              <a:t>Item 9 - Navigation Lights:</a:t>
            </a:r>
          </a:p>
        </p:txBody>
      </p:sp>
      <p:pic>
        <p:nvPicPr>
          <p:cNvPr id="54275" name="Content Placeholder 4" descr="Picture of Navigation lights"/>
          <p:cNvPicPr>
            <a:picLocks noGrp="1"/>
          </p:cNvPicPr>
          <p:nvPr>
            <p:ph idx="4294967295"/>
          </p:nvPr>
        </p:nvPicPr>
        <p:blipFill>
          <a:blip r:embed="rId2" cstate="print"/>
          <a:srcRect/>
          <a:stretch>
            <a:fillRect/>
          </a:stretch>
        </p:blipFill>
        <p:spPr>
          <a:xfrm>
            <a:off x="2590800" y="1752600"/>
            <a:ext cx="3657600" cy="4800600"/>
          </a:xfrm>
        </p:spPr>
      </p:pic>
      <p:pic>
        <p:nvPicPr>
          <p:cNvPr id="54276" name="Picture 5"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685800" y="609600"/>
            <a:ext cx="7543800" cy="914400"/>
          </a:xfrm>
        </p:spPr>
        <p:txBody>
          <a:bodyPr/>
          <a:lstStyle/>
          <a:p>
            <a:pPr eaLnBrk="1" hangingPunct="1"/>
            <a:r>
              <a:rPr lang="en-US" sz="4800" b="1" smtClean="0">
                <a:solidFill>
                  <a:srgbClr val="FF3300"/>
                </a:solidFill>
              </a:rPr>
              <a:t>The Vessel Safety Check</a:t>
            </a:r>
          </a:p>
        </p:txBody>
      </p:sp>
      <p:pic>
        <p:nvPicPr>
          <p:cNvPr id="9219" name="Picture 12" descr="003"/>
          <p:cNvPicPr>
            <a:picLocks noChangeAspect="1" noChangeArrowheads="1"/>
          </p:cNvPicPr>
          <p:nvPr/>
        </p:nvPicPr>
        <p:blipFill>
          <a:blip r:embed="rId2" cstate="print"/>
          <a:srcRect/>
          <a:stretch>
            <a:fillRect/>
          </a:stretch>
        </p:blipFill>
        <p:spPr bwMode="auto">
          <a:xfrm>
            <a:off x="1371600" y="1676400"/>
            <a:ext cx="6324600" cy="3671888"/>
          </a:xfrm>
          <a:prstGeom prst="rect">
            <a:avLst/>
          </a:prstGeom>
          <a:noFill/>
          <a:ln w="9525">
            <a:noFill/>
            <a:miter lim="800000"/>
            <a:headEnd/>
            <a:tailEnd/>
          </a:ln>
        </p:spPr>
      </p:pic>
      <p:pic>
        <p:nvPicPr>
          <p:cNvPr id="9220" name="Picture 17" descr="http://www.safeboatingcampaign.com/wear-it-uscgaux-th.gif"/>
          <p:cNvPicPr>
            <a:picLocks noChangeAspect="1" noChangeArrowheads="1"/>
          </p:cNvPicPr>
          <p:nvPr/>
        </p:nvPicPr>
        <p:blipFill>
          <a:blip r:embed="rId3" r:link="rId4" cstate="print"/>
          <a:srcRect/>
          <a:stretch>
            <a:fillRect/>
          </a:stretch>
        </p:blipFill>
        <p:spPr bwMode="auto">
          <a:xfrm>
            <a:off x="381000" y="55626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04800"/>
            <a:ext cx="7772400" cy="914400"/>
          </a:xfrm>
        </p:spPr>
        <p:txBody>
          <a:bodyPr/>
          <a:lstStyle/>
          <a:p>
            <a:pPr eaLnBrk="1" hangingPunct="1"/>
            <a:r>
              <a:rPr lang="en-US" b="1" smtClean="0">
                <a:solidFill>
                  <a:srgbClr val="A50021"/>
                </a:solidFill>
              </a:rPr>
              <a:t>Item 9 - Navigation Lights:</a:t>
            </a:r>
            <a:r>
              <a:rPr lang="en-US" smtClean="0">
                <a:solidFill>
                  <a:srgbClr val="A50021"/>
                </a:solidFill>
              </a:rPr>
              <a:t> </a:t>
            </a:r>
          </a:p>
        </p:txBody>
      </p:sp>
      <p:sp>
        <p:nvSpPr>
          <p:cNvPr id="55299" name="Rectangle 3"/>
          <p:cNvSpPr>
            <a:spLocks noGrp="1" noChangeArrowheads="1"/>
          </p:cNvSpPr>
          <p:nvPr>
            <p:ph type="body" idx="1"/>
          </p:nvPr>
        </p:nvSpPr>
        <p:spPr>
          <a:xfrm>
            <a:off x="304800" y="1143000"/>
            <a:ext cx="8458200" cy="5257800"/>
          </a:xfrm>
        </p:spPr>
        <p:txBody>
          <a:bodyPr/>
          <a:lstStyle/>
          <a:p>
            <a:pPr eaLnBrk="1" hangingPunct="1">
              <a:buFontTx/>
              <a:buNone/>
            </a:pPr>
            <a:r>
              <a:rPr lang="en-US" sz="2800" dirty="0" smtClean="0"/>
              <a:t>   </a:t>
            </a:r>
            <a:r>
              <a:rPr lang="en-US" dirty="0" smtClean="0"/>
              <a:t>If equipped with lights, all boats must be able to display navigation lights between sunset and sunrise and in conditions of reduced visibility. </a:t>
            </a:r>
          </a:p>
          <a:p>
            <a:pPr eaLnBrk="1" hangingPunct="1">
              <a:buFontTx/>
              <a:buNone/>
            </a:pPr>
            <a:r>
              <a:rPr lang="en-US" dirty="0" smtClean="0"/>
              <a:t>   Boats 16 feet or more in length must have properly installed, working navigation lights and an all-around anchor light capable of being lit independently from the red/green/white   		"running" lights.</a:t>
            </a:r>
            <a:r>
              <a:rPr lang="en-US" dirty="0" smtClean="0">
                <a:latin typeface="Tahoma" pitchFamily="34" charset="0"/>
              </a:rPr>
              <a:t> </a:t>
            </a:r>
            <a:r>
              <a:rPr lang="en-US" dirty="0" smtClean="0"/>
              <a:t>PWC’s must be off the   		  water at sunset</a:t>
            </a:r>
          </a:p>
        </p:txBody>
      </p:sp>
      <p:pic>
        <p:nvPicPr>
          <p:cNvPr id="55300" name="Picture 5" descr="http://www.safeboatingcampaign.com/wear-it-uscgaux-th.gif"/>
          <p:cNvPicPr>
            <a:picLocks noChangeAspect="1" noChangeArrowheads="1"/>
          </p:cNvPicPr>
          <p:nvPr/>
        </p:nvPicPr>
        <p:blipFill>
          <a:blip r:embed="rId2" r:link="rId3" cstate="print"/>
          <a:srcRect/>
          <a:stretch>
            <a:fillRect/>
          </a:stretch>
        </p:blipFill>
        <p:spPr bwMode="auto">
          <a:xfrm>
            <a:off x="304800" y="55626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685800" y="0"/>
            <a:ext cx="7772400" cy="1066800"/>
          </a:xfrm>
        </p:spPr>
        <p:txBody>
          <a:bodyPr/>
          <a:lstStyle/>
          <a:p>
            <a:pPr eaLnBrk="1" hangingPunct="1"/>
            <a:r>
              <a:rPr lang="en-US" sz="4000" b="1" smtClean="0">
                <a:solidFill>
                  <a:srgbClr val="A50021"/>
                </a:solidFill>
              </a:rPr>
              <a:t>Item 10 - Pollution Placard:</a:t>
            </a:r>
            <a:r>
              <a:rPr lang="en-US" sz="4000" smtClean="0">
                <a:solidFill>
                  <a:srgbClr val="A50021"/>
                </a:solidFill>
              </a:rPr>
              <a:t> </a:t>
            </a:r>
          </a:p>
        </p:txBody>
      </p:sp>
      <p:sp>
        <p:nvSpPr>
          <p:cNvPr id="56323" name="Rectangle 1027"/>
          <p:cNvSpPr>
            <a:spLocks noGrp="1" noChangeArrowheads="1"/>
          </p:cNvSpPr>
          <p:nvPr>
            <p:ph type="body" idx="1"/>
          </p:nvPr>
        </p:nvSpPr>
        <p:spPr>
          <a:xfrm>
            <a:off x="685800" y="990600"/>
            <a:ext cx="7772400" cy="2362200"/>
          </a:xfrm>
        </p:spPr>
        <p:txBody>
          <a:bodyPr/>
          <a:lstStyle/>
          <a:p>
            <a:pPr eaLnBrk="1" hangingPunct="1">
              <a:buFontTx/>
              <a:buNone/>
            </a:pPr>
            <a:r>
              <a:rPr lang="en-US" smtClean="0"/>
              <a:t>    Boats 26 feet and over must</a:t>
            </a:r>
          </a:p>
          <a:p>
            <a:pPr eaLnBrk="1" hangingPunct="1">
              <a:buFontTx/>
              <a:buNone/>
            </a:pPr>
            <a:r>
              <a:rPr lang="en-US" smtClean="0"/>
              <a:t>   display a 5”x 8” oil waste "pollution" placard.</a:t>
            </a:r>
            <a:r>
              <a:rPr lang="en-US" sz="3600" b="1" smtClean="0">
                <a:solidFill>
                  <a:srgbClr val="FFFFFF"/>
                </a:solidFill>
              </a:rPr>
              <a:t>  </a:t>
            </a:r>
          </a:p>
        </p:txBody>
      </p:sp>
      <p:pic>
        <p:nvPicPr>
          <p:cNvPr id="56324" name="Picture 1029"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56325" name="Picture 4" descr="C:\Users\David\Pictures\Discharge Of Oil Prohibited.jpg"/>
          <p:cNvPicPr>
            <a:picLocks noChangeAspect="1" noChangeArrowheads="1"/>
          </p:cNvPicPr>
          <p:nvPr/>
        </p:nvPicPr>
        <p:blipFill>
          <a:blip r:embed="rId4" cstate="print"/>
          <a:srcRect/>
          <a:stretch>
            <a:fillRect/>
          </a:stretch>
        </p:blipFill>
        <p:spPr bwMode="auto">
          <a:xfrm>
            <a:off x="1524000" y="2819400"/>
            <a:ext cx="6096000" cy="3775075"/>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5"/>
          <a:srcRect/>
          <a:stretch>
            <a:fillRect/>
          </a:stretch>
        </p:blipFill>
        <p:spPr bwMode="auto">
          <a:xfrm>
            <a:off x="7772400"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0"/>
            <a:ext cx="8153400" cy="990600"/>
          </a:xfrm>
        </p:spPr>
        <p:txBody>
          <a:bodyPr/>
          <a:lstStyle/>
          <a:p>
            <a:pPr algn="l" eaLnBrk="1" hangingPunct="1"/>
            <a:r>
              <a:rPr lang="en-US" sz="3600" b="1" smtClean="0">
                <a:solidFill>
                  <a:srgbClr val="A50021"/>
                </a:solidFill>
              </a:rPr>
              <a:t>Item 11 - MARPOL Trash Placard:</a:t>
            </a:r>
            <a:r>
              <a:rPr lang="en-US" sz="4000" smtClean="0">
                <a:solidFill>
                  <a:srgbClr val="A50021"/>
                </a:solidFill>
              </a:rPr>
              <a:t> </a:t>
            </a:r>
          </a:p>
        </p:txBody>
      </p:sp>
      <p:sp>
        <p:nvSpPr>
          <p:cNvPr id="57347" name="Rectangle 3"/>
          <p:cNvSpPr>
            <a:spLocks noGrp="1" noChangeArrowheads="1"/>
          </p:cNvSpPr>
          <p:nvPr>
            <p:ph type="body" idx="1"/>
          </p:nvPr>
        </p:nvSpPr>
        <p:spPr>
          <a:xfrm>
            <a:off x="685800" y="990600"/>
            <a:ext cx="7772400" cy="2438400"/>
          </a:xfrm>
        </p:spPr>
        <p:txBody>
          <a:bodyPr/>
          <a:lstStyle/>
          <a:p>
            <a:pPr eaLnBrk="1" hangingPunct="1">
              <a:lnSpc>
                <a:spcPct val="90000"/>
              </a:lnSpc>
              <a:buFontTx/>
              <a:buNone/>
            </a:pPr>
            <a:r>
              <a:rPr lang="en-US" sz="2800" smtClean="0"/>
              <a:t>   </a:t>
            </a:r>
            <a:r>
              <a:rPr lang="en-US" smtClean="0"/>
              <a:t>Boats 26 feet and over in length must display a 4” x 9” "MARPOL" trash placard. This is currently being revised. </a:t>
            </a:r>
          </a:p>
          <a:p>
            <a:pPr eaLnBrk="1" hangingPunct="1">
              <a:lnSpc>
                <a:spcPct val="90000"/>
              </a:lnSpc>
              <a:buFontTx/>
              <a:buNone/>
            </a:pPr>
            <a:r>
              <a:rPr lang="en-US" smtClean="0"/>
              <a:t>   Boats 40 feet and over are required to have a written trash disposal plan.</a:t>
            </a:r>
            <a:r>
              <a:rPr lang="en-US" b="1" smtClean="0"/>
              <a:t> </a:t>
            </a:r>
          </a:p>
        </p:txBody>
      </p:sp>
      <p:pic>
        <p:nvPicPr>
          <p:cNvPr id="57348" name="Picture 4" descr="C:\Users\David\Pictures\Marpol Placard.png"/>
          <p:cNvPicPr>
            <a:picLocks noChangeAspect="1" noChangeArrowheads="1"/>
          </p:cNvPicPr>
          <p:nvPr/>
        </p:nvPicPr>
        <p:blipFill>
          <a:blip r:embed="rId2" cstate="print"/>
          <a:srcRect/>
          <a:stretch>
            <a:fillRect/>
          </a:stretch>
        </p:blipFill>
        <p:spPr bwMode="auto">
          <a:xfrm>
            <a:off x="1295400" y="3352800"/>
            <a:ext cx="6553200" cy="3429000"/>
          </a:xfrm>
          <a:prstGeom prst="rect">
            <a:avLst/>
          </a:prstGeom>
          <a:noFill/>
          <a:ln w="9525">
            <a:noFill/>
            <a:miter lim="800000"/>
            <a:headEnd/>
            <a:tailEnd/>
          </a:ln>
        </p:spPr>
      </p:pic>
      <p:pic>
        <p:nvPicPr>
          <p:cNvPr id="57349" name="Picture 7" descr="http://www.safeboatingcampaign.com/wear-it-uscgaux-th.gif"/>
          <p:cNvPicPr>
            <a:picLocks noChangeAspect="1" noChangeArrowheads="1"/>
          </p:cNvPicPr>
          <p:nvPr/>
        </p:nvPicPr>
        <p:blipFill>
          <a:blip r:embed="rId3" r:link="rId4" cstate="print"/>
          <a:srcRect/>
          <a:stretch>
            <a:fillRect/>
          </a:stretch>
        </p:blipFill>
        <p:spPr bwMode="auto">
          <a:xfrm>
            <a:off x="152400" y="54102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5"/>
          <a:srcRect/>
          <a:stretch>
            <a:fillRect/>
          </a:stretch>
        </p:blipFill>
        <p:spPr bwMode="auto">
          <a:xfrm>
            <a:off x="8003583"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0"/>
            <a:ext cx="8686800" cy="1143000"/>
          </a:xfrm>
        </p:spPr>
        <p:txBody>
          <a:bodyPr/>
          <a:lstStyle/>
          <a:p>
            <a:pPr algn="l" eaLnBrk="1" hangingPunct="1"/>
            <a:r>
              <a:rPr lang="en-US" sz="4000" b="1" smtClean="0">
                <a:solidFill>
                  <a:srgbClr val="A50021"/>
                </a:solidFill>
              </a:rPr>
              <a:t>Item 12 - Marine Sanitation Devices:</a:t>
            </a:r>
            <a:r>
              <a:rPr lang="en-US" smtClean="0">
                <a:solidFill>
                  <a:srgbClr val="A50021"/>
                </a:solidFill>
              </a:rPr>
              <a:t> </a:t>
            </a:r>
          </a:p>
        </p:txBody>
      </p:sp>
      <p:sp>
        <p:nvSpPr>
          <p:cNvPr id="58371" name="Rectangle 3"/>
          <p:cNvSpPr>
            <a:spLocks noGrp="1" noChangeArrowheads="1"/>
          </p:cNvSpPr>
          <p:nvPr>
            <p:ph type="body" sz="half" idx="1"/>
          </p:nvPr>
        </p:nvSpPr>
        <p:spPr>
          <a:xfrm>
            <a:off x="304800" y="1371600"/>
            <a:ext cx="3581400" cy="4876800"/>
          </a:xfrm>
        </p:spPr>
        <p:txBody>
          <a:bodyPr/>
          <a:lstStyle/>
          <a:p>
            <a:pPr eaLnBrk="1" hangingPunct="1">
              <a:buFontTx/>
              <a:buNone/>
            </a:pPr>
            <a:r>
              <a:rPr lang="en-US" sz="2800" smtClean="0"/>
              <a:t>Any installed toilet</a:t>
            </a:r>
          </a:p>
          <a:p>
            <a:pPr eaLnBrk="1" hangingPunct="1">
              <a:buFontTx/>
              <a:buNone/>
            </a:pPr>
            <a:r>
              <a:rPr lang="en-US" sz="2800" smtClean="0"/>
              <a:t>must be a Coast</a:t>
            </a:r>
          </a:p>
          <a:p>
            <a:pPr eaLnBrk="1" hangingPunct="1">
              <a:buFontTx/>
              <a:buNone/>
            </a:pPr>
            <a:r>
              <a:rPr lang="en-US" sz="2800" smtClean="0"/>
              <a:t>Guard approved </a:t>
            </a:r>
          </a:p>
          <a:p>
            <a:pPr eaLnBrk="1" hangingPunct="1">
              <a:buFontTx/>
              <a:buNone/>
            </a:pPr>
            <a:r>
              <a:rPr lang="en-US" sz="2800" smtClean="0"/>
              <a:t>device. </a:t>
            </a:r>
          </a:p>
          <a:p>
            <a:pPr eaLnBrk="1" hangingPunct="1">
              <a:buFontTx/>
              <a:buNone/>
            </a:pPr>
            <a:endParaRPr lang="en-US" sz="1600" smtClean="0"/>
          </a:p>
          <a:p>
            <a:pPr eaLnBrk="1" hangingPunct="1">
              <a:buFontTx/>
              <a:buNone/>
            </a:pPr>
            <a:r>
              <a:rPr lang="en-US" sz="2800" smtClean="0"/>
              <a:t>Overboard discharge</a:t>
            </a:r>
          </a:p>
          <a:p>
            <a:pPr eaLnBrk="1" hangingPunct="1">
              <a:buFontTx/>
              <a:buNone/>
            </a:pPr>
            <a:r>
              <a:rPr lang="en-US" sz="2800" smtClean="0"/>
              <a:t>outlets must be</a:t>
            </a:r>
          </a:p>
          <a:p>
            <a:pPr eaLnBrk="1" hangingPunct="1">
              <a:buFontTx/>
              <a:buNone/>
            </a:pPr>
            <a:r>
              <a:rPr lang="en-US" sz="2800" smtClean="0"/>
              <a:t>capable of being</a:t>
            </a:r>
          </a:p>
          <a:p>
            <a:pPr eaLnBrk="1" hangingPunct="1">
              <a:buFontTx/>
              <a:buNone/>
            </a:pPr>
            <a:r>
              <a:rPr lang="en-US" sz="2800" smtClean="0"/>
              <a:t>           sealed.</a:t>
            </a:r>
            <a:r>
              <a:rPr lang="en-US" sz="2800" b="1" smtClean="0"/>
              <a:t> </a:t>
            </a:r>
          </a:p>
        </p:txBody>
      </p:sp>
      <p:pic>
        <p:nvPicPr>
          <p:cNvPr id="58372" name="Picture 4" descr="VEmarineSandevice"/>
          <p:cNvPicPr>
            <a:picLocks noGrp="1" noChangeAspect="1" noChangeArrowheads="1"/>
          </p:cNvPicPr>
          <p:nvPr>
            <p:ph sz="half" idx="2"/>
          </p:nvPr>
        </p:nvPicPr>
        <p:blipFill>
          <a:blip r:embed="rId3" cstate="print"/>
          <a:srcRect/>
          <a:stretch>
            <a:fillRect/>
          </a:stretch>
        </p:blipFill>
        <p:spPr>
          <a:xfrm>
            <a:off x="4822825" y="1371600"/>
            <a:ext cx="3582988" cy="3886200"/>
          </a:xfrm>
          <a:noFill/>
        </p:spPr>
      </p:pic>
      <p:pic>
        <p:nvPicPr>
          <p:cNvPr id="58373" name="Picture 8" descr="http://www.safeboatingcampaign.com/wear-it-uscgaux-th.gif"/>
          <p:cNvPicPr>
            <a:picLocks noChangeAspect="1" noChangeArrowheads="1"/>
          </p:cNvPicPr>
          <p:nvPr/>
        </p:nvPicPr>
        <p:blipFill>
          <a:blip r:embed="rId4" r:link="rId5" cstate="print"/>
          <a:srcRect/>
          <a:stretch>
            <a:fillRect/>
          </a:stretch>
        </p:blipFill>
        <p:spPr bwMode="auto">
          <a:xfrm>
            <a:off x="381000" y="55626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04800"/>
            <a:ext cx="7772400" cy="914400"/>
          </a:xfrm>
        </p:spPr>
        <p:txBody>
          <a:bodyPr/>
          <a:lstStyle/>
          <a:p>
            <a:pPr eaLnBrk="1" hangingPunct="1"/>
            <a:r>
              <a:rPr lang="en-US" sz="4000" b="1" smtClean="0">
                <a:solidFill>
                  <a:srgbClr val="A50021"/>
                </a:solidFill>
              </a:rPr>
              <a:t>Item 13 - Navigation Rules:</a:t>
            </a:r>
            <a:r>
              <a:rPr lang="en-US" sz="4000" smtClean="0">
                <a:solidFill>
                  <a:srgbClr val="A50021"/>
                </a:solidFill>
              </a:rPr>
              <a:t> </a:t>
            </a:r>
          </a:p>
        </p:txBody>
      </p:sp>
      <p:sp>
        <p:nvSpPr>
          <p:cNvPr id="59395" name="Rectangle 3"/>
          <p:cNvSpPr>
            <a:spLocks noGrp="1" noChangeArrowheads="1"/>
          </p:cNvSpPr>
          <p:nvPr>
            <p:ph type="body" sz="half" idx="1"/>
          </p:nvPr>
        </p:nvSpPr>
        <p:spPr>
          <a:xfrm>
            <a:off x="304800" y="1524000"/>
            <a:ext cx="3429000" cy="4572000"/>
          </a:xfrm>
        </p:spPr>
        <p:txBody>
          <a:bodyPr/>
          <a:lstStyle/>
          <a:p>
            <a:pPr eaLnBrk="1" hangingPunct="1">
              <a:lnSpc>
                <a:spcPct val="90000"/>
              </a:lnSpc>
              <a:buFontTx/>
              <a:buNone/>
            </a:pPr>
            <a:r>
              <a:rPr lang="en-US" sz="2000" b="1" smtClean="0">
                <a:solidFill>
                  <a:srgbClr val="FFFFFF"/>
                </a:solidFill>
                <a:latin typeface="Tahoma" pitchFamily="34" charset="0"/>
              </a:rPr>
              <a:t>    </a:t>
            </a:r>
            <a:r>
              <a:rPr lang="en-US" sz="2400" smtClean="0"/>
              <a:t>Boats 39.4 feet and over, when operating on Navigable Inland Waters, must have on board a current copy of the Navigation Rules. It may also be an 8x11 copy from the internet. Sole state waters or Inland lakes are </a:t>
            </a:r>
            <a:r>
              <a:rPr lang="en-US" sz="2400" b="1" smtClean="0"/>
              <a:t>NOT</a:t>
            </a:r>
            <a:r>
              <a:rPr lang="en-US" sz="2400" smtClean="0"/>
              <a:t> exempt. (See page 36 of 2010 Federal  		    Requirements.)</a:t>
            </a:r>
          </a:p>
        </p:txBody>
      </p:sp>
      <p:pic>
        <p:nvPicPr>
          <p:cNvPr id="59396" name="Picture 4" descr="VEnavrules"/>
          <p:cNvPicPr>
            <a:picLocks noGrp="1" noChangeAspect="1" noChangeArrowheads="1"/>
          </p:cNvPicPr>
          <p:nvPr>
            <p:ph sz="half" idx="2"/>
          </p:nvPr>
        </p:nvPicPr>
        <p:blipFill>
          <a:blip r:embed="rId3" cstate="print"/>
          <a:srcRect/>
          <a:stretch>
            <a:fillRect/>
          </a:stretch>
        </p:blipFill>
        <p:spPr>
          <a:xfrm>
            <a:off x="4191000" y="1600200"/>
            <a:ext cx="4343400" cy="3581400"/>
          </a:xfrm>
          <a:noFill/>
        </p:spPr>
      </p:pic>
      <p:pic>
        <p:nvPicPr>
          <p:cNvPr id="59397" name="Picture 8" descr="http://www.safeboatingcampaign.com/wear-it-uscgaux-th.gif"/>
          <p:cNvPicPr>
            <a:picLocks noChangeAspect="1" noChangeArrowheads="1"/>
          </p:cNvPicPr>
          <p:nvPr/>
        </p:nvPicPr>
        <p:blipFill>
          <a:blip r:embed="rId4" r:link="rId5" cstate="print"/>
          <a:srcRect/>
          <a:stretch>
            <a:fillRect/>
          </a:stretch>
        </p:blipFill>
        <p:spPr bwMode="auto">
          <a:xfrm>
            <a:off x="381000" y="55626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04800"/>
            <a:ext cx="7772400" cy="1371600"/>
          </a:xfrm>
        </p:spPr>
        <p:txBody>
          <a:bodyPr/>
          <a:lstStyle/>
          <a:p>
            <a:pPr eaLnBrk="1" hangingPunct="1"/>
            <a:r>
              <a:rPr lang="en-US" sz="4000" b="1" smtClean="0">
                <a:solidFill>
                  <a:srgbClr val="A50021"/>
                </a:solidFill>
              </a:rPr>
              <a:t>Item 14 - State and/ or Local Requirements:</a:t>
            </a:r>
            <a:r>
              <a:rPr lang="en-US" sz="4000" smtClean="0">
                <a:solidFill>
                  <a:srgbClr val="A50021"/>
                </a:solidFill>
              </a:rPr>
              <a:t> </a:t>
            </a:r>
          </a:p>
        </p:txBody>
      </p:sp>
      <p:sp>
        <p:nvSpPr>
          <p:cNvPr id="60419" name="Rectangle 3"/>
          <p:cNvSpPr>
            <a:spLocks noGrp="1" noChangeArrowheads="1"/>
          </p:cNvSpPr>
          <p:nvPr>
            <p:ph type="body" idx="1"/>
          </p:nvPr>
        </p:nvSpPr>
        <p:spPr>
          <a:xfrm>
            <a:off x="685800" y="1676400"/>
            <a:ext cx="8077200" cy="4419600"/>
          </a:xfrm>
        </p:spPr>
        <p:txBody>
          <a:bodyPr/>
          <a:lstStyle/>
          <a:p>
            <a:pPr eaLnBrk="1" hangingPunct="1">
              <a:buFontTx/>
              <a:buNone/>
            </a:pPr>
            <a:r>
              <a:rPr lang="en-US" sz="2800" smtClean="0"/>
              <a:t>   These requirements must be met before the "Vessel Safety Check" decal can be awarded. </a:t>
            </a:r>
          </a:p>
          <a:p>
            <a:pPr eaLnBrk="1" hangingPunct="1">
              <a:buFontTx/>
              <a:buNone/>
            </a:pPr>
            <a:r>
              <a:rPr lang="en-US" sz="2800" smtClean="0"/>
              <a:t>   A boat must meet the requirements of the state in which it is being examined.In California it includes in 2014+ mussel decal for non-coastal waters. 1/14</a:t>
            </a:r>
          </a:p>
          <a:p>
            <a:pPr eaLnBrk="1" hangingPunct="1">
              <a:buFontTx/>
              <a:buNone/>
            </a:pPr>
            <a:r>
              <a:rPr lang="en-US" sz="2800" smtClean="0"/>
              <a:t>   </a:t>
            </a:r>
            <a:r>
              <a:rPr lang="en-US" sz="2800" b="1" i="1" u="sng" smtClean="0"/>
              <a:t>We do NOT participate in inspections for Quagga/Zebra mussels EXCEPT to provide information!</a:t>
            </a:r>
          </a:p>
          <a:p>
            <a:pPr eaLnBrk="1" hangingPunct="1">
              <a:buFontTx/>
              <a:buNone/>
            </a:pPr>
            <a:endParaRPr lang="en-US" sz="2800" b="1" i="1" u="sng" smtClean="0"/>
          </a:p>
        </p:txBody>
      </p:sp>
      <p:pic>
        <p:nvPicPr>
          <p:cNvPr id="60420" name="Picture 6" descr="http://www.safeboatingcampaign.com/wear-it-uscgaux-th.gif"/>
          <p:cNvPicPr>
            <a:picLocks noChangeAspect="1" noChangeArrowheads="1"/>
          </p:cNvPicPr>
          <p:nvPr/>
        </p:nvPicPr>
        <p:blipFill>
          <a:blip r:embed="rId3" r:link="rId4" cstate="print"/>
          <a:srcRect/>
          <a:stretch>
            <a:fillRect/>
          </a:stretch>
        </p:blipFill>
        <p:spPr bwMode="auto">
          <a:xfrm>
            <a:off x="381000" y="5562600"/>
            <a:ext cx="1069975" cy="1143000"/>
          </a:xfrm>
          <a:prstGeom prst="rect">
            <a:avLst/>
          </a:prstGeom>
          <a:noFill/>
          <a:ln w="9525">
            <a:noFill/>
            <a:miter lim="800000"/>
            <a:headEnd/>
            <a:tailEnd/>
          </a:ln>
        </p:spPr>
      </p:pic>
      <p:sp>
        <p:nvSpPr>
          <p:cNvPr id="60421" name="Rectangle 9"/>
          <p:cNvSpPr>
            <a:spLocks noChangeArrowheads="1"/>
          </p:cNvSpPr>
          <p:nvPr/>
        </p:nvSpPr>
        <p:spPr bwMode="auto">
          <a:xfrm>
            <a:off x="4081463" y="2914650"/>
            <a:ext cx="9144000" cy="0"/>
          </a:xfrm>
          <a:prstGeom prst="rect">
            <a:avLst/>
          </a:prstGeom>
          <a:noFill/>
          <a:ln w="9525">
            <a:noFill/>
            <a:miter lim="800000"/>
            <a:headEnd/>
            <a:tailEnd/>
          </a:ln>
        </p:spPr>
        <p:txBody>
          <a:bodyPr>
            <a:spAutoFit/>
          </a:bodyPr>
          <a:lstStyle/>
          <a:p>
            <a:endParaRPr lang="en-US"/>
          </a:p>
        </p:txBody>
      </p:sp>
      <p:pic>
        <p:nvPicPr>
          <p:cNvPr id="8"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685800" y="381000"/>
            <a:ext cx="7772400" cy="1143000"/>
          </a:xfrm>
        </p:spPr>
        <p:txBody>
          <a:bodyPr/>
          <a:lstStyle/>
          <a:p>
            <a:pPr eaLnBrk="1" hangingPunct="1"/>
            <a:r>
              <a:rPr lang="en-US" sz="4000" b="1" smtClean="0">
                <a:solidFill>
                  <a:srgbClr val="A50021"/>
                </a:solidFill>
              </a:rPr>
              <a:t>Item 15 - Overall Vessel Condition:</a:t>
            </a:r>
            <a:r>
              <a:rPr lang="en-US" sz="4000" smtClean="0">
                <a:solidFill>
                  <a:srgbClr val="A50021"/>
                </a:solidFill>
              </a:rPr>
              <a:t> </a:t>
            </a:r>
          </a:p>
        </p:txBody>
      </p:sp>
      <p:sp>
        <p:nvSpPr>
          <p:cNvPr id="61443" name="Rectangle 1027"/>
          <p:cNvSpPr>
            <a:spLocks noGrp="1" noChangeArrowheads="1"/>
          </p:cNvSpPr>
          <p:nvPr>
            <p:ph type="body" idx="1"/>
          </p:nvPr>
        </p:nvSpPr>
        <p:spPr>
          <a:xfrm>
            <a:off x="381000" y="1676400"/>
            <a:ext cx="8382000" cy="4191000"/>
          </a:xfrm>
        </p:spPr>
        <p:txBody>
          <a:bodyPr/>
          <a:lstStyle/>
          <a:p>
            <a:pPr eaLnBrk="1" hangingPunct="1"/>
            <a:r>
              <a:rPr lang="en-US" smtClean="0">
                <a:solidFill>
                  <a:schemeClr val="accent2"/>
                </a:solidFill>
              </a:rPr>
              <a:t>Deck free of hazards and clean bilge:</a:t>
            </a:r>
          </a:p>
          <a:p>
            <a:pPr eaLnBrk="1" hangingPunct="1">
              <a:buFontTx/>
              <a:buNone/>
            </a:pPr>
            <a:r>
              <a:rPr lang="en-US" smtClean="0">
                <a:solidFill>
                  <a:srgbClr val="FFFFFF"/>
                </a:solidFill>
              </a:rPr>
              <a:t>   </a:t>
            </a:r>
            <a:r>
              <a:rPr lang="en-US" smtClean="0"/>
              <a:t>The boat must be free from fire hazards, in good overall condition, with bilges reasonably clean and visible hull structure generally sound. The use of automobile parts on boat engines is not acceptable. For outboards, the engine horsepower must not exceed that shown on the capacity plate.</a:t>
            </a:r>
          </a:p>
        </p:txBody>
      </p:sp>
      <p:pic>
        <p:nvPicPr>
          <p:cNvPr id="61444" name="Picture 1030" descr="http://www.safeboatingcampaign.com/wear-it-uscgaux-th.gif"/>
          <p:cNvPicPr>
            <a:picLocks noChangeAspect="1" noChangeArrowheads="1"/>
          </p:cNvPicPr>
          <p:nvPr/>
        </p:nvPicPr>
        <p:blipFill>
          <a:blip r:embed="rId2" r:link="rId3" cstate="print"/>
          <a:srcRect/>
          <a:stretch>
            <a:fillRect/>
          </a:stretch>
        </p:blipFill>
        <p:spPr bwMode="auto">
          <a:xfrm>
            <a:off x="381000" y="56388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304800"/>
            <a:ext cx="8458200" cy="609600"/>
          </a:xfrm>
        </p:spPr>
        <p:txBody>
          <a:bodyPr/>
          <a:lstStyle/>
          <a:p>
            <a:pPr eaLnBrk="1" hangingPunct="1"/>
            <a:r>
              <a:rPr lang="en-US" sz="3600" b="1" smtClean="0">
                <a:solidFill>
                  <a:srgbClr val="A50021"/>
                </a:solidFill>
              </a:rPr>
              <a:t>Item 15 - Overall Vessel Condition:</a:t>
            </a:r>
          </a:p>
        </p:txBody>
      </p:sp>
      <p:sp>
        <p:nvSpPr>
          <p:cNvPr id="62467" name="Rectangle 10"/>
          <p:cNvSpPr>
            <a:spLocks noGrp="1" noChangeArrowheads="1"/>
          </p:cNvSpPr>
          <p:nvPr>
            <p:ph type="body" idx="1"/>
          </p:nvPr>
        </p:nvSpPr>
        <p:spPr>
          <a:xfrm>
            <a:off x="304800" y="1219200"/>
            <a:ext cx="8534400" cy="5105400"/>
          </a:xfrm>
        </p:spPr>
        <p:txBody>
          <a:bodyPr/>
          <a:lstStyle/>
          <a:p>
            <a:pPr eaLnBrk="1" hangingPunct="1">
              <a:lnSpc>
                <a:spcPct val="80000"/>
              </a:lnSpc>
            </a:pPr>
            <a:r>
              <a:rPr lang="en-US" sz="2800" b="1" smtClean="0">
                <a:solidFill>
                  <a:schemeClr val="accent2"/>
                </a:solidFill>
              </a:rPr>
              <a:t>Safe Electrical and Fuel Systems:</a:t>
            </a:r>
          </a:p>
          <a:p>
            <a:pPr eaLnBrk="1" hangingPunct="1">
              <a:lnSpc>
                <a:spcPct val="80000"/>
              </a:lnSpc>
              <a:buFontTx/>
              <a:buNone/>
            </a:pPr>
            <a:endParaRPr lang="en-US" sz="2800" b="1" smtClean="0">
              <a:solidFill>
                <a:schemeClr val="accent2"/>
              </a:solidFill>
            </a:endParaRPr>
          </a:p>
          <a:p>
            <a:pPr eaLnBrk="1" hangingPunct="1">
              <a:lnSpc>
                <a:spcPct val="80000"/>
              </a:lnSpc>
              <a:buFontTx/>
              <a:buNone/>
            </a:pPr>
            <a:r>
              <a:rPr lang="en-US" sz="400" b="1" smtClean="0">
                <a:solidFill>
                  <a:srgbClr val="FFFFFF"/>
                </a:solidFill>
              </a:rPr>
              <a:t> 	</a:t>
            </a:r>
            <a:r>
              <a:rPr lang="en-US" sz="2800" smtClean="0"/>
              <a:t>The electrical system - Must be protected by</a:t>
            </a:r>
          </a:p>
          <a:p>
            <a:pPr eaLnBrk="1" hangingPunct="1">
              <a:lnSpc>
                <a:spcPct val="80000"/>
              </a:lnSpc>
              <a:buFontTx/>
              <a:buNone/>
            </a:pPr>
            <a:r>
              <a:rPr lang="en-US" sz="2800" smtClean="0"/>
              <a:t> 	fuses or manual reset circuit breakers. </a:t>
            </a:r>
          </a:p>
          <a:p>
            <a:pPr eaLnBrk="1" hangingPunct="1">
              <a:lnSpc>
                <a:spcPct val="80000"/>
              </a:lnSpc>
              <a:buFontTx/>
              <a:buNone/>
            </a:pPr>
            <a:endParaRPr lang="en-US" sz="2800" smtClean="0"/>
          </a:p>
          <a:p>
            <a:pPr eaLnBrk="1" hangingPunct="1">
              <a:lnSpc>
                <a:spcPct val="80000"/>
              </a:lnSpc>
              <a:buFontTx/>
              <a:buNone/>
            </a:pPr>
            <a:r>
              <a:rPr lang="en-US" sz="2800" smtClean="0"/>
              <a:t>	Switches and fuse panels must be protected</a:t>
            </a:r>
          </a:p>
          <a:p>
            <a:pPr eaLnBrk="1" hangingPunct="1">
              <a:lnSpc>
                <a:spcPct val="80000"/>
              </a:lnSpc>
              <a:buFontTx/>
              <a:buNone/>
            </a:pPr>
            <a:r>
              <a:rPr lang="en-US" sz="2800" smtClean="0"/>
              <a:t>	from rain or water spray.</a:t>
            </a:r>
          </a:p>
          <a:p>
            <a:pPr eaLnBrk="1" hangingPunct="1">
              <a:lnSpc>
                <a:spcPct val="80000"/>
              </a:lnSpc>
              <a:buFontTx/>
              <a:buNone/>
            </a:pPr>
            <a:endParaRPr lang="en-US" sz="2800" smtClean="0"/>
          </a:p>
          <a:p>
            <a:pPr eaLnBrk="1" hangingPunct="1">
              <a:lnSpc>
                <a:spcPct val="80000"/>
              </a:lnSpc>
              <a:buFontTx/>
              <a:buNone/>
            </a:pPr>
            <a:r>
              <a:rPr lang="en-US" sz="2800" smtClean="0"/>
              <a:t> 	Wiring must be in good condition, properly installed and with no exposed areas or deteriorated insulation.</a:t>
            </a:r>
            <a:r>
              <a:rPr lang="en-US" sz="2000" smtClean="0"/>
              <a:t> </a:t>
            </a:r>
          </a:p>
          <a:p>
            <a:pPr eaLnBrk="1" hangingPunct="1">
              <a:lnSpc>
                <a:spcPct val="80000"/>
              </a:lnSpc>
              <a:buFontTx/>
              <a:buNone/>
            </a:pPr>
            <a:endParaRPr lang="en-US" sz="2000" smtClean="0"/>
          </a:p>
          <a:p>
            <a:pPr eaLnBrk="1" hangingPunct="1">
              <a:lnSpc>
                <a:spcPct val="80000"/>
              </a:lnSpc>
              <a:buFontTx/>
              <a:buNone/>
            </a:pPr>
            <a:r>
              <a:rPr lang="en-US" sz="1600" smtClean="0">
                <a:solidFill>
                  <a:srgbClr val="FFFFFF"/>
                </a:solidFill>
                <a:latin typeface="Tahoma" pitchFamily="34" charset="0"/>
              </a:rPr>
              <a:t>   </a:t>
            </a:r>
          </a:p>
        </p:txBody>
      </p:sp>
      <p:pic>
        <p:nvPicPr>
          <p:cNvPr id="62468" name="Picture 13"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304800"/>
            <a:ext cx="8534400" cy="990600"/>
          </a:xfrm>
        </p:spPr>
        <p:txBody>
          <a:bodyPr/>
          <a:lstStyle/>
          <a:p>
            <a:pPr eaLnBrk="1" hangingPunct="1"/>
            <a:r>
              <a:rPr lang="en-US" sz="3600" b="1" smtClean="0">
                <a:solidFill>
                  <a:srgbClr val="A50021"/>
                </a:solidFill>
              </a:rPr>
              <a:t>Item 15 - Overall Vessel Condition:</a:t>
            </a:r>
          </a:p>
        </p:txBody>
      </p:sp>
      <p:sp>
        <p:nvSpPr>
          <p:cNvPr id="63491" name="Rectangle 3"/>
          <p:cNvSpPr>
            <a:spLocks noGrp="1" noChangeArrowheads="1"/>
          </p:cNvSpPr>
          <p:nvPr>
            <p:ph type="body" idx="1"/>
          </p:nvPr>
        </p:nvSpPr>
        <p:spPr>
          <a:xfrm>
            <a:off x="304800" y="1600200"/>
            <a:ext cx="8382000" cy="4648200"/>
          </a:xfrm>
        </p:spPr>
        <p:txBody>
          <a:bodyPr/>
          <a:lstStyle/>
          <a:p>
            <a:pPr eaLnBrk="1" hangingPunct="1">
              <a:buFontTx/>
              <a:buNone/>
            </a:pPr>
            <a:r>
              <a:rPr lang="en-US" sz="3600" b="1" dirty="0" smtClean="0">
                <a:solidFill>
                  <a:srgbClr val="FFCC00"/>
                </a:solidFill>
              </a:rPr>
              <a:t>	</a:t>
            </a:r>
            <a:r>
              <a:rPr lang="en-US" sz="3600" b="1" dirty="0" smtClean="0">
                <a:solidFill>
                  <a:schemeClr val="accent2"/>
                </a:solidFill>
              </a:rPr>
              <a:t>Safe Electrical and Fuel Systems continued:</a:t>
            </a:r>
          </a:p>
          <a:p>
            <a:pPr eaLnBrk="1" hangingPunct="1">
              <a:buFontTx/>
              <a:buNone/>
            </a:pPr>
            <a:r>
              <a:rPr lang="en-US" dirty="0" smtClean="0">
                <a:solidFill>
                  <a:srgbClr val="FFFFFF"/>
                </a:solidFill>
              </a:rPr>
              <a:t>	</a:t>
            </a:r>
            <a:r>
              <a:rPr lang="en-US" dirty="0" smtClean="0"/>
              <a:t>Batteries must be secured and terminals and</a:t>
            </a:r>
          </a:p>
          <a:p>
            <a:pPr eaLnBrk="1" hangingPunct="1">
              <a:buFontTx/>
              <a:buNone/>
            </a:pPr>
            <a:r>
              <a:rPr lang="en-US" dirty="0" smtClean="0"/>
              <a:t>	covered to prevent accidental arcing.</a:t>
            </a:r>
          </a:p>
          <a:p>
            <a:pPr eaLnBrk="1" hangingPunct="1">
              <a:buFontTx/>
              <a:buNone/>
            </a:pPr>
            <a:r>
              <a:rPr lang="en-US" dirty="0" smtClean="0"/>
              <a:t>	All PWCs require an operating self circling or</a:t>
            </a:r>
          </a:p>
          <a:p>
            <a:pPr eaLnBrk="1" hangingPunct="1">
              <a:buFontTx/>
              <a:buNone/>
            </a:pPr>
            <a:r>
              <a:rPr lang="en-US" dirty="0" smtClean="0"/>
              <a:t>	kill switch mechanism.</a:t>
            </a:r>
            <a:endParaRPr lang="en-US" sz="3600" b="1" dirty="0" smtClean="0"/>
          </a:p>
        </p:txBody>
      </p:sp>
      <p:pic>
        <p:nvPicPr>
          <p:cNvPr id="63492" name="Picture 6" descr="http://www.safeboatingcampaign.com/wear-it-uscgaux-th.gif"/>
          <p:cNvPicPr>
            <a:picLocks noChangeAspect="1" noChangeArrowheads="1"/>
          </p:cNvPicPr>
          <p:nvPr/>
        </p:nvPicPr>
        <p:blipFill>
          <a:blip r:embed="rId2" r:link="rId3" cstate="print"/>
          <a:srcRect/>
          <a:stretch>
            <a:fillRect/>
          </a:stretch>
        </p:blipFill>
        <p:spPr bwMode="auto">
          <a:xfrm>
            <a:off x="381000" y="54864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3600" b="1" smtClean="0">
                <a:solidFill>
                  <a:srgbClr val="A50021"/>
                </a:solidFill>
              </a:rPr>
              <a:t>Item 15 - Overall Vessel Condition:</a:t>
            </a:r>
          </a:p>
        </p:txBody>
      </p:sp>
      <p:pic>
        <p:nvPicPr>
          <p:cNvPr id="64515" name="Picture 5" descr="VEbattery"/>
          <p:cNvPicPr>
            <a:picLocks noGrp="1" noChangeAspect="1" noChangeArrowheads="1"/>
          </p:cNvPicPr>
          <p:nvPr>
            <p:ph idx="1"/>
          </p:nvPr>
        </p:nvPicPr>
        <p:blipFill>
          <a:blip r:embed="rId2" cstate="print"/>
          <a:srcRect/>
          <a:stretch>
            <a:fillRect/>
          </a:stretch>
        </p:blipFill>
        <p:spPr>
          <a:xfrm>
            <a:off x="4953000" y="2406650"/>
            <a:ext cx="3124200" cy="2516188"/>
          </a:xfrm>
          <a:noFill/>
        </p:spPr>
      </p:pic>
      <p:pic>
        <p:nvPicPr>
          <p:cNvPr id="64516" name="Picture 3" descr="http://www.cgauxvenice.org/images/battery.jpg"/>
          <p:cNvPicPr>
            <a:picLocks noChangeAspect="1" noChangeArrowheads="1"/>
          </p:cNvPicPr>
          <p:nvPr/>
        </p:nvPicPr>
        <p:blipFill>
          <a:blip r:embed="rId3" cstate="print"/>
          <a:srcRect/>
          <a:stretch>
            <a:fillRect/>
          </a:stretch>
        </p:blipFill>
        <p:spPr bwMode="auto">
          <a:xfrm>
            <a:off x="1143000" y="2438400"/>
            <a:ext cx="2667000" cy="2519363"/>
          </a:xfrm>
          <a:prstGeom prst="rect">
            <a:avLst/>
          </a:prstGeom>
          <a:noFill/>
          <a:ln w="9525">
            <a:noFill/>
            <a:miter lim="800000"/>
            <a:headEnd/>
            <a:tailEnd/>
          </a:ln>
        </p:spPr>
      </p:pic>
      <p:pic>
        <p:nvPicPr>
          <p:cNvPr id="64517" name="Picture 10" descr="http://www.safeboatingcampaign.com/wear-it-uscgaux-th.gif"/>
          <p:cNvPicPr>
            <a:picLocks noChangeAspect="1" noChangeArrowheads="1"/>
          </p:cNvPicPr>
          <p:nvPr/>
        </p:nvPicPr>
        <p:blipFill>
          <a:blip r:embed="rId4" r:link="rId5" cstate="print"/>
          <a:srcRect/>
          <a:stretch>
            <a:fillRect/>
          </a:stretch>
        </p:blipFill>
        <p:spPr bwMode="auto">
          <a:xfrm>
            <a:off x="381000" y="54102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381000"/>
            <a:ext cx="6172200" cy="838200"/>
          </a:xfrm>
        </p:spPr>
        <p:txBody>
          <a:bodyPr/>
          <a:lstStyle/>
          <a:p>
            <a:pPr eaLnBrk="1" hangingPunct="1"/>
            <a:r>
              <a:rPr lang="en-US" sz="4000" smtClean="0"/>
              <a:t>	</a:t>
            </a:r>
            <a:br>
              <a:rPr lang="en-US" sz="4000" smtClean="0"/>
            </a:br>
            <a:r>
              <a:rPr lang="en-US" sz="4000" smtClean="0"/>
              <a:t>   </a:t>
            </a:r>
            <a:r>
              <a:rPr lang="en-US" sz="4000" b="1" smtClean="0">
                <a:solidFill>
                  <a:srgbClr val="A50021"/>
                </a:solidFill>
              </a:rPr>
              <a:t>The Vessel Safety Check-</a:t>
            </a:r>
            <a:br>
              <a:rPr lang="en-US" sz="4000" b="1" smtClean="0">
                <a:solidFill>
                  <a:srgbClr val="A50021"/>
                </a:solidFill>
              </a:rPr>
            </a:br>
            <a:r>
              <a:rPr lang="en-US" sz="4000" b="1" smtClean="0">
                <a:solidFill>
                  <a:srgbClr val="A50021"/>
                </a:solidFill>
              </a:rPr>
              <a:t>  One-on-One Education!</a:t>
            </a:r>
            <a:br>
              <a:rPr lang="en-US" sz="4000" b="1" smtClean="0">
                <a:solidFill>
                  <a:srgbClr val="A50021"/>
                </a:solidFill>
              </a:rPr>
            </a:br>
            <a:endParaRPr lang="en-US" sz="4000" b="1" smtClean="0">
              <a:solidFill>
                <a:srgbClr val="A50021"/>
              </a:solidFill>
            </a:endParaRPr>
          </a:p>
        </p:txBody>
      </p:sp>
      <p:pic>
        <p:nvPicPr>
          <p:cNvPr id="10243" name="Picture 4" descr="C:\Users\David\Pictures\vessel_20_B_exams.jpg"/>
          <p:cNvPicPr>
            <a:picLocks noGrp="1" noChangeAspect="1" noChangeArrowheads="1"/>
          </p:cNvPicPr>
          <p:nvPr>
            <p:ph idx="1"/>
          </p:nvPr>
        </p:nvPicPr>
        <p:blipFill>
          <a:blip r:embed="rId2" cstate="print"/>
          <a:srcRect/>
          <a:stretch>
            <a:fillRect/>
          </a:stretch>
        </p:blipFill>
        <p:spPr>
          <a:xfrm>
            <a:off x="914400" y="1455738"/>
            <a:ext cx="7162800" cy="4195762"/>
          </a:xfrm>
          <a:noFill/>
        </p:spPr>
      </p:pic>
      <p:pic>
        <p:nvPicPr>
          <p:cNvPr id="10244" name="Picture 5" descr="http://www.safeboatingcampaign.com/wear-it-uscgaux-th.gif"/>
          <p:cNvPicPr>
            <a:picLocks noChangeAspect="1" noChangeArrowheads="1"/>
          </p:cNvPicPr>
          <p:nvPr/>
        </p:nvPicPr>
        <p:blipFill>
          <a:blip r:embed="rId3" r:link="rId4" cstate="print"/>
          <a:srcRect/>
          <a:stretch>
            <a:fillRect/>
          </a:stretch>
        </p:blipFill>
        <p:spPr bwMode="auto">
          <a:xfrm>
            <a:off x="381000" y="57150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772400" y="578485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04800"/>
            <a:ext cx="7772400" cy="1143000"/>
          </a:xfrm>
        </p:spPr>
        <p:txBody>
          <a:bodyPr/>
          <a:lstStyle/>
          <a:p>
            <a:pPr eaLnBrk="1" hangingPunct="1"/>
            <a:r>
              <a:rPr lang="en-US" sz="3600" b="1" smtClean="0">
                <a:solidFill>
                  <a:srgbClr val="A50021"/>
                </a:solidFill>
              </a:rPr>
              <a:t>Item 15 - Overall Vessel Condition:</a:t>
            </a:r>
          </a:p>
        </p:txBody>
      </p:sp>
      <p:sp>
        <p:nvSpPr>
          <p:cNvPr id="65539" name="Rectangle 3"/>
          <p:cNvSpPr>
            <a:spLocks noGrp="1" noChangeArrowheads="1"/>
          </p:cNvSpPr>
          <p:nvPr>
            <p:ph type="body" idx="1"/>
          </p:nvPr>
        </p:nvSpPr>
        <p:spPr>
          <a:xfrm>
            <a:off x="685800" y="1447800"/>
            <a:ext cx="7772400" cy="4267200"/>
          </a:xfrm>
        </p:spPr>
        <p:txBody>
          <a:bodyPr/>
          <a:lstStyle/>
          <a:p>
            <a:pPr eaLnBrk="1" hangingPunct="1"/>
            <a:r>
              <a:rPr lang="en-US" smtClean="0">
                <a:solidFill>
                  <a:schemeClr val="accent2"/>
                </a:solidFill>
              </a:rPr>
              <a:t>Fuel Systems</a:t>
            </a:r>
            <a:r>
              <a:rPr lang="en-US" smtClean="0">
                <a:solidFill>
                  <a:srgbClr val="FFFFFF"/>
                </a:solidFill>
              </a:rPr>
              <a:t> </a:t>
            </a:r>
            <a:r>
              <a:rPr lang="en-US" smtClean="0"/>
              <a:t>- Portable fuel tanks (normally 7 gallon capacity or less) must be constructed of non-breakable material and free of corrosion and leaks.</a:t>
            </a:r>
          </a:p>
          <a:p>
            <a:pPr eaLnBrk="1" hangingPunct="1">
              <a:buFontTx/>
              <a:buNone/>
            </a:pPr>
            <a:r>
              <a:rPr lang="en-US" smtClean="0"/>
              <a:t>   All vents must be capable of being closed. The tank must be secured and have a vapor-tight, leak-proof cap. Each permanent fuel tank must be properly ventilated</a:t>
            </a:r>
            <a:r>
              <a:rPr lang="en-US" b="1" smtClean="0"/>
              <a:t>. </a:t>
            </a:r>
          </a:p>
        </p:txBody>
      </p:sp>
      <p:pic>
        <p:nvPicPr>
          <p:cNvPr id="65540" name="Picture 6" descr="http://www.safeboatingcampaign.com/wear-it-uscgaux-th.gif"/>
          <p:cNvPicPr>
            <a:picLocks noChangeAspect="1" noChangeArrowheads="1"/>
          </p:cNvPicPr>
          <p:nvPr/>
        </p:nvPicPr>
        <p:blipFill>
          <a:blip r:embed="rId2" r:link="rId3" cstate="print"/>
          <a:srcRect/>
          <a:stretch>
            <a:fillRect/>
          </a:stretch>
        </p:blipFill>
        <p:spPr bwMode="auto">
          <a:xfrm>
            <a:off x="381000" y="54864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04800"/>
            <a:ext cx="7772400" cy="1143000"/>
          </a:xfrm>
        </p:spPr>
        <p:txBody>
          <a:bodyPr/>
          <a:lstStyle/>
          <a:p>
            <a:pPr eaLnBrk="1" hangingPunct="1"/>
            <a:r>
              <a:rPr lang="en-US" sz="3600" b="1" smtClean="0">
                <a:solidFill>
                  <a:srgbClr val="A50021"/>
                </a:solidFill>
              </a:rPr>
              <a:t>Item 15 - Overall Vessel Condition:</a:t>
            </a:r>
          </a:p>
        </p:txBody>
      </p:sp>
      <p:sp>
        <p:nvSpPr>
          <p:cNvPr id="66563" name="Rectangle 3"/>
          <p:cNvSpPr>
            <a:spLocks noGrp="1" noChangeArrowheads="1"/>
          </p:cNvSpPr>
          <p:nvPr>
            <p:ph type="body" idx="1"/>
          </p:nvPr>
        </p:nvSpPr>
        <p:spPr>
          <a:xfrm>
            <a:off x="685800" y="1524000"/>
            <a:ext cx="8077200" cy="4038600"/>
          </a:xfrm>
        </p:spPr>
        <p:txBody>
          <a:bodyPr/>
          <a:lstStyle/>
          <a:p>
            <a:pPr eaLnBrk="1" hangingPunct="1">
              <a:lnSpc>
                <a:spcPct val="90000"/>
              </a:lnSpc>
            </a:pPr>
            <a:r>
              <a:rPr lang="en-US" b="1" dirty="0" smtClean="0">
                <a:solidFill>
                  <a:schemeClr val="accent2"/>
                </a:solidFill>
              </a:rPr>
              <a:t>Safe Galley and Heating Systems:</a:t>
            </a:r>
          </a:p>
          <a:p>
            <a:pPr eaLnBrk="1" hangingPunct="1">
              <a:lnSpc>
                <a:spcPct val="90000"/>
              </a:lnSpc>
              <a:buFontTx/>
              <a:buNone/>
            </a:pPr>
            <a:endParaRPr lang="en-US" b="1" dirty="0" smtClean="0">
              <a:solidFill>
                <a:schemeClr val="accent2"/>
              </a:solidFill>
            </a:endParaRPr>
          </a:p>
          <a:p>
            <a:pPr eaLnBrk="1" hangingPunct="1">
              <a:lnSpc>
                <a:spcPct val="90000"/>
              </a:lnSpc>
              <a:buFontTx/>
              <a:buNone/>
            </a:pPr>
            <a:endParaRPr lang="en-US" b="1" dirty="0" smtClean="0">
              <a:solidFill>
                <a:srgbClr val="FFFFFF"/>
              </a:solidFill>
            </a:endParaRPr>
          </a:p>
          <a:p>
            <a:pPr eaLnBrk="1" hangingPunct="1">
              <a:lnSpc>
                <a:spcPct val="90000"/>
              </a:lnSpc>
              <a:buFontTx/>
              <a:buNone/>
            </a:pPr>
            <a:endParaRPr lang="en-US" b="1" dirty="0" smtClean="0">
              <a:solidFill>
                <a:srgbClr val="FFFFFF"/>
              </a:solidFill>
            </a:endParaRPr>
          </a:p>
          <a:p>
            <a:pPr eaLnBrk="1" hangingPunct="1">
              <a:lnSpc>
                <a:spcPct val="90000"/>
              </a:lnSpc>
              <a:buFontTx/>
              <a:buNone/>
            </a:pPr>
            <a:r>
              <a:rPr lang="en-US" b="1" dirty="0" smtClean="0">
                <a:solidFill>
                  <a:srgbClr val="FFFFFF"/>
                </a:solidFill>
              </a:rPr>
              <a:t>   </a:t>
            </a:r>
            <a:r>
              <a:rPr lang="en-US" sz="3600" dirty="0" smtClean="0"/>
              <a:t>System and fuel tanks must be properly secured with no flammable materials nearby.</a:t>
            </a:r>
          </a:p>
        </p:txBody>
      </p:sp>
      <p:pic>
        <p:nvPicPr>
          <p:cNvPr id="66564" name="Picture 7"/>
          <p:cNvPicPr>
            <a:picLocks noChangeAspect="1" noChangeArrowheads="1"/>
          </p:cNvPicPr>
          <p:nvPr/>
        </p:nvPicPr>
        <p:blipFill>
          <a:blip r:embed="rId2" cstate="print"/>
          <a:srcRect/>
          <a:stretch>
            <a:fillRect/>
          </a:stretch>
        </p:blipFill>
        <p:spPr bwMode="auto">
          <a:xfrm>
            <a:off x="3636963" y="1905000"/>
            <a:ext cx="1620837" cy="1981200"/>
          </a:xfrm>
          <a:prstGeom prst="rect">
            <a:avLst/>
          </a:prstGeom>
          <a:noFill/>
          <a:ln w="9525">
            <a:noFill/>
            <a:miter lim="800000"/>
            <a:headEnd/>
            <a:tailEnd/>
          </a:ln>
        </p:spPr>
      </p:pic>
      <p:pic>
        <p:nvPicPr>
          <p:cNvPr id="66565" name="Picture 8"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304800"/>
            <a:ext cx="8077200" cy="1295400"/>
          </a:xfrm>
        </p:spPr>
        <p:txBody>
          <a:bodyPr/>
          <a:lstStyle/>
          <a:p>
            <a:pPr eaLnBrk="1" hangingPunct="1"/>
            <a:r>
              <a:rPr lang="en-US" b="1" smtClean="0">
                <a:solidFill>
                  <a:srgbClr val="FFCC00"/>
                </a:solidFill>
              </a:rPr>
              <a:t/>
            </a:r>
            <a:br>
              <a:rPr lang="en-US" b="1" smtClean="0">
                <a:solidFill>
                  <a:srgbClr val="FFCC00"/>
                </a:solidFill>
              </a:rPr>
            </a:br>
            <a:r>
              <a:rPr lang="en-US" b="1" smtClean="0">
                <a:solidFill>
                  <a:srgbClr val="FFCC00"/>
                </a:solidFill>
              </a:rPr>
              <a:t/>
            </a:r>
            <a:br>
              <a:rPr lang="en-US" b="1" smtClean="0">
                <a:solidFill>
                  <a:srgbClr val="FFCC00"/>
                </a:solidFill>
              </a:rPr>
            </a:br>
            <a:r>
              <a:rPr lang="en-US" b="1" smtClean="0">
                <a:solidFill>
                  <a:srgbClr val="A50021"/>
                </a:solidFill>
              </a:rPr>
              <a:t>Additional Discussion Items:</a:t>
            </a:r>
            <a:r>
              <a:rPr lang="en-US" b="1" smtClean="0">
                <a:solidFill>
                  <a:srgbClr val="FF3300"/>
                </a:solidFill>
              </a:rPr>
              <a:t/>
            </a:r>
            <a:br>
              <a:rPr lang="en-US" b="1" smtClean="0">
                <a:solidFill>
                  <a:srgbClr val="FF3300"/>
                </a:solidFill>
              </a:rPr>
            </a:br>
            <a:r>
              <a:rPr lang="en-US" sz="3200" b="1" smtClean="0">
                <a:solidFill>
                  <a:srgbClr val="0070C0"/>
                </a:solidFill>
              </a:rPr>
              <a:t>We do </a:t>
            </a:r>
            <a:r>
              <a:rPr lang="en-US" sz="3200" b="1" u="sng" smtClean="0">
                <a:solidFill>
                  <a:srgbClr val="0070C0"/>
                </a:solidFill>
              </a:rPr>
              <a:t>not</a:t>
            </a:r>
            <a:r>
              <a:rPr lang="en-US" sz="3200" b="1" smtClean="0">
                <a:solidFill>
                  <a:srgbClr val="0070C0"/>
                </a:solidFill>
              </a:rPr>
              <a:t> fail the boater for missing any of these items </a:t>
            </a:r>
            <a:r>
              <a:rPr lang="en-US" sz="3200" b="1" i="1" u="sng" smtClean="0">
                <a:solidFill>
                  <a:srgbClr val="0070C0"/>
                </a:solidFill>
              </a:rPr>
              <a:t>nor</a:t>
            </a:r>
            <a:r>
              <a:rPr lang="en-US" sz="3200" b="1" smtClean="0">
                <a:solidFill>
                  <a:srgbClr val="0070C0"/>
                </a:solidFill>
              </a:rPr>
              <a:t> may each VSC have time to elaborate on each.</a:t>
            </a:r>
          </a:p>
        </p:txBody>
      </p:sp>
      <p:sp>
        <p:nvSpPr>
          <p:cNvPr id="1028" name="Rectangle 3"/>
          <p:cNvSpPr>
            <a:spLocks noGrp="1" noChangeArrowheads="1"/>
          </p:cNvSpPr>
          <p:nvPr>
            <p:ph type="body" idx="1"/>
          </p:nvPr>
        </p:nvSpPr>
        <p:spPr>
          <a:xfrm>
            <a:off x="381000" y="2895600"/>
            <a:ext cx="8458200" cy="3505200"/>
          </a:xfrm>
        </p:spPr>
        <p:txBody>
          <a:bodyPr/>
          <a:lstStyle/>
          <a:p>
            <a:pPr eaLnBrk="1" hangingPunct="1">
              <a:buFontTx/>
              <a:buNone/>
            </a:pPr>
            <a:r>
              <a:rPr lang="en-US" smtClean="0">
                <a:solidFill>
                  <a:srgbClr val="FFFFFF"/>
                </a:solidFill>
              </a:rPr>
              <a:t>	</a:t>
            </a:r>
            <a:r>
              <a:rPr lang="en-US" smtClean="0"/>
              <a:t>Marine Radio</a:t>
            </a:r>
          </a:p>
          <a:p>
            <a:pPr eaLnBrk="1" hangingPunct="1">
              <a:buFontTx/>
              <a:buNone/>
            </a:pPr>
            <a:r>
              <a:rPr lang="en-US" smtClean="0"/>
              <a:t>	Dewatering Device and Back-up</a:t>
            </a:r>
          </a:p>
          <a:p>
            <a:pPr eaLnBrk="1" hangingPunct="1">
              <a:buFontTx/>
              <a:buNone/>
            </a:pPr>
            <a:r>
              <a:rPr lang="en-US" smtClean="0"/>
              <a:t>	Mounting  Fire Extinguishers</a:t>
            </a:r>
          </a:p>
          <a:p>
            <a:pPr eaLnBrk="1" hangingPunct="1">
              <a:buFontTx/>
              <a:buNone/>
            </a:pPr>
            <a:r>
              <a:rPr lang="en-US" smtClean="0"/>
              <a:t>	Anchor and Line</a:t>
            </a:r>
          </a:p>
          <a:p>
            <a:pPr eaLnBrk="1" hangingPunct="1">
              <a:buFontTx/>
              <a:buNone/>
            </a:pPr>
            <a:r>
              <a:rPr lang="en-US" smtClean="0"/>
              <a:t>	    Capacity/Certificate</a:t>
            </a:r>
          </a:p>
          <a:p>
            <a:pPr eaLnBrk="1" hangingPunct="1">
              <a:buFontTx/>
              <a:buNone/>
            </a:pPr>
            <a:r>
              <a:rPr lang="en-US" smtClean="0"/>
              <a:t>           of Compliance</a:t>
            </a:r>
          </a:p>
        </p:txBody>
      </p:sp>
      <p:pic>
        <p:nvPicPr>
          <p:cNvPr id="1029" name="Picture 7" descr="C:\Users\David\Pictures\anchor and line.jpg"/>
          <p:cNvPicPr>
            <a:picLocks noChangeAspect="1" noChangeArrowheads="1"/>
          </p:cNvPicPr>
          <p:nvPr/>
        </p:nvPicPr>
        <p:blipFill>
          <a:blip r:embed="rId4" cstate="print"/>
          <a:srcRect/>
          <a:stretch>
            <a:fillRect/>
          </a:stretch>
        </p:blipFill>
        <p:spPr bwMode="auto">
          <a:xfrm>
            <a:off x="7391400" y="4343400"/>
            <a:ext cx="914400" cy="914400"/>
          </a:xfrm>
          <a:prstGeom prst="rect">
            <a:avLst/>
          </a:prstGeom>
          <a:noFill/>
          <a:ln w="9525">
            <a:noFill/>
            <a:miter lim="800000"/>
            <a:headEnd/>
            <a:tailEnd/>
          </a:ln>
        </p:spPr>
      </p:pic>
      <p:pic>
        <p:nvPicPr>
          <p:cNvPr id="1030" name="Picture 8" descr="C:\Users\David\Pictures\uscoastguard_plate.jpg"/>
          <p:cNvPicPr>
            <a:picLocks noChangeAspect="1" noChangeArrowheads="1"/>
          </p:cNvPicPr>
          <p:nvPr/>
        </p:nvPicPr>
        <p:blipFill>
          <a:blip r:embed="rId5" cstate="print"/>
          <a:srcRect/>
          <a:stretch>
            <a:fillRect/>
          </a:stretch>
        </p:blipFill>
        <p:spPr bwMode="auto">
          <a:xfrm>
            <a:off x="4495800" y="4876800"/>
            <a:ext cx="1727200" cy="1752600"/>
          </a:xfrm>
          <a:prstGeom prst="rect">
            <a:avLst/>
          </a:prstGeom>
          <a:noFill/>
          <a:ln w="9525">
            <a:noFill/>
            <a:miter lim="800000"/>
            <a:headEnd/>
            <a:tailEnd/>
          </a:ln>
        </p:spPr>
      </p:pic>
      <p:pic>
        <p:nvPicPr>
          <p:cNvPr id="1031" name="Picture 5" descr="http://www.cgauxvenice.org/images/bucket.jpg"/>
          <p:cNvPicPr>
            <a:picLocks noChangeAspect="1" noChangeArrowheads="1"/>
          </p:cNvPicPr>
          <p:nvPr/>
        </p:nvPicPr>
        <p:blipFill>
          <a:blip r:embed="rId6" cstate="print"/>
          <a:srcRect/>
          <a:stretch>
            <a:fillRect/>
          </a:stretch>
        </p:blipFill>
        <p:spPr bwMode="auto">
          <a:xfrm>
            <a:off x="7654925" y="3352800"/>
            <a:ext cx="650875" cy="750888"/>
          </a:xfrm>
          <a:prstGeom prst="rect">
            <a:avLst/>
          </a:prstGeom>
          <a:noFill/>
          <a:ln w="9525">
            <a:noFill/>
            <a:miter lim="800000"/>
            <a:headEnd/>
            <a:tailEnd/>
          </a:ln>
        </p:spPr>
      </p:pic>
      <p:pic>
        <p:nvPicPr>
          <p:cNvPr id="1032" name="Picture 6" descr="C:\Users\David\Pictures\fire Extingusher.jpg"/>
          <p:cNvPicPr>
            <a:picLocks noChangeAspect="1" noChangeArrowheads="1"/>
          </p:cNvPicPr>
          <p:nvPr/>
        </p:nvPicPr>
        <p:blipFill>
          <a:blip r:embed="rId7" cstate="print"/>
          <a:srcRect/>
          <a:stretch>
            <a:fillRect/>
          </a:stretch>
        </p:blipFill>
        <p:spPr bwMode="auto">
          <a:xfrm>
            <a:off x="6305550" y="4114800"/>
            <a:ext cx="719138" cy="762000"/>
          </a:xfrm>
          <a:prstGeom prst="rect">
            <a:avLst/>
          </a:prstGeom>
          <a:noFill/>
          <a:ln w="9525">
            <a:noFill/>
            <a:miter lim="800000"/>
            <a:headEnd/>
            <a:tailEnd/>
          </a:ln>
        </p:spPr>
      </p:pic>
      <p:pic>
        <p:nvPicPr>
          <p:cNvPr id="1033" name="Picture 4" descr="C:\Users\David\Pictures\marine Radio.bmp"/>
          <p:cNvPicPr>
            <a:picLocks noChangeAspect="1" noChangeArrowheads="1"/>
          </p:cNvPicPr>
          <p:nvPr/>
        </p:nvPicPr>
        <p:blipFill>
          <a:blip r:embed="rId8" cstate="print"/>
          <a:srcRect/>
          <a:stretch>
            <a:fillRect/>
          </a:stretch>
        </p:blipFill>
        <p:spPr bwMode="auto">
          <a:xfrm>
            <a:off x="3581400" y="2667000"/>
            <a:ext cx="838200" cy="776288"/>
          </a:xfrm>
          <a:prstGeom prst="rect">
            <a:avLst/>
          </a:prstGeom>
          <a:noFill/>
          <a:ln w="9525">
            <a:noFill/>
            <a:miter lim="800000"/>
            <a:headEnd/>
            <a:tailEnd/>
          </a:ln>
        </p:spPr>
      </p:pic>
      <p:graphicFrame>
        <p:nvGraphicFramePr>
          <p:cNvPr id="1026" name="Object 4"/>
          <p:cNvGraphicFramePr>
            <a:graphicFrameLocks noChangeAspect="1"/>
          </p:cNvGraphicFramePr>
          <p:nvPr/>
        </p:nvGraphicFramePr>
        <p:xfrm>
          <a:off x="6497638" y="2286000"/>
          <a:ext cx="588962" cy="1524000"/>
        </p:xfrm>
        <a:graphic>
          <a:graphicData uri="http://schemas.openxmlformats.org/presentationml/2006/ole">
            <p:oleObj spid="_x0000_s2049" name="Bitmap Image" r:id="rId9" imgW="447856" imgH="1838095" progId="PBrush">
              <p:embed/>
            </p:oleObj>
          </a:graphicData>
        </a:graphic>
      </p:graphicFrame>
      <p:pic>
        <p:nvPicPr>
          <p:cNvPr id="1034" name="Picture 12" descr="http://www.safeboatingcampaign.com/wear-it-uscgaux-th.gif"/>
          <p:cNvPicPr>
            <a:picLocks noChangeAspect="1" noChangeArrowheads="1"/>
          </p:cNvPicPr>
          <p:nvPr/>
        </p:nvPicPr>
        <p:blipFill>
          <a:blip r:embed="rId10" r:link="rId11" cstate="print"/>
          <a:srcRect/>
          <a:stretch>
            <a:fillRect/>
          </a:stretch>
        </p:blipFill>
        <p:spPr bwMode="auto">
          <a:xfrm>
            <a:off x="228600" y="5410200"/>
            <a:ext cx="1069975" cy="1143000"/>
          </a:xfrm>
          <a:prstGeom prst="rect">
            <a:avLst/>
          </a:prstGeom>
          <a:noFill/>
          <a:ln w="9525">
            <a:noFill/>
            <a:miter lim="800000"/>
            <a:headEnd/>
            <a:tailEnd/>
          </a:ln>
        </p:spPr>
      </p:pic>
      <p:pic>
        <p:nvPicPr>
          <p:cNvPr id="13" name="Picture 1" descr="VSC sticker"/>
          <p:cNvPicPr>
            <a:picLocks noChangeAspect="1" noChangeArrowheads="1"/>
          </p:cNvPicPr>
          <p:nvPr/>
        </p:nvPicPr>
        <p:blipFill>
          <a:blip r:embed="rId12"/>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04800"/>
            <a:ext cx="8077200" cy="914400"/>
          </a:xfrm>
        </p:spPr>
        <p:txBody>
          <a:bodyPr/>
          <a:lstStyle/>
          <a:p>
            <a:pPr eaLnBrk="1" hangingPunct="1"/>
            <a:r>
              <a:rPr lang="en-US" b="1" smtClean="0">
                <a:solidFill>
                  <a:srgbClr val="A50021"/>
                </a:solidFill>
              </a:rPr>
              <a:t>Additional Discussion Items</a:t>
            </a:r>
          </a:p>
        </p:txBody>
      </p:sp>
      <p:sp>
        <p:nvSpPr>
          <p:cNvPr id="67587" name="Rectangle 3"/>
          <p:cNvSpPr>
            <a:spLocks noGrp="1" noChangeArrowheads="1"/>
          </p:cNvSpPr>
          <p:nvPr>
            <p:ph type="body" idx="1"/>
          </p:nvPr>
        </p:nvSpPr>
        <p:spPr>
          <a:xfrm>
            <a:off x="381000" y="1219200"/>
            <a:ext cx="8458200" cy="4419600"/>
          </a:xfrm>
        </p:spPr>
        <p:txBody>
          <a:bodyPr/>
          <a:lstStyle/>
          <a:p>
            <a:pPr eaLnBrk="1" hangingPunct="1">
              <a:buFontTx/>
              <a:buNone/>
            </a:pPr>
            <a:r>
              <a:rPr lang="en-US" sz="2800" smtClean="0">
                <a:solidFill>
                  <a:srgbClr val="FFCC00"/>
                </a:solidFill>
              </a:rPr>
              <a:t>		</a:t>
            </a:r>
            <a:r>
              <a:rPr lang="en-US" sz="2800" smtClean="0">
                <a:solidFill>
                  <a:srgbClr val="002060"/>
                </a:solidFill>
              </a:rPr>
              <a:t>Accident Reports/Owner Responsibility</a:t>
            </a:r>
          </a:p>
          <a:p>
            <a:pPr eaLnBrk="1" hangingPunct="1">
              <a:buFontTx/>
              <a:buNone/>
            </a:pPr>
            <a:r>
              <a:rPr lang="en-US" sz="2400" smtClean="0">
                <a:solidFill>
                  <a:srgbClr val="FFFFFF"/>
                </a:solidFill>
              </a:rPr>
              <a:t>		</a:t>
            </a:r>
            <a:r>
              <a:rPr lang="en-US" sz="2400" smtClean="0"/>
              <a:t>The boat owner is responsible for what</a:t>
            </a:r>
          </a:p>
          <a:p>
            <a:pPr eaLnBrk="1" hangingPunct="1">
              <a:buFontTx/>
              <a:buNone/>
            </a:pPr>
            <a:r>
              <a:rPr lang="en-US" sz="2400" smtClean="0"/>
              <a:t>		occurs on their boat, even when they are not</a:t>
            </a:r>
          </a:p>
          <a:p>
            <a:pPr eaLnBrk="1" hangingPunct="1">
              <a:buFontTx/>
              <a:buNone/>
            </a:pPr>
            <a:r>
              <a:rPr lang="en-US" sz="2400" smtClean="0"/>
              <a:t>		present.</a:t>
            </a:r>
          </a:p>
          <a:p>
            <a:pPr eaLnBrk="1" hangingPunct="1">
              <a:buFontTx/>
              <a:buNone/>
            </a:pPr>
            <a:r>
              <a:rPr lang="en-US" sz="2800" smtClean="0">
                <a:solidFill>
                  <a:srgbClr val="FFCC00"/>
                </a:solidFill>
              </a:rPr>
              <a:t>		</a:t>
            </a:r>
            <a:r>
              <a:rPr lang="en-US" sz="2800" smtClean="0">
                <a:solidFill>
                  <a:srgbClr val="002060"/>
                </a:solidFill>
              </a:rPr>
              <a:t>Offshore Operations</a:t>
            </a:r>
          </a:p>
          <a:p>
            <a:pPr eaLnBrk="1" hangingPunct="1">
              <a:buFontTx/>
              <a:buNone/>
            </a:pPr>
            <a:r>
              <a:rPr lang="en-US" sz="2800" smtClean="0">
                <a:solidFill>
                  <a:srgbClr val="FFFFFF"/>
                </a:solidFill>
              </a:rPr>
              <a:t>		</a:t>
            </a:r>
            <a:r>
              <a:rPr lang="en-US" sz="2800" smtClean="0"/>
              <a:t>Boat operators are required by law to safety extend</a:t>
            </a:r>
          </a:p>
          <a:p>
            <a:pPr eaLnBrk="1" hangingPunct="1">
              <a:buFontTx/>
              <a:buNone/>
            </a:pPr>
            <a:r>
              <a:rPr lang="en-US" sz="2800" smtClean="0"/>
              <a:t>		help to other boaters in distress. Failure to</a:t>
            </a:r>
          </a:p>
          <a:p>
            <a:pPr eaLnBrk="1" hangingPunct="1">
              <a:buFontTx/>
              <a:buNone/>
            </a:pPr>
            <a:r>
              <a:rPr lang="en-US" sz="2800" smtClean="0"/>
              <a:t>		assist is a felony punishable by fines and/or </a:t>
            </a:r>
          </a:p>
          <a:p>
            <a:pPr eaLnBrk="1" hangingPunct="1">
              <a:buFontTx/>
              <a:buNone/>
            </a:pPr>
            <a:r>
              <a:rPr lang="en-US" sz="2800" smtClean="0"/>
              <a:t>		prison.</a:t>
            </a:r>
          </a:p>
          <a:p>
            <a:pPr eaLnBrk="1" hangingPunct="1">
              <a:buFontTx/>
              <a:buNone/>
            </a:pPr>
            <a:endParaRPr lang="en-US" sz="2800" smtClean="0"/>
          </a:p>
        </p:txBody>
      </p:sp>
      <p:pic>
        <p:nvPicPr>
          <p:cNvPr id="67588" name="Picture 6"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33400" y="914400"/>
            <a:ext cx="7924800" cy="4876800"/>
          </a:xfrm>
        </p:spPr>
        <p:txBody>
          <a:bodyPr/>
          <a:lstStyle/>
          <a:p>
            <a:pPr algn="ctr" eaLnBrk="1" hangingPunct="1">
              <a:lnSpc>
                <a:spcPct val="80000"/>
              </a:lnSpc>
              <a:buFontTx/>
              <a:buNone/>
            </a:pPr>
            <a:r>
              <a:rPr lang="en-US" sz="3600" smtClean="0">
                <a:solidFill>
                  <a:srgbClr val="002060"/>
                </a:solidFill>
              </a:rPr>
              <a:t>Fueling/Fuel Management</a:t>
            </a:r>
          </a:p>
          <a:p>
            <a:pPr eaLnBrk="1" hangingPunct="1">
              <a:lnSpc>
                <a:spcPct val="80000"/>
              </a:lnSpc>
              <a:buFontTx/>
              <a:buNone/>
            </a:pPr>
            <a:endParaRPr lang="en-US" sz="1600" smtClean="0">
              <a:solidFill>
                <a:srgbClr val="FFCC00"/>
              </a:solidFill>
            </a:endParaRPr>
          </a:p>
          <a:p>
            <a:pPr eaLnBrk="1" hangingPunct="1">
              <a:lnSpc>
                <a:spcPct val="80000"/>
              </a:lnSpc>
              <a:buFontTx/>
              <a:buNone/>
            </a:pPr>
            <a:r>
              <a:rPr lang="en-US" sz="2400" b="1" smtClean="0"/>
              <a:t>Refuel portable tanks away from the vessel.</a:t>
            </a:r>
          </a:p>
          <a:p>
            <a:pPr eaLnBrk="1" hangingPunct="1">
              <a:lnSpc>
                <a:spcPct val="80000"/>
              </a:lnSpc>
              <a:buFontTx/>
              <a:buNone/>
            </a:pPr>
            <a:endParaRPr lang="en-US" sz="1400" b="1" smtClean="0"/>
          </a:p>
          <a:p>
            <a:pPr eaLnBrk="1" hangingPunct="1">
              <a:lnSpc>
                <a:spcPct val="80000"/>
              </a:lnSpc>
            </a:pPr>
            <a:r>
              <a:rPr lang="en-US" sz="2400" b="1" smtClean="0"/>
              <a:t>Close all hatches and openings before fueling.</a:t>
            </a:r>
          </a:p>
          <a:p>
            <a:pPr eaLnBrk="1" hangingPunct="1">
              <a:lnSpc>
                <a:spcPct val="80000"/>
              </a:lnSpc>
              <a:buFontTx/>
              <a:buNone/>
            </a:pPr>
            <a:endParaRPr lang="en-US" sz="1400" b="1" smtClean="0"/>
          </a:p>
          <a:p>
            <a:pPr eaLnBrk="1" hangingPunct="1">
              <a:lnSpc>
                <a:spcPct val="80000"/>
              </a:lnSpc>
            </a:pPr>
            <a:r>
              <a:rPr lang="en-US" sz="2400" b="1" smtClean="0"/>
              <a:t>Don’t smoke while fueling.</a:t>
            </a:r>
          </a:p>
          <a:p>
            <a:pPr eaLnBrk="1" hangingPunct="1">
              <a:lnSpc>
                <a:spcPct val="80000"/>
              </a:lnSpc>
              <a:buFontTx/>
              <a:buNone/>
            </a:pPr>
            <a:endParaRPr lang="en-US" sz="1400" b="1" smtClean="0"/>
          </a:p>
          <a:p>
            <a:pPr eaLnBrk="1" hangingPunct="1">
              <a:lnSpc>
                <a:spcPct val="80000"/>
              </a:lnSpc>
            </a:pPr>
            <a:r>
              <a:rPr lang="en-US" sz="2400" b="1" smtClean="0"/>
              <a:t>Turn off engines, electrical systems, and any spark producing items.</a:t>
            </a:r>
          </a:p>
          <a:p>
            <a:pPr eaLnBrk="1" hangingPunct="1">
              <a:lnSpc>
                <a:spcPct val="80000"/>
              </a:lnSpc>
              <a:buFontTx/>
              <a:buNone/>
            </a:pPr>
            <a:endParaRPr lang="en-US" sz="1400" b="1" smtClean="0"/>
          </a:p>
          <a:p>
            <a:pPr eaLnBrk="1" hangingPunct="1">
              <a:lnSpc>
                <a:spcPct val="80000"/>
              </a:lnSpc>
            </a:pPr>
            <a:r>
              <a:rPr lang="en-US" sz="2400" b="1" smtClean="0"/>
              <a:t>Remove all passengers.</a:t>
            </a:r>
          </a:p>
          <a:p>
            <a:pPr eaLnBrk="1" hangingPunct="1">
              <a:lnSpc>
                <a:spcPct val="80000"/>
              </a:lnSpc>
              <a:buFontTx/>
              <a:buNone/>
            </a:pPr>
            <a:endParaRPr lang="en-US" sz="1400" b="1" smtClean="0"/>
          </a:p>
          <a:p>
            <a:pPr eaLnBrk="1" hangingPunct="1">
              <a:lnSpc>
                <a:spcPct val="80000"/>
              </a:lnSpc>
            </a:pPr>
            <a:r>
              <a:rPr lang="en-US" sz="2400" b="1" smtClean="0"/>
              <a:t>Keep the fill nozzle in contact with the tank and clean up any spills.</a:t>
            </a:r>
            <a:endParaRPr lang="en-US" sz="1400" b="1" smtClean="0"/>
          </a:p>
          <a:p>
            <a:pPr eaLnBrk="1" hangingPunct="1">
              <a:lnSpc>
                <a:spcPct val="80000"/>
              </a:lnSpc>
              <a:buFontTx/>
              <a:buNone/>
            </a:pPr>
            <a:endParaRPr lang="en-US" sz="1400" b="1" smtClean="0"/>
          </a:p>
        </p:txBody>
      </p:sp>
      <p:sp>
        <p:nvSpPr>
          <p:cNvPr id="68610" name="Rectangle 2"/>
          <p:cNvSpPr>
            <a:spLocks noGrp="1" noChangeArrowheads="1"/>
          </p:cNvSpPr>
          <p:nvPr>
            <p:ph type="title"/>
          </p:nvPr>
        </p:nvSpPr>
        <p:spPr>
          <a:xfrm>
            <a:off x="381000" y="304800"/>
            <a:ext cx="8382000" cy="609600"/>
          </a:xfrm>
        </p:spPr>
        <p:txBody>
          <a:bodyPr/>
          <a:lstStyle/>
          <a:p>
            <a:pPr eaLnBrk="1" hangingPunct="1"/>
            <a:r>
              <a:rPr lang="en-US" sz="3600" b="1" smtClean="0">
                <a:solidFill>
                  <a:srgbClr val="A50021"/>
                </a:solidFill>
              </a:rPr>
              <a:t>Additional Discussion Items </a:t>
            </a:r>
          </a:p>
        </p:txBody>
      </p:sp>
      <p:pic>
        <p:nvPicPr>
          <p:cNvPr id="68612" name="Picture 1032"/>
          <p:cNvPicPr>
            <a:picLocks noChangeAspect="1" noChangeArrowheads="1"/>
          </p:cNvPicPr>
          <p:nvPr/>
        </p:nvPicPr>
        <p:blipFill>
          <a:blip r:embed="rId3" cstate="print"/>
          <a:srcRect/>
          <a:stretch>
            <a:fillRect/>
          </a:stretch>
        </p:blipFill>
        <p:spPr bwMode="auto">
          <a:xfrm>
            <a:off x="7337425" y="1905000"/>
            <a:ext cx="1349375" cy="1658938"/>
          </a:xfrm>
          <a:prstGeom prst="rect">
            <a:avLst/>
          </a:prstGeom>
          <a:noFill/>
          <a:ln w="9525">
            <a:noFill/>
            <a:miter lim="800000"/>
            <a:headEnd/>
            <a:tailEnd/>
          </a:ln>
        </p:spPr>
      </p:pic>
      <p:pic>
        <p:nvPicPr>
          <p:cNvPr id="68613" name="Picture 7" descr="http://www.safeboatingcampaign.com/wear-it-uscgaux-th.gif"/>
          <p:cNvPicPr>
            <a:picLocks noChangeAspect="1" noChangeArrowheads="1"/>
          </p:cNvPicPr>
          <p:nvPr/>
        </p:nvPicPr>
        <p:blipFill>
          <a:blip r:embed="rId4" r:link="rId5" cstate="print"/>
          <a:srcRect/>
          <a:stretch>
            <a:fillRect/>
          </a:stretch>
        </p:blipFill>
        <p:spPr bwMode="auto">
          <a:xfrm>
            <a:off x="381000" y="55626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04800"/>
            <a:ext cx="7772400" cy="838200"/>
          </a:xfrm>
        </p:spPr>
        <p:txBody>
          <a:bodyPr/>
          <a:lstStyle/>
          <a:p>
            <a:pPr eaLnBrk="1" hangingPunct="1"/>
            <a:r>
              <a:rPr lang="en-US" sz="4000" b="1" smtClean="0">
                <a:solidFill>
                  <a:srgbClr val="A50021"/>
                </a:solidFill>
              </a:rPr>
              <a:t>Additional Discussion Items</a:t>
            </a:r>
          </a:p>
        </p:txBody>
      </p:sp>
      <p:sp>
        <p:nvSpPr>
          <p:cNvPr id="69635" name="Rectangle 3"/>
          <p:cNvSpPr>
            <a:spLocks noGrp="1" noChangeArrowheads="1"/>
          </p:cNvSpPr>
          <p:nvPr>
            <p:ph type="body" idx="1"/>
          </p:nvPr>
        </p:nvSpPr>
        <p:spPr>
          <a:xfrm>
            <a:off x="685800" y="1295400"/>
            <a:ext cx="8001000" cy="5257800"/>
          </a:xfrm>
        </p:spPr>
        <p:txBody>
          <a:bodyPr/>
          <a:lstStyle/>
          <a:p>
            <a:pPr algn="ctr" eaLnBrk="1" hangingPunct="1">
              <a:lnSpc>
                <a:spcPct val="80000"/>
              </a:lnSpc>
              <a:buFontTx/>
              <a:buNone/>
            </a:pPr>
            <a:r>
              <a:rPr lang="en-US" sz="2800" b="1" smtClean="0">
                <a:solidFill>
                  <a:srgbClr val="002060"/>
                </a:solidFill>
              </a:rPr>
              <a:t>Fueling/Fuel Management</a:t>
            </a:r>
            <a:r>
              <a:rPr lang="en-US" b="1" smtClean="0">
                <a:solidFill>
                  <a:srgbClr val="002060"/>
                </a:solidFill>
              </a:rPr>
              <a:t> </a:t>
            </a:r>
          </a:p>
          <a:p>
            <a:pPr algn="ctr" eaLnBrk="1" hangingPunct="1">
              <a:lnSpc>
                <a:spcPct val="80000"/>
              </a:lnSpc>
              <a:buFontTx/>
              <a:buNone/>
            </a:pPr>
            <a:endParaRPr lang="en-US" sz="1800" b="1" smtClean="0">
              <a:solidFill>
                <a:schemeClr val="accent2"/>
              </a:solidFill>
            </a:endParaRPr>
          </a:p>
          <a:p>
            <a:pPr eaLnBrk="1" hangingPunct="1">
              <a:lnSpc>
                <a:spcPct val="80000"/>
              </a:lnSpc>
              <a:buFontTx/>
              <a:buNone/>
            </a:pPr>
            <a:r>
              <a:rPr lang="en-US" sz="2800" smtClean="0"/>
              <a:t>After Fueling:</a:t>
            </a:r>
          </a:p>
          <a:p>
            <a:pPr eaLnBrk="1" hangingPunct="1">
              <a:lnSpc>
                <a:spcPct val="80000"/>
              </a:lnSpc>
              <a:buFontTx/>
              <a:buNone/>
            </a:pPr>
            <a:r>
              <a:rPr lang="en-US" sz="2800" smtClean="0"/>
              <a:t>Open all hatches and openings</a:t>
            </a:r>
          </a:p>
          <a:p>
            <a:pPr eaLnBrk="1" hangingPunct="1">
              <a:lnSpc>
                <a:spcPct val="80000"/>
              </a:lnSpc>
              <a:buFontTx/>
              <a:buNone/>
            </a:pPr>
            <a:r>
              <a:rPr lang="en-US" sz="2800" smtClean="0"/>
              <a:t>Check bilges and “sniff test” boat for fuel vapor</a:t>
            </a:r>
          </a:p>
          <a:p>
            <a:pPr eaLnBrk="1" hangingPunct="1">
              <a:lnSpc>
                <a:spcPct val="80000"/>
              </a:lnSpc>
              <a:buFontTx/>
              <a:buNone/>
            </a:pPr>
            <a:r>
              <a:rPr lang="en-US" sz="2800" smtClean="0"/>
              <a:t>Run blowers for at least 4 minutes before</a:t>
            </a:r>
          </a:p>
          <a:p>
            <a:pPr eaLnBrk="1" hangingPunct="1">
              <a:lnSpc>
                <a:spcPct val="80000"/>
              </a:lnSpc>
              <a:buFontTx/>
              <a:buNone/>
            </a:pPr>
            <a:r>
              <a:rPr lang="en-US" sz="2800" smtClean="0"/>
              <a:t>starting engine</a:t>
            </a:r>
          </a:p>
          <a:p>
            <a:pPr eaLnBrk="1" hangingPunct="1">
              <a:lnSpc>
                <a:spcPct val="80000"/>
              </a:lnSpc>
              <a:buFontTx/>
              <a:buNone/>
            </a:pPr>
            <a:endParaRPr lang="en-US" sz="1400" smtClean="0"/>
          </a:p>
          <a:p>
            <a:pPr algn="ctr" eaLnBrk="1" hangingPunct="1">
              <a:lnSpc>
                <a:spcPct val="80000"/>
              </a:lnSpc>
              <a:buFontTx/>
              <a:buNone/>
            </a:pPr>
            <a:r>
              <a:rPr lang="en-US" sz="2800" b="1" smtClean="0">
                <a:solidFill>
                  <a:srgbClr val="002060"/>
                </a:solidFill>
              </a:rPr>
              <a:t>Always use the One Third Rule</a:t>
            </a:r>
          </a:p>
          <a:p>
            <a:pPr algn="ctr" eaLnBrk="1" hangingPunct="1">
              <a:lnSpc>
                <a:spcPct val="80000"/>
              </a:lnSpc>
              <a:buFontTx/>
              <a:buNone/>
            </a:pPr>
            <a:r>
              <a:rPr lang="en-US" sz="2800" smtClean="0"/>
              <a:t>One third of fuel going out</a:t>
            </a:r>
          </a:p>
          <a:p>
            <a:pPr eaLnBrk="1" hangingPunct="1">
              <a:lnSpc>
                <a:spcPct val="80000"/>
              </a:lnSpc>
              <a:buFontTx/>
              <a:buNone/>
            </a:pPr>
            <a:r>
              <a:rPr lang="en-US" sz="2800" smtClean="0"/>
              <a:t>		   	One third of fuel for coming back</a:t>
            </a:r>
          </a:p>
          <a:p>
            <a:pPr eaLnBrk="1" hangingPunct="1">
              <a:lnSpc>
                <a:spcPct val="80000"/>
              </a:lnSpc>
              <a:buFontTx/>
              <a:buNone/>
            </a:pPr>
            <a:r>
              <a:rPr lang="en-US" sz="2800" smtClean="0"/>
              <a:t>		   	One third of fuel as a reserve</a:t>
            </a:r>
          </a:p>
        </p:txBody>
      </p:sp>
      <p:pic>
        <p:nvPicPr>
          <p:cNvPr id="69636" name="Picture 1032"/>
          <p:cNvPicPr>
            <a:picLocks noChangeAspect="1" noChangeArrowheads="1"/>
          </p:cNvPicPr>
          <p:nvPr/>
        </p:nvPicPr>
        <p:blipFill>
          <a:blip r:embed="rId2" cstate="print"/>
          <a:srcRect/>
          <a:stretch>
            <a:fillRect/>
          </a:stretch>
        </p:blipFill>
        <p:spPr bwMode="auto">
          <a:xfrm>
            <a:off x="7467600" y="1295400"/>
            <a:ext cx="1177925" cy="1447800"/>
          </a:xfrm>
          <a:prstGeom prst="rect">
            <a:avLst/>
          </a:prstGeom>
          <a:noFill/>
          <a:ln w="9525">
            <a:noFill/>
            <a:miter lim="800000"/>
            <a:headEnd/>
            <a:tailEnd/>
          </a:ln>
        </p:spPr>
      </p:pic>
      <p:pic>
        <p:nvPicPr>
          <p:cNvPr id="69637" name="Picture 7"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04800"/>
            <a:ext cx="7772400" cy="609600"/>
          </a:xfrm>
        </p:spPr>
        <p:txBody>
          <a:bodyPr/>
          <a:lstStyle/>
          <a:p>
            <a:pPr eaLnBrk="1" hangingPunct="1"/>
            <a:r>
              <a:rPr lang="en-US" sz="4000" b="1" smtClean="0">
                <a:solidFill>
                  <a:srgbClr val="A50021"/>
                </a:solidFill>
              </a:rPr>
              <a:t>Additional Discussion Items-</a:t>
            </a:r>
            <a:br>
              <a:rPr lang="en-US" sz="4000" b="1" smtClean="0">
                <a:solidFill>
                  <a:srgbClr val="A50021"/>
                </a:solidFill>
              </a:rPr>
            </a:br>
            <a:r>
              <a:rPr lang="en-US" sz="4000" b="1" smtClean="0">
                <a:solidFill>
                  <a:srgbClr val="A50021"/>
                </a:solidFill>
              </a:rPr>
              <a:t>(time allowing)</a:t>
            </a:r>
          </a:p>
        </p:txBody>
      </p:sp>
      <p:sp>
        <p:nvSpPr>
          <p:cNvPr id="70659" name="Rectangle 3"/>
          <p:cNvSpPr>
            <a:spLocks noGrp="1" noChangeArrowheads="1"/>
          </p:cNvSpPr>
          <p:nvPr>
            <p:ph type="body" idx="1"/>
          </p:nvPr>
        </p:nvSpPr>
        <p:spPr>
          <a:xfrm>
            <a:off x="304800" y="1143000"/>
            <a:ext cx="8534400" cy="4572000"/>
          </a:xfrm>
        </p:spPr>
        <p:txBody>
          <a:bodyPr/>
          <a:lstStyle/>
          <a:p>
            <a:pPr eaLnBrk="1" hangingPunct="1">
              <a:lnSpc>
                <a:spcPct val="90000"/>
              </a:lnSpc>
              <a:buFontTx/>
              <a:buNone/>
            </a:pPr>
            <a:r>
              <a:rPr lang="en-US" sz="3600" b="1" smtClean="0">
                <a:solidFill>
                  <a:srgbClr val="FFCC00"/>
                </a:solidFill>
              </a:rPr>
              <a:t>		</a:t>
            </a:r>
            <a:r>
              <a:rPr lang="en-US" sz="3600" b="1" smtClean="0">
                <a:solidFill>
                  <a:srgbClr val="002060"/>
                </a:solidFill>
              </a:rPr>
              <a:t>Insurance Considerations</a:t>
            </a:r>
          </a:p>
          <a:p>
            <a:pPr eaLnBrk="1" hangingPunct="1">
              <a:lnSpc>
                <a:spcPct val="90000"/>
              </a:lnSpc>
              <a:buFontTx/>
              <a:buNone/>
            </a:pPr>
            <a:r>
              <a:rPr lang="en-US" sz="2800" smtClean="0">
                <a:solidFill>
                  <a:srgbClr val="FFFFFF"/>
                </a:solidFill>
              </a:rPr>
              <a:t>		</a:t>
            </a:r>
            <a:r>
              <a:rPr lang="en-US" sz="2800" smtClean="0"/>
              <a:t>Most States require proof of Insurance before you</a:t>
            </a:r>
          </a:p>
          <a:p>
            <a:pPr eaLnBrk="1" hangingPunct="1">
              <a:lnSpc>
                <a:spcPct val="90000"/>
              </a:lnSpc>
              <a:buFontTx/>
              <a:buNone/>
            </a:pPr>
            <a:r>
              <a:rPr lang="en-US" sz="2800" smtClean="0"/>
              <a:t>		can register your boat.</a:t>
            </a:r>
          </a:p>
          <a:p>
            <a:pPr eaLnBrk="1" hangingPunct="1">
              <a:lnSpc>
                <a:spcPct val="90000"/>
              </a:lnSpc>
              <a:buFontTx/>
              <a:buNone/>
            </a:pPr>
            <a:r>
              <a:rPr lang="en-US" sz="2800" b="1" smtClean="0">
                <a:solidFill>
                  <a:srgbClr val="FFCC00"/>
                </a:solidFill>
              </a:rPr>
              <a:t>		</a:t>
            </a:r>
            <a:r>
              <a:rPr lang="en-US" sz="2800" b="1" smtClean="0">
                <a:solidFill>
                  <a:srgbClr val="002060"/>
                </a:solidFill>
              </a:rPr>
              <a:t>Coverage should include:</a:t>
            </a:r>
          </a:p>
          <a:p>
            <a:pPr eaLnBrk="1" hangingPunct="1">
              <a:lnSpc>
                <a:spcPct val="90000"/>
              </a:lnSpc>
              <a:buFontTx/>
              <a:buNone/>
            </a:pPr>
            <a:r>
              <a:rPr lang="en-US" sz="2800" smtClean="0">
                <a:solidFill>
                  <a:srgbClr val="FFFFFF"/>
                </a:solidFill>
              </a:rPr>
              <a:t>		</a:t>
            </a:r>
            <a:r>
              <a:rPr lang="en-US" sz="2800" smtClean="0"/>
              <a:t>Loss of, or damage to, boat</a:t>
            </a:r>
          </a:p>
          <a:p>
            <a:pPr eaLnBrk="1" hangingPunct="1">
              <a:lnSpc>
                <a:spcPct val="90000"/>
              </a:lnSpc>
              <a:buFontTx/>
              <a:buNone/>
            </a:pPr>
            <a:r>
              <a:rPr lang="en-US" sz="2800" smtClean="0"/>
              <a:t>		Loss of, or damage to, equipment </a:t>
            </a:r>
          </a:p>
          <a:p>
            <a:pPr eaLnBrk="1" hangingPunct="1">
              <a:lnSpc>
                <a:spcPct val="90000"/>
              </a:lnSpc>
              <a:buFontTx/>
              <a:buNone/>
            </a:pPr>
            <a:r>
              <a:rPr lang="en-US" sz="2800" smtClean="0"/>
              <a:t>		Liability Coverage; personal injury and property</a:t>
            </a:r>
          </a:p>
          <a:p>
            <a:pPr eaLnBrk="1" hangingPunct="1">
              <a:lnSpc>
                <a:spcPct val="90000"/>
              </a:lnSpc>
              <a:buFontTx/>
              <a:buNone/>
            </a:pPr>
            <a:r>
              <a:rPr lang="en-US" sz="2800" smtClean="0"/>
              <a:t>		Medical coverage</a:t>
            </a:r>
          </a:p>
          <a:p>
            <a:pPr eaLnBrk="1" hangingPunct="1">
              <a:lnSpc>
                <a:spcPct val="90000"/>
              </a:lnSpc>
              <a:buFontTx/>
              <a:buNone/>
            </a:pPr>
            <a:r>
              <a:rPr lang="en-US" sz="2800" smtClean="0"/>
              <a:t>		Towing; over both land and water</a:t>
            </a:r>
            <a:endParaRPr lang="en-US" smtClean="0"/>
          </a:p>
        </p:txBody>
      </p:sp>
      <p:pic>
        <p:nvPicPr>
          <p:cNvPr id="70660" name="Picture 6"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7"/>
          <p:cNvGrpSpPr>
            <a:grpSpLocks/>
          </p:cNvGrpSpPr>
          <p:nvPr/>
        </p:nvGrpSpPr>
        <p:grpSpPr bwMode="auto">
          <a:xfrm>
            <a:off x="0" y="2574925"/>
            <a:ext cx="9144000" cy="1708150"/>
            <a:chOff x="0" y="827"/>
            <a:chExt cx="5760" cy="1076"/>
          </a:xfrm>
        </p:grpSpPr>
        <p:sp>
          <p:nvSpPr>
            <p:cNvPr id="71688" name="Rectangle 2"/>
            <p:cNvSpPr>
              <a:spLocks noChangeArrowheads="1"/>
            </p:cNvSpPr>
            <p:nvPr/>
          </p:nvSpPr>
          <p:spPr bwMode="auto">
            <a:xfrm>
              <a:off x="0" y="827"/>
              <a:ext cx="5760" cy="827"/>
            </a:xfrm>
            <a:prstGeom prst="rect">
              <a:avLst/>
            </a:prstGeom>
            <a:noFill/>
            <a:ln w="9525">
              <a:noFill/>
              <a:miter lim="800000"/>
              <a:headEnd/>
              <a:tailEnd/>
            </a:ln>
          </p:spPr>
          <p:txBody>
            <a:bodyPr>
              <a:spAutoFit/>
            </a:bodyPr>
            <a:lstStyle/>
            <a:p>
              <a:endParaRPr lang="en-US" sz="2800" b="1">
                <a:solidFill>
                  <a:srgbClr val="FFFFFF"/>
                </a:solidFill>
              </a:endParaRPr>
            </a:p>
          </p:txBody>
        </p:sp>
        <p:grpSp>
          <p:nvGrpSpPr>
            <p:cNvPr id="71689" name="Group 6"/>
            <p:cNvGrpSpPr>
              <a:grpSpLocks/>
            </p:cNvGrpSpPr>
            <p:nvPr/>
          </p:nvGrpSpPr>
          <p:grpSpPr bwMode="auto">
            <a:xfrm>
              <a:off x="0" y="827"/>
              <a:ext cx="3454" cy="1076"/>
              <a:chOff x="0" y="798"/>
              <a:chExt cx="3454" cy="1076"/>
            </a:xfrm>
          </p:grpSpPr>
          <p:sp>
            <p:nvSpPr>
              <p:cNvPr id="71690" name="Rectangle 3"/>
              <p:cNvSpPr>
                <a:spLocks noChangeArrowheads="1"/>
              </p:cNvSpPr>
              <p:nvPr/>
            </p:nvSpPr>
            <p:spPr bwMode="auto">
              <a:xfrm>
                <a:off x="0" y="798"/>
                <a:ext cx="3454" cy="327"/>
              </a:xfrm>
              <a:prstGeom prst="rect">
                <a:avLst/>
              </a:prstGeom>
              <a:noFill/>
              <a:ln w="9525">
                <a:noFill/>
                <a:miter lim="800000"/>
                <a:headEnd/>
                <a:tailEnd/>
              </a:ln>
            </p:spPr>
            <p:txBody>
              <a:bodyPr>
                <a:spAutoFit/>
              </a:bodyPr>
              <a:lstStyle/>
              <a:p>
                <a:endParaRPr lang="en-US" sz="2800" b="1">
                  <a:solidFill>
                    <a:srgbClr val="FFFFFF"/>
                  </a:solidFill>
                </a:endParaRPr>
              </a:p>
            </p:txBody>
          </p:sp>
          <p:sp>
            <p:nvSpPr>
              <p:cNvPr id="71691" name="Rectangle 4"/>
              <p:cNvSpPr>
                <a:spLocks noChangeArrowheads="1"/>
              </p:cNvSpPr>
              <p:nvPr/>
            </p:nvSpPr>
            <p:spPr bwMode="auto">
              <a:xfrm>
                <a:off x="0" y="827"/>
                <a:ext cx="3454" cy="1047"/>
              </a:xfrm>
              <a:prstGeom prst="rect">
                <a:avLst/>
              </a:prstGeom>
              <a:noFill/>
              <a:ln w="9525">
                <a:noFill/>
                <a:miter lim="800000"/>
                <a:headEnd/>
                <a:tailEnd/>
              </a:ln>
            </p:spPr>
            <p:txBody>
              <a:bodyPr/>
              <a:lstStyle/>
              <a:p>
                <a:pPr algn="l"/>
                <a:r>
                  <a:rPr lang="en-US" sz="1100" b="1">
                    <a:solidFill>
                      <a:srgbClr val="990000"/>
                    </a:solidFill>
                    <a:latin typeface="Arial" charset="0"/>
                    <a:cs typeface="Arial" charset="0"/>
                  </a:rPr>
                  <a:t>  </a:t>
                </a:r>
                <a:r>
                  <a:rPr lang="en-US" sz="9200" b="1">
                    <a:solidFill>
                      <a:srgbClr val="990000"/>
                    </a:solidFill>
                    <a:latin typeface="Arial" charset="0"/>
                    <a:cs typeface="Arial" charset="0"/>
                  </a:rPr>
                  <a:t> </a:t>
                </a:r>
                <a:r>
                  <a:rPr lang="en-US" sz="1100" b="1">
                    <a:solidFill>
                      <a:srgbClr val="990000"/>
                    </a:solidFill>
                    <a:latin typeface="Arial" charset="0"/>
                    <a:cs typeface="Arial" charset="0"/>
                  </a:rPr>
                  <a:t>                        </a:t>
                </a:r>
              </a:p>
              <a:p>
                <a:pPr algn="l" eaLnBrk="0" hangingPunct="0"/>
                <a:endParaRPr lang="en-US" sz="1100" b="1">
                  <a:solidFill>
                    <a:srgbClr val="990000"/>
                  </a:solidFill>
                  <a:latin typeface="Arial" charset="0"/>
                  <a:cs typeface="Arial" charset="0"/>
                </a:endParaRPr>
              </a:p>
            </p:txBody>
          </p:sp>
        </p:grpSp>
      </p:grpSp>
      <p:pic>
        <p:nvPicPr>
          <p:cNvPr id="71683" name="Picture 5" descr="carbon monoxide poisoning logo"/>
          <p:cNvPicPr>
            <a:picLocks noChangeAspect="1" noChangeArrowheads="1"/>
          </p:cNvPicPr>
          <p:nvPr/>
        </p:nvPicPr>
        <p:blipFill>
          <a:blip r:embed="rId3" cstate="print"/>
          <a:srcRect/>
          <a:stretch>
            <a:fillRect/>
          </a:stretch>
        </p:blipFill>
        <p:spPr bwMode="auto">
          <a:xfrm>
            <a:off x="4876800" y="1066800"/>
            <a:ext cx="2863850" cy="4267200"/>
          </a:xfrm>
          <a:prstGeom prst="rect">
            <a:avLst/>
          </a:prstGeom>
          <a:noFill/>
          <a:ln w="9525">
            <a:noFill/>
            <a:miter lim="800000"/>
            <a:headEnd/>
            <a:tailEnd/>
          </a:ln>
        </p:spPr>
      </p:pic>
      <p:sp>
        <p:nvSpPr>
          <p:cNvPr id="71684" name="Rectangle 8"/>
          <p:cNvSpPr>
            <a:spLocks noChangeArrowheads="1"/>
          </p:cNvSpPr>
          <p:nvPr/>
        </p:nvSpPr>
        <p:spPr bwMode="auto">
          <a:xfrm>
            <a:off x="1027113" y="244475"/>
            <a:ext cx="6861175" cy="762000"/>
          </a:xfrm>
          <a:prstGeom prst="rect">
            <a:avLst/>
          </a:prstGeom>
          <a:noFill/>
          <a:ln w="9525">
            <a:noFill/>
            <a:miter lim="800000"/>
            <a:headEnd/>
            <a:tailEnd/>
          </a:ln>
        </p:spPr>
        <p:txBody>
          <a:bodyPr wrap="none">
            <a:spAutoFit/>
          </a:bodyPr>
          <a:lstStyle/>
          <a:p>
            <a:r>
              <a:rPr lang="en-US" b="1">
                <a:solidFill>
                  <a:srgbClr val="A50021"/>
                </a:solidFill>
                <a:latin typeface="Times New Roman" pitchFamily="18" charset="0"/>
              </a:rPr>
              <a:t>Additional Discussion Items</a:t>
            </a:r>
          </a:p>
        </p:txBody>
      </p:sp>
      <p:pic>
        <p:nvPicPr>
          <p:cNvPr id="71685" name="Picture 9" descr="C:\Users\David\Pictures\CO-decal.gif"/>
          <p:cNvPicPr>
            <a:picLocks noChangeAspect="1" noChangeArrowheads="1"/>
          </p:cNvPicPr>
          <p:nvPr/>
        </p:nvPicPr>
        <p:blipFill>
          <a:blip r:embed="rId4" cstate="print"/>
          <a:srcRect/>
          <a:stretch>
            <a:fillRect/>
          </a:stretch>
        </p:blipFill>
        <p:spPr bwMode="auto">
          <a:xfrm>
            <a:off x="1349375" y="1143000"/>
            <a:ext cx="2079625" cy="2514600"/>
          </a:xfrm>
          <a:prstGeom prst="rect">
            <a:avLst/>
          </a:prstGeom>
          <a:noFill/>
          <a:ln w="9525">
            <a:noFill/>
            <a:miter lim="800000"/>
            <a:headEnd/>
            <a:tailEnd/>
          </a:ln>
        </p:spPr>
      </p:pic>
      <p:pic>
        <p:nvPicPr>
          <p:cNvPr id="71686" name="Picture 10" descr="C:\Users\David\Pictures\houseboat.gif"/>
          <p:cNvPicPr>
            <a:picLocks noChangeAspect="1" noChangeArrowheads="1"/>
          </p:cNvPicPr>
          <p:nvPr/>
        </p:nvPicPr>
        <p:blipFill>
          <a:blip r:embed="rId5" cstate="print"/>
          <a:srcRect/>
          <a:stretch>
            <a:fillRect/>
          </a:stretch>
        </p:blipFill>
        <p:spPr bwMode="auto">
          <a:xfrm>
            <a:off x="533400" y="3825875"/>
            <a:ext cx="3810000" cy="2574925"/>
          </a:xfrm>
          <a:prstGeom prst="rect">
            <a:avLst/>
          </a:prstGeom>
          <a:noFill/>
          <a:ln w="9525">
            <a:noFill/>
            <a:miter lim="800000"/>
            <a:headEnd/>
            <a:tailEnd/>
          </a:ln>
        </p:spPr>
      </p:pic>
      <p:pic>
        <p:nvPicPr>
          <p:cNvPr id="13"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a:xfrm>
            <a:off x="609600" y="228600"/>
            <a:ext cx="7772400" cy="1066800"/>
          </a:xfrm>
        </p:spPr>
        <p:txBody>
          <a:bodyPr/>
          <a:lstStyle/>
          <a:p>
            <a:pPr eaLnBrk="1" hangingPunct="1"/>
            <a:r>
              <a:rPr lang="en-US" sz="4000" b="1" smtClean="0">
                <a:solidFill>
                  <a:srgbClr val="A50021"/>
                </a:solidFill>
              </a:rPr>
              <a:t>Additional Discussion Items</a:t>
            </a:r>
          </a:p>
        </p:txBody>
      </p:sp>
      <p:sp>
        <p:nvSpPr>
          <p:cNvPr id="72707" name="Rectangle 1027"/>
          <p:cNvSpPr>
            <a:spLocks noGrp="1" noChangeArrowheads="1"/>
          </p:cNvSpPr>
          <p:nvPr>
            <p:ph type="body" idx="1"/>
          </p:nvPr>
        </p:nvSpPr>
        <p:spPr>
          <a:xfrm>
            <a:off x="381000" y="1371600"/>
            <a:ext cx="8153400" cy="4876800"/>
          </a:xfrm>
        </p:spPr>
        <p:txBody>
          <a:bodyPr/>
          <a:lstStyle/>
          <a:p>
            <a:pPr algn="ctr" eaLnBrk="1" hangingPunct="1">
              <a:buFontTx/>
              <a:buNone/>
            </a:pPr>
            <a:r>
              <a:rPr lang="en-US" b="1" dirty="0" smtClean="0">
                <a:solidFill>
                  <a:srgbClr val="002060"/>
                </a:solidFill>
                <a:cs typeface="Arial" charset="0"/>
              </a:rPr>
              <a:t>Carbon Monoxide</a:t>
            </a:r>
          </a:p>
          <a:p>
            <a:pPr eaLnBrk="1" hangingPunct="1"/>
            <a:r>
              <a:rPr lang="en-US" dirty="0" smtClean="0">
                <a:cs typeface="Arial" charset="0"/>
              </a:rPr>
              <a:t>CO can affect you whether you're underway, moored, or anchored. </a:t>
            </a:r>
          </a:p>
          <a:p>
            <a:pPr eaLnBrk="1" hangingPunct="1"/>
            <a:r>
              <a:rPr lang="en-US" dirty="0" smtClean="0">
                <a:cs typeface="Arial" charset="0"/>
              </a:rPr>
              <a:t>You cannot see, smell, or taste CO. </a:t>
            </a:r>
          </a:p>
          <a:p>
            <a:pPr eaLnBrk="1" hangingPunct="1"/>
            <a:r>
              <a:rPr lang="en-US" dirty="0" smtClean="0">
                <a:cs typeface="Arial" charset="0"/>
              </a:rPr>
              <a:t>CO can make you sick in seconds. In high enough concentrations, even a few breaths can be fatal.</a:t>
            </a:r>
            <a:endParaRPr lang="en-US" dirty="0" smtClean="0"/>
          </a:p>
          <a:p>
            <a:pPr eaLnBrk="1" hangingPunct="1"/>
            <a:r>
              <a:rPr lang="en-US" dirty="0" smtClean="0">
                <a:cs typeface="Arial" charset="0"/>
              </a:rPr>
              <a:t>CO symptoms are similar to seasickness or alcohol intoxication</a:t>
            </a:r>
            <a:r>
              <a:rPr lang="en-US" b="1" dirty="0" smtClean="0">
                <a:cs typeface="Arial" charset="0"/>
              </a:rPr>
              <a:t>. </a:t>
            </a:r>
          </a:p>
        </p:txBody>
      </p:sp>
      <p:pic>
        <p:nvPicPr>
          <p:cNvPr id="6" name="Picture 1" descr="VSC sticker"/>
          <p:cNvPicPr>
            <a:picLocks noChangeAspect="1" noChangeArrowheads="1"/>
          </p:cNvPicPr>
          <p:nvPr/>
        </p:nvPicPr>
        <p:blipFill>
          <a:blip r:embed="rId3"/>
          <a:srcRect/>
          <a:stretch>
            <a:fillRect/>
          </a:stretch>
        </p:blipFill>
        <p:spPr bwMode="auto">
          <a:xfrm>
            <a:off x="7696200" y="56388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381000" y="304800"/>
            <a:ext cx="8229600" cy="1219200"/>
          </a:xfrm>
        </p:spPr>
        <p:txBody>
          <a:bodyPr/>
          <a:lstStyle/>
          <a:p>
            <a:pPr eaLnBrk="1" hangingPunct="1"/>
            <a:r>
              <a:rPr lang="en-US" sz="3200" b="1" smtClean="0">
                <a:solidFill>
                  <a:srgbClr val="FF3300"/>
                </a:solidFill>
              </a:rPr>
              <a:t>Additional Discussion Items</a:t>
            </a:r>
            <a:r>
              <a:rPr lang="en-US" sz="3200" b="1" smtClean="0">
                <a:solidFill>
                  <a:srgbClr val="FFCC00"/>
                </a:solidFill>
              </a:rPr>
              <a:t/>
            </a:r>
            <a:br>
              <a:rPr lang="en-US" sz="3200" b="1" smtClean="0">
                <a:solidFill>
                  <a:srgbClr val="FFCC00"/>
                </a:solidFill>
              </a:rPr>
            </a:br>
            <a:r>
              <a:rPr lang="en-US" sz="3200" b="1" smtClean="0">
                <a:solidFill>
                  <a:srgbClr val="FFCC00"/>
                </a:solidFill>
              </a:rPr>
              <a:t> </a:t>
            </a:r>
            <a:r>
              <a:rPr lang="en-US" b="1" smtClean="0">
                <a:solidFill>
                  <a:srgbClr val="002060"/>
                </a:solidFill>
                <a:cs typeface="Arial" charset="0"/>
              </a:rPr>
              <a:t>Carbon Monoxide</a:t>
            </a:r>
          </a:p>
        </p:txBody>
      </p:sp>
      <p:sp>
        <p:nvSpPr>
          <p:cNvPr id="73731" name="Rectangle 1027"/>
          <p:cNvSpPr>
            <a:spLocks noGrp="1" noChangeArrowheads="1"/>
          </p:cNvSpPr>
          <p:nvPr>
            <p:ph type="body" idx="1"/>
          </p:nvPr>
        </p:nvSpPr>
        <p:spPr>
          <a:xfrm>
            <a:off x="228600" y="1676400"/>
            <a:ext cx="8610600" cy="4876800"/>
          </a:xfrm>
        </p:spPr>
        <p:txBody>
          <a:bodyPr/>
          <a:lstStyle/>
          <a:p>
            <a:pPr eaLnBrk="1" hangingPunct="1">
              <a:lnSpc>
                <a:spcPct val="90000"/>
              </a:lnSpc>
              <a:buFontTx/>
              <a:buNone/>
            </a:pPr>
            <a:r>
              <a:rPr lang="en-US" sz="2800" b="1" smtClean="0">
                <a:cs typeface="Arial" charset="0"/>
              </a:rPr>
              <a:t>Each Time You Go On a Boat Trip</a:t>
            </a:r>
          </a:p>
          <a:p>
            <a:pPr eaLnBrk="1" hangingPunct="1">
              <a:lnSpc>
                <a:spcPct val="90000"/>
              </a:lnSpc>
            </a:pPr>
            <a:r>
              <a:rPr lang="en-US" sz="2400" smtClean="0">
                <a:cs typeface="Arial" charset="0"/>
              </a:rPr>
              <a:t>Make sure you know where CO exhaust outlets are located on your vessel. </a:t>
            </a:r>
          </a:p>
          <a:p>
            <a:pPr eaLnBrk="1" hangingPunct="1">
              <a:lnSpc>
                <a:spcPct val="90000"/>
              </a:lnSpc>
            </a:pPr>
            <a:r>
              <a:rPr lang="en-US" sz="2400" smtClean="0">
                <a:cs typeface="Arial" charset="0"/>
              </a:rPr>
              <a:t>Educate all passengers about the symptoms of CO poisoning and where CO may accumulate. </a:t>
            </a:r>
          </a:p>
          <a:p>
            <a:pPr eaLnBrk="1" hangingPunct="1">
              <a:lnSpc>
                <a:spcPct val="90000"/>
              </a:lnSpc>
            </a:pPr>
            <a:r>
              <a:rPr lang="en-US" sz="2400" smtClean="0">
                <a:cs typeface="Arial" charset="0"/>
              </a:rPr>
              <a:t>When docked, or rafted with another boat, be aware of exhaust emissions from the other boat. </a:t>
            </a:r>
          </a:p>
          <a:p>
            <a:pPr eaLnBrk="1" hangingPunct="1">
              <a:lnSpc>
                <a:spcPct val="90000"/>
              </a:lnSpc>
            </a:pPr>
            <a:r>
              <a:rPr lang="en-US" sz="2400" smtClean="0">
                <a:cs typeface="Arial" charset="0"/>
              </a:rPr>
              <a:t>Confirm that water flows from the exhaust outlet when the engines and generator are started. </a:t>
            </a:r>
          </a:p>
          <a:p>
            <a:pPr eaLnBrk="1" hangingPunct="1">
              <a:lnSpc>
                <a:spcPct val="90000"/>
              </a:lnSpc>
            </a:pPr>
            <a:r>
              <a:rPr lang="en-US" sz="2400" smtClean="0">
                <a:cs typeface="Arial" charset="0"/>
              </a:rPr>
              <a:t>Listen for any change in exhaust sound, which could indicate an exhaust component failure. </a:t>
            </a:r>
          </a:p>
          <a:p>
            <a:pPr eaLnBrk="1" hangingPunct="1">
              <a:lnSpc>
                <a:spcPct val="90000"/>
              </a:lnSpc>
            </a:pPr>
            <a:r>
              <a:rPr lang="en-US" sz="2400" smtClean="0">
                <a:cs typeface="Arial" charset="0"/>
              </a:rPr>
              <a:t>Test the operation of each CO alarm by pressing the test button.</a:t>
            </a:r>
            <a:r>
              <a:rPr lang="en-US" sz="2800" smtClean="0">
                <a:cs typeface="Arial" charset="0"/>
              </a:rPr>
              <a:t> </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696200" cy="685800"/>
          </a:xfrm>
        </p:spPr>
        <p:txBody>
          <a:bodyPr/>
          <a:lstStyle/>
          <a:p>
            <a:pPr eaLnBrk="1" hangingPunct="1"/>
            <a:r>
              <a:rPr lang="en-US" sz="3600" b="1" dirty="0" smtClean="0">
                <a:solidFill>
                  <a:srgbClr val="A50021"/>
                </a:solidFill>
              </a:rPr>
              <a:t>Vessel Safety Check</a:t>
            </a:r>
            <a:br>
              <a:rPr lang="en-US" sz="3600" b="1" dirty="0" smtClean="0">
                <a:solidFill>
                  <a:srgbClr val="A50021"/>
                </a:solidFill>
              </a:rPr>
            </a:br>
            <a:r>
              <a:rPr lang="en-US" sz="3600" b="1" dirty="0" smtClean="0">
                <a:solidFill>
                  <a:srgbClr val="A50021"/>
                </a:solidFill>
              </a:rPr>
              <a:t>The History</a:t>
            </a:r>
          </a:p>
        </p:txBody>
      </p:sp>
      <p:sp>
        <p:nvSpPr>
          <p:cNvPr id="11267" name="Rectangle 3"/>
          <p:cNvSpPr>
            <a:spLocks noGrp="1" noChangeArrowheads="1"/>
          </p:cNvSpPr>
          <p:nvPr>
            <p:ph idx="1"/>
          </p:nvPr>
        </p:nvSpPr>
        <p:spPr>
          <a:xfrm>
            <a:off x="228600" y="1676400"/>
            <a:ext cx="8686800" cy="4800600"/>
          </a:xfrm>
        </p:spPr>
        <p:txBody>
          <a:bodyPr/>
          <a:lstStyle/>
          <a:p>
            <a:pPr eaLnBrk="1" hangingPunct="1">
              <a:buFontTx/>
              <a:buNone/>
            </a:pPr>
            <a:r>
              <a:rPr lang="en-US" sz="2800" dirty="0" smtClean="0">
                <a:solidFill>
                  <a:srgbClr val="FFFFFF"/>
                </a:solidFill>
              </a:rPr>
              <a:t>	</a:t>
            </a:r>
            <a:r>
              <a:rPr lang="en-US" sz="2800" dirty="0" smtClean="0"/>
              <a:t>USCG AUX developed the Courtesy Motorboat</a:t>
            </a:r>
          </a:p>
          <a:p>
            <a:pPr eaLnBrk="1" hangingPunct="1">
              <a:buFontTx/>
              <a:buNone/>
            </a:pPr>
            <a:r>
              <a:rPr lang="en-US" sz="2800" dirty="0" smtClean="0"/>
              <a:t>	Examination program in 1947 to provide recreational </a:t>
            </a:r>
          </a:p>
          <a:p>
            <a:pPr eaLnBrk="1" hangingPunct="1">
              <a:buFontTx/>
              <a:buNone/>
            </a:pPr>
            <a:r>
              <a:rPr lang="en-US" sz="2800" dirty="0" smtClean="0"/>
              <a:t>	boaters an advisory review of their vessel’s legally </a:t>
            </a:r>
          </a:p>
          <a:p>
            <a:pPr eaLnBrk="1" hangingPunct="1">
              <a:buFontTx/>
              <a:buNone/>
            </a:pPr>
            <a:r>
              <a:rPr lang="en-US" sz="2800" dirty="0" smtClean="0"/>
              <a:t>	required equipment and additional recommended</a:t>
            </a:r>
          </a:p>
          <a:p>
            <a:pPr eaLnBrk="1" hangingPunct="1">
              <a:buFontTx/>
              <a:buNone/>
            </a:pPr>
            <a:r>
              <a:rPr lang="en-US" sz="2800" dirty="0" smtClean="0"/>
              <a:t>	equipment essential for safe boating. </a:t>
            </a:r>
          </a:p>
          <a:p>
            <a:pPr eaLnBrk="1" hangingPunct="1">
              <a:buFontTx/>
              <a:buNone/>
            </a:pPr>
            <a:r>
              <a:rPr lang="en-US" sz="2800" dirty="0" smtClean="0"/>
              <a:t>	It also serves to provide </a:t>
            </a:r>
            <a:r>
              <a:rPr lang="en-US" sz="2800" b="1" u="sng" dirty="0" smtClean="0"/>
              <a:t>one-on-one education </a:t>
            </a:r>
            <a:r>
              <a:rPr lang="en-US" sz="2800" dirty="0" smtClean="0"/>
              <a:t>of</a:t>
            </a:r>
          </a:p>
          <a:p>
            <a:pPr eaLnBrk="1" hangingPunct="1">
              <a:buFontTx/>
              <a:buNone/>
            </a:pPr>
            <a:r>
              <a:rPr lang="en-US" sz="2800" dirty="0" smtClean="0"/>
              <a:t>	recreational boaters regarding the use of safety </a:t>
            </a:r>
          </a:p>
          <a:p>
            <a:pPr eaLnBrk="1" hangingPunct="1">
              <a:buFontTx/>
              <a:buNone/>
            </a:pPr>
            <a:r>
              <a:rPr lang="en-US" sz="2800" dirty="0" smtClean="0"/>
              <a:t>	equipment, legal requirements and regulations, etc.</a:t>
            </a:r>
            <a:r>
              <a:rPr lang="en-US" sz="2800" dirty="0" smtClean="0">
                <a:solidFill>
                  <a:srgbClr val="FFFFFF"/>
                </a:solidFill>
              </a:rPr>
              <a:t> </a:t>
            </a:r>
          </a:p>
        </p:txBody>
      </p:sp>
      <p:pic>
        <p:nvPicPr>
          <p:cNvPr id="11268" name="Picture 7" descr="http://www.safeboatingcampaign.com/wear-it-uscgaux-th.gif"/>
          <p:cNvPicPr>
            <a:picLocks noChangeAspect="1" noChangeArrowheads="1"/>
          </p:cNvPicPr>
          <p:nvPr/>
        </p:nvPicPr>
        <p:blipFill>
          <a:blip r:embed="rId2" r:link="rId3" cstate="print"/>
          <a:srcRect/>
          <a:stretch>
            <a:fillRect/>
          </a:stretch>
        </p:blipFill>
        <p:spPr bwMode="auto">
          <a:xfrm>
            <a:off x="381000" y="57150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772400" y="56388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304800"/>
            <a:ext cx="7772400" cy="762000"/>
          </a:xfrm>
        </p:spPr>
        <p:txBody>
          <a:bodyPr/>
          <a:lstStyle/>
          <a:p>
            <a:pPr eaLnBrk="1" hangingPunct="1"/>
            <a:r>
              <a:rPr lang="en-US" sz="3200" b="1" smtClean="0">
                <a:solidFill>
                  <a:srgbClr val="A50021"/>
                </a:solidFill>
              </a:rPr>
              <a:t>Additional Discussion Items</a:t>
            </a:r>
            <a:endParaRPr lang="en-US" sz="3200" b="1" smtClean="0">
              <a:solidFill>
                <a:srgbClr val="A50021"/>
              </a:solidFill>
              <a:cs typeface="Arial" charset="0"/>
            </a:endParaRPr>
          </a:p>
        </p:txBody>
      </p:sp>
      <p:sp>
        <p:nvSpPr>
          <p:cNvPr id="74755" name="Rectangle 3"/>
          <p:cNvSpPr>
            <a:spLocks noGrp="1" noChangeArrowheads="1"/>
          </p:cNvSpPr>
          <p:nvPr>
            <p:ph type="body" idx="1"/>
          </p:nvPr>
        </p:nvSpPr>
        <p:spPr>
          <a:xfrm>
            <a:off x="228600" y="762000"/>
            <a:ext cx="8610600" cy="5029200"/>
          </a:xfrm>
        </p:spPr>
        <p:txBody>
          <a:bodyPr/>
          <a:lstStyle/>
          <a:p>
            <a:pPr algn="ctr" eaLnBrk="1" hangingPunct="1">
              <a:lnSpc>
                <a:spcPct val="90000"/>
              </a:lnSpc>
              <a:buFontTx/>
              <a:buNone/>
            </a:pPr>
            <a:endParaRPr lang="en-US" sz="2800" b="1" smtClean="0">
              <a:solidFill>
                <a:schemeClr val="accent2"/>
              </a:solidFill>
              <a:cs typeface="Arial" charset="0"/>
            </a:endParaRPr>
          </a:p>
          <a:p>
            <a:pPr algn="ctr" eaLnBrk="1" hangingPunct="1">
              <a:lnSpc>
                <a:spcPct val="90000"/>
              </a:lnSpc>
              <a:buFontTx/>
              <a:buNone/>
            </a:pPr>
            <a:r>
              <a:rPr lang="en-US" sz="2800" b="1" smtClean="0">
                <a:solidFill>
                  <a:srgbClr val="002060"/>
                </a:solidFill>
                <a:cs typeface="Arial" charset="0"/>
              </a:rPr>
              <a:t>Carbon Monoxide Hazards caused by </a:t>
            </a:r>
          </a:p>
          <a:p>
            <a:pPr algn="ctr" eaLnBrk="1" hangingPunct="1">
              <a:lnSpc>
                <a:spcPct val="90000"/>
              </a:lnSpc>
              <a:buFontTx/>
              <a:buNone/>
            </a:pPr>
            <a:r>
              <a:rPr lang="en-US" sz="2800" b="1" smtClean="0">
                <a:solidFill>
                  <a:srgbClr val="002060"/>
                </a:solidFill>
                <a:cs typeface="Arial" charset="0"/>
              </a:rPr>
              <a:t>Generator Exhaust</a:t>
            </a:r>
          </a:p>
          <a:p>
            <a:pPr eaLnBrk="1" hangingPunct="1">
              <a:lnSpc>
                <a:spcPct val="90000"/>
              </a:lnSpc>
              <a:buFontTx/>
              <a:buNone/>
            </a:pPr>
            <a:r>
              <a:rPr lang="en-US" sz="2400" smtClean="0">
                <a:solidFill>
                  <a:srgbClr val="FFFFFF"/>
                </a:solidFill>
                <a:cs typeface="Arial" charset="0"/>
              </a:rPr>
              <a:t>	</a:t>
            </a:r>
            <a:r>
              <a:rPr lang="en-US" sz="2400" smtClean="0">
                <a:cs typeface="Arial" charset="0"/>
              </a:rPr>
              <a:t>Remind Recreational Boaters about Carbon Monoxide Hazards</a:t>
            </a:r>
          </a:p>
          <a:p>
            <a:pPr eaLnBrk="1" hangingPunct="1">
              <a:lnSpc>
                <a:spcPct val="90000"/>
              </a:lnSpc>
              <a:buFontTx/>
              <a:buNone/>
            </a:pPr>
            <a:r>
              <a:rPr lang="en-US" sz="2400" smtClean="0">
                <a:cs typeface="Arial" charset="0"/>
              </a:rPr>
              <a:t>	caused by Generator Exhaust. The Coast Guard advises</a:t>
            </a:r>
          </a:p>
          <a:p>
            <a:pPr eaLnBrk="1" hangingPunct="1">
              <a:lnSpc>
                <a:spcPct val="90000"/>
              </a:lnSpc>
              <a:buFontTx/>
              <a:buNone/>
            </a:pPr>
            <a:r>
              <a:rPr lang="en-US" sz="2400" smtClean="0">
                <a:cs typeface="Arial" charset="0"/>
              </a:rPr>
              <a:t>	owners and operators of boats to turn off gasoline-powered</a:t>
            </a:r>
          </a:p>
          <a:p>
            <a:pPr eaLnBrk="1" hangingPunct="1">
              <a:lnSpc>
                <a:spcPct val="90000"/>
              </a:lnSpc>
              <a:buFontTx/>
              <a:buNone/>
            </a:pPr>
            <a:r>
              <a:rPr lang="en-US" sz="2400" smtClean="0">
                <a:cs typeface="Arial" charset="0"/>
              </a:rPr>
              <a:t>	generators with transom exhaust ports when the swim</a:t>
            </a:r>
          </a:p>
          <a:p>
            <a:pPr eaLnBrk="1" hangingPunct="1">
              <a:lnSpc>
                <a:spcPct val="90000"/>
              </a:lnSpc>
              <a:buFontTx/>
              <a:buNone/>
            </a:pPr>
            <a:r>
              <a:rPr lang="en-US" sz="2400" smtClean="0">
                <a:cs typeface="Arial" charset="0"/>
              </a:rPr>
              <a:t>	platform on the stern is in use. Swimmers should not enter</a:t>
            </a:r>
          </a:p>
          <a:p>
            <a:pPr eaLnBrk="1" hangingPunct="1">
              <a:lnSpc>
                <a:spcPct val="90000"/>
              </a:lnSpc>
              <a:buFontTx/>
              <a:buNone/>
            </a:pPr>
            <a:r>
              <a:rPr lang="en-US" sz="2400" smtClean="0">
                <a:cs typeface="Arial" charset="0"/>
              </a:rPr>
              <a:t>	the cavity of a boat designed with a generator emitting</a:t>
            </a:r>
          </a:p>
          <a:p>
            <a:pPr eaLnBrk="1" hangingPunct="1">
              <a:lnSpc>
                <a:spcPct val="90000"/>
              </a:lnSpc>
              <a:buFontTx/>
              <a:buNone/>
            </a:pPr>
            <a:r>
              <a:rPr lang="en-US" sz="2400" smtClean="0">
                <a:cs typeface="Arial" charset="0"/>
              </a:rPr>
              <a:t>	exhaust into the cavity between the swim platform and the</a:t>
            </a:r>
          </a:p>
          <a:p>
            <a:pPr eaLnBrk="1" hangingPunct="1">
              <a:lnSpc>
                <a:spcPct val="90000"/>
              </a:lnSpc>
              <a:buFontTx/>
              <a:buNone/>
            </a:pPr>
            <a:r>
              <a:rPr lang="en-US" sz="2400" smtClean="0">
                <a:cs typeface="Arial" charset="0"/>
              </a:rPr>
              <a:t>	transom of the vessel</a:t>
            </a:r>
            <a:r>
              <a:rPr lang="en-US" sz="2400" b="1" smtClean="0">
                <a:cs typeface="Arial" charset="0"/>
              </a:rPr>
              <a:t>. </a:t>
            </a:r>
          </a:p>
        </p:txBody>
      </p:sp>
      <p:pic>
        <p:nvPicPr>
          <p:cNvPr id="74756" name="Picture 6"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a:xfrm>
            <a:off x="685800" y="228600"/>
            <a:ext cx="7772400" cy="1295400"/>
          </a:xfrm>
        </p:spPr>
        <p:txBody>
          <a:bodyPr/>
          <a:lstStyle/>
          <a:p>
            <a:pPr eaLnBrk="1" hangingPunct="1"/>
            <a:r>
              <a:rPr lang="en-US" sz="5400" b="1" smtClean="0">
                <a:solidFill>
                  <a:srgbClr val="A50021"/>
                </a:solidFill>
              </a:rPr>
              <a:t>FILE A FLOAT PLAN!</a:t>
            </a:r>
          </a:p>
        </p:txBody>
      </p:sp>
      <p:sp>
        <p:nvSpPr>
          <p:cNvPr id="75779" name="Rectangle 1027"/>
          <p:cNvSpPr>
            <a:spLocks noGrp="1" noChangeArrowheads="1"/>
          </p:cNvSpPr>
          <p:nvPr>
            <p:ph type="body" idx="1"/>
          </p:nvPr>
        </p:nvSpPr>
        <p:spPr>
          <a:xfrm>
            <a:off x="304800" y="1447800"/>
            <a:ext cx="8458200" cy="5029200"/>
          </a:xfrm>
        </p:spPr>
        <p:txBody>
          <a:bodyPr/>
          <a:lstStyle/>
          <a:p>
            <a:pPr eaLnBrk="1" hangingPunct="1"/>
            <a:r>
              <a:rPr lang="en-US" smtClean="0">
                <a:cs typeface="Times New Roman" pitchFamily="18" charset="0"/>
              </a:rPr>
              <a:t>A float plan contains information about the operator and the vehicle used to transport the vessel as well as the vessel itself. </a:t>
            </a:r>
          </a:p>
          <a:p>
            <a:pPr eaLnBrk="1" hangingPunct="1">
              <a:buFontTx/>
              <a:buNone/>
            </a:pPr>
            <a:r>
              <a:rPr lang="en-US" smtClean="0">
                <a:cs typeface="Times New Roman" pitchFamily="18" charset="0"/>
              </a:rPr>
              <a:t>  The plan also includes the expected route of travel along with a date and time of arrival and departure. Taking a few minutes to post a float plan with the marina operator, friends or loved ones is a great life insurance policy.</a:t>
            </a:r>
          </a:p>
        </p:txBody>
      </p:sp>
      <p:pic>
        <p:nvPicPr>
          <p:cNvPr id="75780" name="Picture 1030" descr="http://www.safeboatingcampaign.com/wear-it-uscgaux-th.gif"/>
          <p:cNvPicPr>
            <a:picLocks noChangeAspect="1" noChangeArrowheads="1"/>
          </p:cNvPicPr>
          <p:nvPr/>
        </p:nvPicPr>
        <p:blipFill>
          <a:blip r:embed="rId3" r:link="rId4" cstate="print"/>
          <a:srcRect/>
          <a:stretch>
            <a:fillRect/>
          </a:stretch>
        </p:blipFill>
        <p:spPr bwMode="auto">
          <a:xfrm>
            <a:off x="381000" y="55626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86200" y="609600"/>
            <a:ext cx="4419600" cy="1219200"/>
          </a:xfrm>
        </p:spPr>
        <p:txBody>
          <a:bodyPr/>
          <a:lstStyle/>
          <a:p>
            <a:pPr eaLnBrk="1" hangingPunct="1"/>
            <a:r>
              <a:rPr lang="en-US" sz="4800" b="1" smtClean="0">
                <a:solidFill>
                  <a:srgbClr val="A50021"/>
                </a:solidFill>
              </a:rPr>
              <a:t>CHECK THE WEATHER</a:t>
            </a:r>
          </a:p>
        </p:txBody>
      </p:sp>
      <p:sp>
        <p:nvSpPr>
          <p:cNvPr id="76803" name="Rectangle 3"/>
          <p:cNvSpPr>
            <a:spLocks noGrp="1" noChangeArrowheads="1"/>
          </p:cNvSpPr>
          <p:nvPr>
            <p:ph type="body" idx="1"/>
          </p:nvPr>
        </p:nvSpPr>
        <p:spPr>
          <a:xfrm>
            <a:off x="762000" y="1981200"/>
            <a:ext cx="7772400" cy="4648200"/>
          </a:xfrm>
        </p:spPr>
        <p:txBody>
          <a:bodyPr/>
          <a:lstStyle/>
          <a:p>
            <a:pPr eaLnBrk="1" hangingPunct="1"/>
            <a:r>
              <a:rPr lang="en-US" smtClean="0">
                <a:cs typeface="Arial" charset="0"/>
              </a:rPr>
              <a:t>Monitor and evaluate weather conditions.  </a:t>
            </a:r>
          </a:p>
          <a:p>
            <a:pPr eaLnBrk="1" hangingPunct="1"/>
            <a:r>
              <a:rPr lang="en-US" smtClean="0">
                <a:cs typeface="Arial" charset="0"/>
              </a:rPr>
              <a:t>Purchase a waterproof and portable weather radio or use a VHF radio that has a weather channel.  </a:t>
            </a:r>
          </a:p>
          <a:p>
            <a:pPr eaLnBrk="1" hangingPunct="1"/>
            <a:r>
              <a:rPr lang="en-US" smtClean="0">
                <a:cs typeface="Arial" charset="0"/>
              </a:rPr>
              <a:t>Check sky and sea conditions and never operate in an environment that exceeds    	personal capability.</a:t>
            </a:r>
            <a:r>
              <a:rPr lang="en-US" sz="2800" smtClean="0">
                <a:cs typeface="Arial" charset="0"/>
              </a:rPr>
              <a:t> </a:t>
            </a:r>
            <a:endParaRPr lang="en-US" sz="2800" smtClean="0"/>
          </a:p>
        </p:txBody>
      </p:sp>
      <p:pic>
        <p:nvPicPr>
          <p:cNvPr id="76804" name="Picture 4" descr="Weather"/>
          <p:cNvPicPr>
            <a:picLocks noChangeAspect="1" noChangeArrowheads="1"/>
          </p:cNvPicPr>
          <p:nvPr/>
        </p:nvPicPr>
        <p:blipFill>
          <a:blip r:embed="rId3" cstate="print"/>
          <a:srcRect/>
          <a:stretch>
            <a:fillRect/>
          </a:stretch>
        </p:blipFill>
        <p:spPr bwMode="auto">
          <a:xfrm>
            <a:off x="457200" y="228600"/>
            <a:ext cx="3048000" cy="1771650"/>
          </a:xfrm>
          <a:prstGeom prst="rect">
            <a:avLst/>
          </a:prstGeom>
          <a:noFill/>
          <a:ln w="9525">
            <a:noFill/>
            <a:miter lim="800000"/>
            <a:headEnd/>
            <a:tailEnd/>
          </a:ln>
        </p:spPr>
      </p:pic>
      <p:pic>
        <p:nvPicPr>
          <p:cNvPr id="76805" name="Picture 7" descr="http://www.safeboatingcampaign.com/wear-it-uscgaux-th.gif"/>
          <p:cNvPicPr>
            <a:picLocks noChangeAspect="1" noChangeArrowheads="1"/>
          </p:cNvPicPr>
          <p:nvPr/>
        </p:nvPicPr>
        <p:blipFill>
          <a:blip r:embed="rId4" r:link="rId5" cstate="print"/>
          <a:srcRect/>
          <a:stretch>
            <a:fillRect/>
          </a:stretch>
        </p:blipFill>
        <p:spPr bwMode="auto">
          <a:xfrm>
            <a:off x="381000" y="54864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609600"/>
            <a:ext cx="4267200" cy="4267200"/>
          </a:xfrm>
        </p:spPr>
        <p:txBody>
          <a:bodyPr/>
          <a:lstStyle/>
          <a:p>
            <a:pPr algn="l" eaLnBrk="1" hangingPunct="1"/>
            <a:r>
              <a:rPr lang="en-US" sz="4000" b="1" smtClean="0">
                <a:solidFill>
                  <a:srgbClr val="A50021"/>
                </a:solidFill>
              </a:rPr>
              <a:t>FIRST AID KIT</a:t>
            </a:r>
            <a:r>
              <a:rPr lang="en-US" sz="4000" b="1" smtClean="0">
                <a:solidFill>
                  <a:srgbClr val="FF3300"/>
                </a:solidFill>
                <a:latin typeface="Tahoma" pitchFamily="34" charset="0"/>
              </a:rPr>
              <a:t/>
            </a:r>
            <a:br>
              <a:rPr lang="en-US" sz="4000" b="1" smtClean="0">
                <a:solidFill>
                  <a:srgbClr val="FF3300"/>
                </a:solidFill>
                <a:latin typeface="Tahoma" pitchFamily="34" charset="0"/>
              </a:rPr>
            </a:br>
            <a:r>
              <a:rPr lang="en-US" sz="4000" b="1" smtClean="0">
                <a:solidFill>
                  <a:srgbClr val="FFCC00"/>
                </a:solidFill>
                <a:latin typeface="Tahoma" pitchFamily="34" charset="0"/>
              </a:rPr>
              <a:t/>
            </a:r>
            <a:br>
              <a:rPr lang="en-US" sz="4000" b="1" smtClean="0">
                <a:solidFill>
                  <a:srgbClr val="FFCC00"/>
                </a:solidFill>
                <a:latin typeface="Tahoma" pitchFamily="34" charset="0"/>
              </a:rPr>
            </a:br>
            <a:r>
              <a:rPr lang="en-US" sz="3200" smtClean="0">
                <a:solidFill>
                  <a:schemeClr val="tx1"/>
                </a:solidFill>
                <a:cs typeface="Arial" charset="0"/>
              </a:rPr>
              <a:t>Pack a waterproof First Aid kit and insure that it is secured to your boat.  In addition to the kit consider completing basic first aid training and CPR</a:t>
            </a:r>
          </a:p>
        </p:txBody>
      </p:sp>
      <p:pic>
        <p:nvPicPr>
          <p:cNvPr id="77827" name="Picture 4" descr="MarineFirstAidKit"/>
          <p:cNvPicPr>
            <a:picLocks noGrp="1" noChangeAspect="1" noChangeArrowheads="1"/>
          </p:cNvPicPr>
          <p:nvPr>
            <p:ph type="body" idx="1"/>
          </p:nvPr>
        </p:nvPicPr>
        <p:blipFill>
          <a:blip r:embed="rId3" cstate="print"/>
          <a:srcRect/>
          <a:stretch>
            <a:fillRect/>
          </a:stretch>
        </p:blipFill>
        <p:spPr>
          <a:xfrm>
            <a:off x="5715000" y="533400"/>
            <a:ext cx="2982913" cy="4114800"/>
          </a:xfrm>
          <a:noFill/>
        </p:spPr>
      </p:pic>
      <p:pic>
        <p:nvPicPr>
          <p:cNvPr id="77828" name="Picture 7" descr="http://www.safeboatingcampaign.com/wear-it-uscgaux-th.gif"/>
          <p:cNvPicPr>
            <a:picLocks noChangeAspect="1" noChangeArrowheads="1"/>
          </p:cNvPicPr>
          <p:nvPr/>
        </p:nvPicPr>
        <p:blipFill>
          <a:blip r:embed="rId4" r:link="rId5"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762000" y="228600"/>
            <a:ext cx="7772400" cy="838200"/>
          </a:xfrm>
        </p:spPr>
        <p:txBody>
          <a:bodyPr/>
          <a:lstStyle/>
          <a:p>
            <a:pPr eaLnBrk="1" hangingPunct="1"/>
            <a:r>
              <a:rPr lang="en-US" b="1" smtClean="0">
                <a:solidFill>
                  <a:srgbClr val="A50021"/>
                </a:solidFill>
              </a:rPr>
              <a:t>VHF Radio, GPS, Compass</a:t>
            </a:r>
          </a:p>
        </p:txBody>
      </p:sp>
      <p:sp>
        <p:nvSpPr>
          <p:cNvPr id="2053" name="Rectangle 3"/>
          <p:cNvSpPr>
            <a:spLocks noGrp="1" noChangeArrowheads="1"/>
          </p:cNvSpPr>
          <p:nvPr>
            <p:ph type="body" idx="1"/>
          </p:nvPr>
        </p:nvSpPr>
        <p:spPr>
          <a:xfrm>
            <a:off x="2438400" y="1295400"/>
            <a:ext cx="3733800" cy="5334000"/>
          </a:xfrm>
        </p:spPr>
        <p:txBody>
          <a:bodyPr/>
          <a:lstStyle/>
          <a:p>
            <a:pPr eaLnBrk="1" hangingPunct="1"/>
            <a:r>
              <a:rPr lang="en-US" sz="2800" b="1" smtClean="0">
                <a:ea typeface="Arial Unicode MS" pitchFamily="34" charset="-128"/>
                <a:cs typeface="Arial Unicode MS" pitchFamily="34" charset="-128"/>
              </a:rPr>
              <a:t>Bring along electronic communication and navigation devices such as a VHF Radio, GPS, and Cellular Phone.</a:t>
            </a:r>
          </a:p>
          <a:p>
            <a:pPr eaLnBrk="1" hangingPunct="1"/>
            <a:endParaRPr lang="en-US" sz="2800" b="1" smtClean="0">
              <a:ea typeface="Arial Unicode MS" pitchFamily="34" charset="-128"/>
              <a:cs typeface="Arial Unicode MS" pitchFamily="34" charset="-128"/>
            </a:endParaRPr>
          </a:p>
          <a:p>
            <a:pPr eaLnBrk="1" hangingPunct="1"/>
            <a:r>
              <a:rPr lang="en-US" sz="2800" b="1" smtClean="0">
                <a:ea typeface="Arial Unicode MS" pitchFamily="34" charset="-128"/>
                <a:cs typeface="Arial Unicode MS" pitchFamily="34" charset="-128"/>
              </a:rPr>
              <a:t>Include a waterproof hand held compass as a back up in case</a:t>
            </a:r>
          </a:p>
        </p:txBody>
      </p:sp>
      <p:graphicFrame>
        <p:nvGraphicFramePr>
          <p:cNvPr id="2050" name="Object 4"/>
          <p:cNvGraphicFramePr>
            <a:graphicFrameLocks noChangeAspect="1"/>
          </p:cNvGraphicFramePr>
          <p:nvPr/>
        </p:nvGraphicFramePr>
        <p:xfrm>
          <a:off x="609600" y="990600"/>
          <a:ext cx="1373188" cy="4267200"/>
        </p:xfrm>
        <a:graphic>
          <a:graphicData uri="http://schemas.openxmlformats.org/presentationml/2006/ole">
            <p:oleObj spid="_x0000_s97282" name="Bitmap Image" r:id="rId4" imgW="447856" imgH="1838095" progId="PBrush">
              <p:embed/>
            </p:oleObj>
          </a:graphicData>
        </a:graphic>
      </p:graphicFrame>
      <p:pic>
        <p:nvPicPr>
          <p:cNvPr id="2054" name="Picture 5" descr="WaterproofCompass"/>
          <p:cNvPicPr>
            <a:picLocks noChangeAspect="1" noChangeArrowheads="1"/>
          </p:cNvPicPr>
          <p:nvPr/>
        </p:nvPicPr>
        <p:blipFill>
          <a:blip r:embed="rId5" cstate="print"/>
          <a:srcRect/>
          <a:stretch>
            <a:fillRect/>
          </a:stretch>
        </p:blipFill>
        <p:spPr bwMode="auto">
          <a:xfrm>
            <a:off x="6324600" y="1371600"/>
            <a:ext cx="2133600" cy="1493838"/>
          </a:xfrm>
          <a:prstGeom prst="rect">
            <a:avLst/>
          </a:prstGeom>
          <a:noFill/>
          <a:ln w="9525">
            <a:noFill/>
            <a:miter lim="800000"/>
            <a:headEnd/>
            <a:tailEnd/>
          </a:ln>
        </p:spPr>
      </p:pic>
      <p:graphicFrame>
        <p:nvGraphicFramePr>
          <p:cNvPr id="2051" name="Object 6"/>
          <p:cNvGraphicFramePr>
            <a:graphicFrameLocks noChangeAspect="1"/>
          </p:cNvGraphicFramePr>
          <p:nvPr/>
        </p:nvGraphicFramePr>
        <p:xfrm>
          <a:off x="7162800" y="3124200"/>
          <a:ext cx="1054100" cy="1981200"/>
        </p:xfrm>
        <a:graphic>
          <a:graphicData uri="http://schemas.openxmlformats.org/presentationml/2006/ole">
            <p:oleObj spid="_x0000_s97281" name="Bitmap Image" r:id="rId6" imgW="438095" imgH="752381" progId="PBrush">
              <p:embed/>
            </p:oleObj>
          </a:graphicData>
        </a:graphic>
      </p:graphicFrame>
      <p:pic>
        <p:nvPicPr>
          <p:cNvPr id="2055" name="Picture 9" descr="http://www.safeboatingcampaign.com/wear-it-uscgaux-th.gif"/>
          <p:cNvPicPr>
            <a:picLocks noChangeAspect="1" noChangeArrowheads="1"/>
          </p:cNvPicPr>
          <p:nvPr/>
        </p:nvPicPr>
        <p:blipFill>
          <a:blip r:embed="rId7" r:link="rId8" cstate="print"/>
          <a:srcRect/>
          <a:stretch>
            <a:fillRect/>
          </a:stretch>
        </p:blipFill>
        <p:spPr bwMode="auto">
          <a:xfrm>
            <a:off x="381000" y="5562600"/>
            <a:ext cx="1069975" cy="1143000"/>
          </a:xfrm>
          <a:prstGeom prst="rect">
            <a:avLst/>
          </a:prstGeom>
          <a:noFill/>
          <a:ln w="9525">
            <a:noFill/>
            <a:miter lim="800000"/>
            <a:headEnd/>
            <a:tailEnd/>
          </a:ln>
        </p:spPr>
      </p:pic>
      <p:pic>
        <p:nvPicPr>
          <p:cNvPr id="10" name="Picture 1" descr="VSC sticker"/>
          <p:cNvPicPr>
            <a:picLocks noChangeAspect="1" noChangeArrowheads="1"/>
          </p:cNvPicPr>
          <p:nvPr/>
        </p:nvPicPr>
        <p:blipFill>
          <a:blip r:embed="rId9"/>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648200" y="228600"/>
            <a:ext cx="2667000" cy="914400"/>
          </a:xfrm>
        </p:spPr>
        <p:txBody>
          <a:bodyPr/>
          <a:lstStyle/>
          <a:p>
            <a:pPr algn="r" eaLnBrk="1" hangingPunct="1"/>
            <a:r>
              <a:rPr lang="en-US" b="1" smtClean="0">
                <a:solidFill>
                  <a:srgbClr val="A50021"/>
                </a:solidFill>
                <a:ea typeface="Arial Unicode MS" pitchFamily="34" charset="-128"/>
                <a:cs typeface="Arial Unicode MS" pitchFamily="34" charset="-128"/>
              </a:rPr>
              <a:t>CHARTS</a:t>
            </a:r>
          </a:p>
        </p:txBody>
      </p:sp>
      <p:sp>
        <p:nvSpPr>
          <p:cNvPr id="3076" name="Rectangle 3"/>
          <p:cNvSpPr>
            <a:spLocks noGrp="1" noChangeArrowheads="1"/>
          </p:cNvSpPr>
          <p:nvPr>
            <p:ph type="body" idx="1"/>
          </p:nvPr>
        </p:nvSpPr>
        <p:spPr>
          <a:xfrm>
            <a:off x="3581400" y="1371600"/>
            <a:ext cx="5029200" cy="4953000"/>
          </a:xfrm>
        </p:spPr>
        <p:txBody>
          <a:bodyPr/>
          <a:lstStyle/>
          <a:p>
            <a:pPr eaLnBrk="1" hangingPunct="1">
              <a:lnSpc>
                <a:spcPct val="90000"/>
              </a:lnSpc>
            </a:pPr>
            <a:r>
              <a:rPr lang="en-US" b="1" smtClean="0">
                <a:ea typeface="Arial Unicode MS" pitchFamily="34" charset="-128"/>
                <a:cs typeface="Arial Unicode MS" pitchFamily="34" charset="-128"/>
              </a:rPr>
              <a:t>When operating in coastal waters or navigable rivers, carry a chart and try to obtain local knowledge of waterway conditions.</a:t>
            </a:r>
          </a:p>
          <a:p>
            <a:pPr eaLnBrk="1" hangingPunct="1">
              <a:lnSpc>
                <a:spcPct val="90000"/>
              </a:lnSpc>
              <a:buFontTx/>
              <a:buNone/>
            </a:pPr>
            <a:r>
              <a:rPr lang="en-US" sz="2600" b="1" smtClean="0">
                <a:ea typeface="Arial Unicode MS" pitchFamily="34" charset="-128"/>
                <a:cs typeface="Arial Unicode MS" pitchFamily="34" charset="-128"/>
              </a:rPr>
              <a:t> </a:t>
            </a:r>
          </a:p>
          <a:p>
            <a:pPr eaLnBrk="1" hangingPunct="1">
              <a:lnSpc>
                <a:spcPct val="90000"/>
              </a:lnSpc>
            </a:pPr>
            <a:r>
              <a:rPr lang="en-US" b="1" smtClean="0">
                <a:ea typeface="Arial Unicode MS" pitchFamily="34" charset="-128"/>
                <a:cs typeface="Arial Unicode MS" pitchFamily="34" charset="-128"/>
              </a:rPr>
              <a:t>Familiarize yourself with basic coastal navigation procedures. </a:t>
            </a:r>
          </a:p>
          <a:p>
            <a:pPr eaLnBrk="1" hangingPunct="1">
              <a:lnSpc>
                <a:spcPct val="90000"/>
              </a:lnSpc>
              <a:buFontTx/>
              <a:buNone/>
            </a:pPr>
            <a:endParaRPr lang="en-US" b="1" smtClean="0"/>
          </a:p>
        </p:txBody>
      </p:sp>
      <p:graphicFrame>
        <p:nvGraphicFramePr>
          <p:cNvPr id="3074" name="Object 4"/>
          <p:cNvGraphicFramePr>
            <a:graphicFrameLocks noChangeAspect="1"/>
          </p:cNvGraphicFramePr>
          <p:nvPr/>
        </p:nvGraphicFramePr>
        <p:xfrm>
          <a:off x="457200" y="457200"/>
          <a:ext cx="2895600" cy="4876800"/>
        </p:xfrm>
        <a:graphic>
          <a:graphicData uri="http://schemas.openxmlformats.org/presentationml/2006/ole">
            <p:oleObj spid="_x0000_s3074" name="Bitmap Image" r:id="rId4" imgW="666667" imgH="2209524" progId="PBrush">
              <p:embed/>
            </p:oleObj>
          </a:graphicData>
        </a:graphic>
      </p:graphicFrame>
      <p:pic>
        <p:nvPicPr>
          <p:cNvPr id="3077" name="Picture 7" descr="http://www.safeboatingcampaign.com/wear-it-uscgaux-th.gif"/>
          <p:cNvPicPr>
            <a:picLocks noChangeAspect="1" noChangeArrowheads="1"/>
          </p:cNvPicPr>
          <p:nvPr/>
        </p:nvPicPr>
        <p:blipFill>
          <a:blip r:embed="rId5" r:link="rId6" cstate="print"/>
          <a:srcRect/>
          <a:stretch>
            <a:fillRect/>
          </a:stretch>
        </p:blipFill>
        <p:spPr bwMode="auto">
          <a:xfrm>
            <a:off x="381000" y="5486400"/>
            <a:ext cx="1069975" cy="1143000"/>
          </a:xfrm>
          <a:prstGeom prst="rect">
            <a:avLst/>
          </a:prstGeom>
          <a:noFill/>
          <a:ln w="9525">
            <a:noFill/>
            <a:miter lim="800000"/>
            <a:headEnd/>
            <a:tailEnd/>
          </a:ln>
        </p:spPr>
      </p:pic>
      <p:pic>
        <p:nvPicPr>
          <p:cNvPr id="8" name="Picture 1" descr="VSC sticker"/>
          <p:cNvPicPr>
            <a:picLocks noChangeAspect="1" noChangeArrowheads="1"/>
          </p:cNvPicPr>
          <p:nvPr/>
        </p:nvPicPr>
        <p:blipFill>
          <a:blip r:embed="rId7"/>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981200" y="0"/>
            <a:ext cx="5334000" cy="1219200"/>
          </a:xfrm>
        </p:spPr>
        <p:txBody>
          <a:bodyPr/>
          <a:lstStyle/>
          <a:p>
            <a:pPr eaLnBrk="1" hangingPunct="1"/>
            <a:r>
              <a:rPr lang="en-US" sz="4000" b="1" smtClean="0">
                <a:solidFill>
                  <a:srgbClr val="A50021"/>
                </a:solidFill>
              </a:rPr>
              <a:t>OTHER ITEMS</a:t>
            </a:r>
          </a:p>
        </p:txBody>
      </p:sp>
      <p:pic>
        <p:nvPicPr>
          <p:cNvPr id="78851" name="Picture 4" descr="EPIRB"/>
          <p:cNvPicPr>
            <a:picLocks noChangeAspect="1" noChangeArrowheads="1"/>
          </p:cNvPicPr>
          <p:nvPr/>
        </p:nvPicPr>
        <p:blipFill>
          <a:blip r:embed="rId3" cstate="print"/>
          <a:srcRect/>
          <a:stretch>
            <a:fillRect/>
          </a:stretch>
        </p:blipFill>
        <p:spPr bwMode="auto">
          <a:xfrm>
            <a:off x="457200" y="381000"/>
            <a:ext cx="952500" cy="3124200"/>
          </a:xfrm>
          <a:prstGeom prst="rect">
            <a:avLst/>
          </a:prstGeom>
          <a:noFill/>
          <a:ln w="9525">
            <a:noFill/>
            <a:miter lim="800000"/>
            <a:headEnd/>
            <a:tailEnd/>
          </a:ln>
        </p:spPr>
      </p:pic>
      <p:pic>
        <p:nvPicPr>
          <p:cNvPr id="78852" name="Picture 5" descr="msutang"/>
          <p:cNvPicPr>
            <a:picLocks noChangeAspect="1" noChangeArrowheads="1"/>
          </p:cNvPicPr>
          <p:nvPr/>
        </p:nvPicPr>
        <p:blipFill>
          <a:blip r:embed="rId4" cstate="print"/>
          <a:srcRect/>
          <a:stretch>
            <a:fillRect/>
          </a:stretch>
        </p:blipFill>
        <p:spPr bwMode="auto">
          <a:xfrm>
            <a:off x="3429000" y="1371600"/>
            <a:ext cx="2206625" cy="1760538"/>
          </a:xfrm>
          <a:prstGeom prst="rect">
            <a:avLst/>
          </a:prstGeom>
          <a:noFill/>
          <a:ln w="9525">
            <a:noFill/>
            <a:miter lim="800000"/>
            <a:headEnd/>
            <a:tailEnd/>
          </a:ln>
        </p:spPr>
      </p:pic>
      <p:pic>
        <p:nvPicPr>
          <p:cNvPr id="78853" name="Picture 6" descr="Flares"/>
          <p:cNvPicPr>
            <a:picLocks noChangeAspect="1" noChangeArrowheads="1"/>
          </p:cNvPicPr>
          <p:nvPr/>
        </p:nvPicPr>
        <p:blipFill>
          <a:blip r:embed="rId5" cstate="print"/>
          <a:srcRect/>
          <a:stretch>
            <a:fillRect/>
          </a:stretch>
        </p:blipFill>
        <p:spPr bwMode="auto">
          <a:xfrm>
            <a:off x="6553200" y="1371600"/>
            <a:ext cx="2163763" cy="2136775"/>
          </a:xfrm>
          <a:prstGeom prst="rect">
            <a:avLst/>
          </a:prstGeom>
          <a:noFill/>
          <a:ln w="9525">
            <a:noFill/>
            <a:miter lim="800000"/>
            <a:headEnd/>
            <a:tailEnd/>
          </a:ln>
        </p:spPr>
      </p:pic>
      <p:pic>
        <p:nvPicPr>
          <p:cNvPr id="78854" name="Picture 7" descr="Knife"/>
          <p:cNvPicPr>
            <a:picLocks noChangeAspect="1" noChangeArrowheads="1"/>
          </p:cNvPicPr>
          <p:nvPr/>
        </p:nvPicPr>
        <p:blipFill>
          <a:blip r:embed="rId6" cstate="print"/>
          <a:srcRect/>
          <a:stretch>
            <a:fillRect/>
          </a:stretch>
        </p:blipFill>
        <p:spPr bwMode="auto">
          <a:xfrm>
            <a:off x="457200" y="3657600"/>
            <a:ext cx="2667000" cy="1212850"/>
          </a:xfrm>
          <a:prstGeom prst="rect">
            <a:avLst/>
          </a:prstGeom>
          <a:noFill/>
          <a:ln w="9525">
            <a:noFill/>
            <a:miter lim="800000"/>
            <a:headEnd/>
            <a:tailEnd/>
          </a:ln>
        </p:spPr>
      </p:pic>
      <p:pic>
        <p:nvPicPr>
          <p:cNvPr id="78855" name="Picture 8" descr="sunglasses"/>
          <p:cNvPicPr>
            <a:picLocks noChangeAspect="1" noChangeArrowheads="1"/>
          </p:cNvPicPr>
          <p:nvPr/>
        </p:nvPicPr>
        <p:blipFill>
          <a:blip r:embed="rId7" cstate="print"/>
          <a:srcRect/>
          <a:stretch>
            <a:fillRect/>
          </a:stretch>
        </p:blipFill>
        <p:spPr bwMode="auto">
          <a:xfrm>
            <a:off x="3886200" y="3352800"/>
            <a:ext cx="1219200" cy="1219200"/>
          </a:xfrm>
          <a:prstGeom prst="rect">
            <a:avLst/>
          </a:prstGeom>
          <a:noFill/>
          <a:ln w="9525">
            <a:noFill/>
            <a:miter lim="800000"/>
            <a:headEnd/>
            <a:tailEnd/>
          </a:ln>
        </p:spPr>
      </p:pic>
      <p:pic>
        <p:nvPicPr>
          <p:cNvPr id="78856" name="Picture 9" descr="glove"/>
          <p:cNvPicPr>
            <a:picLocks noChangeAspect="1" noChangeArrowheads="1"/>
          </p:cNvPicPr>
          <p:nvPr/>
        </p:nvPicPr>
        <p:blipFill>
          <a:blip r:embed="rId8" cstate="print"/>
          <a:srcRect/>
          <a:stretch>
            <a:fillRect/>
          </a:stretch>
        </p:blipFill>
        <p:spPr bwMode="auto">
          <a:xfrm>
            <a:off x="1828800" y="5105400"/>
            <a:ext cx="1371600" cy="1371600"/>
          </a:xfrm>
          <a:prstGeom prst="rect">
            <a:avLst/>
          </a:prstGeom>
          <a:noFill/>
          <a:ln w="9525">
            <a:noFill/>
            <a:miter lim="800000"/>
            <a:headEnd/>
            <a:tailEnd/>
          </a:ln>
        </p:spPr>
      </p:pic>
      <p:pic>
        <p:nvPicPr>
          <p:cNvPr id="78857" name="Picture 10" descr="shoe"/>
          <p:cNvPicPr>
            <a:picLocks noChangeAspect="1" noChangeArrowheads="1"/>
          </p:cNvPicPr>
          <p:nvPr/>
        </p:nvPicPr>
        <p:blipFill>
          <a:blip r:embed="rId9" cstate="print"/>
          <a:srcRect/>
          <a:stretch>
            <a:fillRect/>
          </a:stretch>
        </p:blipFill>
        <p:spPr bwMode="auto">
          <a:xfrm>
            <a:off x="3886200" y="4953000"/>
            <a:ext cx="1219200" cy="1219200"/>
          </a:xfrm>
          <a:prstGeom prst="rect">
            <a:avLst/>
          </a:prstGeom>
          <a:noFill/>
          <a:ln w="9525">
            <a:noFill/>
            <a:miter lim="800000"/>
            <a:headEnd/>
            <a:tailEnd/>
          </a:ln>
        </p:spPr>
      </p:pic>
      <p:pic>
        <p:nvPicPr>
          <p:cNvPr id="78858" name="Picture 11" descr="Anchor"/>
          <p:cNvPicPr>
            <a:picLocks noChangeAspect="1" noChangeArrowheads="1"/>
          </p:cNvPicPr>
          <p:nvPr/>
        </p:nvPicPr>
        <p:blipFill>
          <a:blip r:embed="rId10" cstate="print"/>
          <a:srcRect/>
          <a:stretch>
            <a:fillRect/>
          </a:stretch>
        </p:blipFill>
        <p:spPr bwMode="auto">
          <a:xfrm>
            <a:off x="5791200" y="3733800"/>
            <a:ext cx="1981200" cy="1981200"/>
          </a:xfrm>
          <a:prstGeom prst="rect">
            <a:avLst/>
          </a:prstGeom>
          <a:noFill/>
          <a:ln w="9525">
            <a:noFill/>
            <a:miter lim="800000"/>
            <a:headEnd/>
            <a:tailEnd/>
          </a:ln>
        </p:spPr>
      </p:pic>
      <p:pic>
        <p:nvPicPr>
          <p:cNvPr id="78859" name="Picture 14" descr="http://www.safeboatingcampaign.com/wear-it-uscgaux-th.gif"/>
          <p:cNvPicPr>
            <a:picLocks noChangeAspect="1" noChangeArrowheads="1"/>
          </p:cNvPicPr>
          <p:nvPr/>
        </p:nvPicPr>
        <p:blipFill>
          <a:blip r:embed="rId11" r:link="rId12" cstate="print"/>
          <a:srcRect/>
          <a:stretch>
            <a:fillRect/>
          </a:stretch>
        </p:blipFill>
        <p:spPr bwMode="auto">
          <a:xfrm>
            <a:off x="381000" y="5410200"/>
            <a:ext cx="1069975" cy="1143000"/>
          </a:xfrm>
          <a:prstGeom prst="rect">
            <a:avLst/>
          </a:prstGeom>
          <a:noFill/>
          <a:ln w="9525">
            <a:noFill/>
            <a:miter lim="800000"/>
            <a:headEnd/>
            <a:tailEnd/>
          </a:ln>
        </p:spPr>
      </p:pic>
      <p:pic>
        <p:nvPicPr>
          <p:cNvPr id="14" name="Picture 1" descr="VSC sticker"/>
          <p:cNvPicPr>
            <a:picLocks noChangeAspect="1" noChangeArrowheads="1"/>
          </p:cNvPicPr>
          <p:nvPr/>
        </p:nvPicPr>
        <p:blipFill>
          <a:blip r:embed="rId13"/>
          <a:srcRect/>
          <a:stretch>
            <a:fillRect/>
          </a:stretch>
        </p:blipFill>
        <p:spPr bwMode="auto">
          <a:xfrm>
            <a:off x="7848600"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304800"/>
            <a:ext cx="8458200" cy="1143000"/>
          </a:xfrm>
        </p:spPr>
        <p:txBody>
          <a:bodyPr/>
          <a:lstStyle/>
          <a:p>
            <a:pPr eaLnBrk="1" hangingPunct="1"/>
            <a:r>
              <a:rPr lang="en-US" b="1" smtClean="0">
                <a:solidFill>
                  <a:srgbClr val="A50021"/>
                </a:solidFill>
              </a:rPr>
              <a:t>BOATING SAFETY COURSE</a:t>
            </a:r>
          </a:p>
        </p:txBody>
      </p:sp>
      <p:sp>
        <p:nvSpPr>
          <p:cNvPr id="79875" name="Rectangle 3"/>
          <p:cNvSpPr>
            <a:spLocks noGrp="1" noChangeArrowheads="1"/>
          </p:cNvSpPr>
          <p:nvPr>
            <p:ph type="body" idx="1"/>
          </p:nvPr>
        </p:nvSpPr>
        <p:spPr>
          <a:xfrm>
            <a:off x="685800" y="1371600"/>
            <a:ext cx="5181600" cy="4191000"/>
          </a:xfrm>
        </p:spPr>
        <p:txBody>
          <a:bodyPr/>
          <a:lstStyle/>
          <a:p>
            <a:pPr eaLnBrk="1" hangingPunct="1">
              <a:lnSpc>
                <a:spcPct val="90000"/>
              </a:lnSpc>
              <a:buFontTx/>
              <a:buNone/>
            </a:pPr>
            <a:r>
              <a:rPr lang="en-US" sz="3600" b="1" smtClean="0">
                <a:latin typeface="Tahoma" pitchFamily="34" charset="0"/>
              </a:rPr>
              <a:t>  </a:t>
            </a:r>
            <a:r>
              <a:rPr lang="en-US" sz="2800" smtClean="0"/>
              <a:t>All boaters should be encouraged to take a Boating Safety Course such as the  </a:t>
            </a:r>
            <a:r>
              <a:rPr lang="en-US" sz="2800" b="1" u="sng" smtClean="0"/>
              <a:t>“About Boating Safely”</a:t>
            </a:r>
            <a:r>
              <a:rPr lang="en-US" sz="2800" smtClean="0"/>
              <a:t> Course</a:t>
            </a:r>
            <a:r>
              <a:rPr lang="en-US" sz="2800" smtClean="0">
                <a:latin typeface="Tahoma" pitchFamily="34" charset="0"/>
              </a:rPr>
              <a:t>.</a:t>
            </a:r>
          </a:p>
          <a:p>
            <a:pPr eaLnBrk="1" hangingPunct="1">
              <a:lnSpc>
                <a:spcPct val="90000"/>
              </a:lnSpc>
              <a:buFontTx/>
              <a:buNone/>
            </a:pPr>
            <a:r>
              <a:rPr lang="en-US" sz="2800" smtClean="0">
                <a:latin typeface="Tahoma" pitchFamily="34" charset="0"/>
              </a:rPr>
              <a:t>   </a:t>
            </a:r>
            <a:r>
              <a:rPr lang="en-US" sz="2800" smtClean="0"/>
              <a:t>For more D11NR class info, promote:</a:t>
            </a:r>
            <a:r>
              <a:rPr lang="en-US" sz="2800" smtClean="0">
                <a:solidFill>
                  <a:srgbClr val="FFFFFF"/>
                </a:solidFill>
              </a:rPr>
              <a:t> </a:t>
            </a:r>
            <a:r>
              <a:rPr lang="en-US" sz="2800" b="1" u="sng" smtClean="0">
                <a:solidFill>
                  <a:schemeClr val="accent2"/>
                </a:solidFill>
              </a:rPr>
              <a:t>http//public.d11nuscgaux.info/pe-course.html</a:t>
            </a:r>
            <a:r>
              <a:rPr lang="en-US" sz="2800" smtClean="0">
                <a:solidFill>
                  <a:srgbClr val="FFFFFF"/>
                </a:solidFill>
              </a:rPr>
              <a:t> </a:t>
            </a:r>
            <a:r>
              <a:rPr lang="en-US" sz="2800" smtClean="0"/>
              <a:t>on ALL handout material. </a:t>
            </a:r>
          </a:p>
        </p:txBody>
      </p:sp>
      <p:grpSp>
        <p:nvGrpSpPr>
          <p:cNvPr id="79876" name="Group 10"/>
          <p:cNvGrpSpPr>
            <a:grpSpLocks/>
          </p:cNvGrpSpPr>
          <p:nvPr/>
        </p:nvGrpSpPr>
        <p:grpSpPr bwMode="auto">
          <a:xfrm>
            <a:off x="358775" y="1906588"/>
            <a:ext cx="9167813" cy="0"/>
            <a:chOff x="0" y="0"/>
            <a:chExt cx="0" cy="0"/>
          </a:xfrm>
        </p:grpSpPr>
        <p:sp>
          <p:nvSpPr>
            <p:cNvPr id="79880" name="Rectangle 8"/>
            <p:cNvSpPr>
              <a:spLocks noChangeArrowheads="1"/>
            </p:cNvSpPr>
            <p:nvPr/>
          </p:nvSpPr>
          <p:spPr bwMode="auto">
            <a:xfrm>
              <a:off x="0" y="0"/>
              <a:ext cx="0" cy="0"/>
            </a:xfrm>
            <a:prstGeom prst="rect">
              <a:avLst/>
            </a:prstGeom>
            <a:solidFill>
              <a:srgbClr val="FFFFFF"/>
            </a:solidFill>
            <a:ln w="9525">
              <a:noFill/>
              <a:miter lim="800000"/>
              <a:headEnd/>
              <a:tailEnd/>
            </a:ln>
          </p:spPr>
          <p:txBody>
            <a:bodyPr>
              <a:spAutoFit/>
            </a:bodyPr>
            <a:lstStyle/>
            <a:p>
              <a:endParaRPr lang="en-US"/>
            </a:p>
          </p:txBody>
        </p:sp>
        <p:sp>
          <p:nvSpPr>
            <p:cNvPr id="79881" name="Rectangle 9"/>
            <p:cNvSpPr>
              <a:spLocks noChangeArrowheads="1"/>
            </p:cNvSpPr>
            <p:nvPr/>
          </p:nvSpPr>
          <p:spPr bwMode="auto">
            <a:xfrm>
              <a:off x="0" y="0"/>
              <a:ext cx="0" cy="0"/>
            </a:xfrm>
            <a:prstGeom prst="rect">
              <a:avLst/>
            </a:prstGeom>
            <a:noFill/>
            <a:ln w="7">
              <a:solidFill>
                <a:srgbClr val="A0A0A0"/>
              </a:solidFill>
              <a:miter lim="800000"/>
              <a:headEnd/>
              <a:tailEnd/>
            </a:ln>
          </p:spPr>
          <p:txBody>
            <a:bodyPr/>
            <a:lstStyle/>
            <a:p>
              <a:endParaRPr lang="en-US"/>
            </a:p>
          </p:txBody>
        </p:sp>
      </p:grpSp>
      <p:pic>
        <p:nvPicPr>
          <p:cNvPr id="79877" name="Picture 7" descr="About Boating Safely"/>
          <p:cNvPicPr>
            <a:picLocks noChangeAspect="1" noChangeArrowheads="1"/>
          </p:cNvPicPr>
          <p:nvPr/>
        </p:nvPicPr>
        <p:blipFill>
          <a:blip r:embed="rId3" cstate="print"/>
          <a:srcRect/>
          <a:stretch>
            <a:fillRect/>
          </a:stretch>
        </p:blipFill>
        <p:spPr bwMode="auto">
          <a:xfrm>
            <a:off x="5891213" y="1600200"/>
            <a:ext cx="2566987" cy="3297238"/>
          </a:xfrm>
          <a:prstGeom prst="rect">
            <a:avLst/>
          </a:prstGeom>
          <a:noFill/>
          <a:ln w="9525">
            <a:noFill/>
            <a:miter lim="800000"/>
            <a:headEnd/>
            <a:tailEnd/>
          </a:ln>
        </p:spPr>
      </p:pic>
      <p:pic>
        <p:nvPicPr>
          <p:cNvPr id="79878" name="Picture 11" descr="http://www.safeboatingcampaign.com/wear-it-uscgaux-th.gif"/>
          <p:cNvPicPr>
            <a:picLocks noChangeAspect="1" noChangeArrowheads="1"/>
          </p:cNvPicPr>
          <p:nvPr/>
        </p:nvPicPr>
        <p:blipFill>
          <a:blip r:embed="rId4" r:link="rId5" cstate="print"/>
          <a:srcRect/>
          <a:stretch>
            <a:fillRect/>
          </a:stretch>
        </p:blipFill>
        <p:spPr bwMode="auto">
          <a:xfrm>
            <a:off x="381000" y="5562600"/>
            <a:ext cx="1069975" cy="1143000"/>
          </a:xfrm>
          <a:prstGeom prst="rect">
            <a:avLst/>
          </a:prstGeom>
          <a:noFill/>
          <a:ln w="9525">
            <a:noFill/>
            <a:miter lim="800000"/>
            <a:headEnd/>
            <a:tailEnd/>
          </a:ln>
        </p:spPr>
      </p:pic>
      <p:pic>
        <p:nvPicPr>
          <p:cNvPr id="11" name="Picture 1" descr="VSC sticker"/>
          <p:cNvPicPr>
            <a:picLocks noChangeAspect="1" noChangeArrowheads="1"/>
          </p:cNvPicPr>
          <p:nvPr/>
        </p:nvPicPr>
        <p:blipFill>
          <a:blip r:embed="rId6"/>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457200"/>
            <a:ext cx="7772400" cy="914400"/>
          </a:xfrm>
        </p:spPr>
        <p:txBody>
          <a:bodyPr/>
          <a:lstStyle/>
          <a:p>
            <a:pPr eaLnBrk="1" hangingPunct="1"/>
            <a:r>
              <a:rPr lang="en-US" b="1" smtClean="0">
                <a:solidFill>
                  <a:srgbClr val="A50021"/>
                </a:solidFill>
                <a:ea typeface="Arial Unicode MS" pitchFamily="34" charset="-128"/>
                <a:cs typeface="Arial Unicode MS" pitchFamily="34" charset="-128"/>
              </a:rPr>
              <a:t>CLEAN UP</a:t>
            </a:r>
          </a:p>
        </p:txBody>
      </p:sp>
      <p:sp>
        <p:nvSpPr>
          <p:cNvPr id="80899" name="Rectangle 3"/>
          <p:cNvSpPr>
            <a:spLocks noGrp="1" noChangeArrowheads="1"/>
          </p:cNvSpPr>
          <p:nvPr>
            <p:ph type="body" idx="1"/>
          </p:nvPr>
        </p:nvSpPr>
        <p:spPr>
          <a:xfrm>
            <a:off x="304800" y="1981200"/>
            <a:ext cx="8458200" cy="4114800"/>
          </a:xfrm>
        </p:spPr>
        <p:txBody>
          <a:bodyPr/>
          <a:lstStyle/>
          <a:p>
            <a:pPr eaLnBrk="1" hangingPunct="1"/>
            <a:r>
              <a:rPr lang="en-US" sz="4400" smtClean="0">
                <a:ea typeface="Arial Unicode MS" pitchFamily="34" charset="-128"/>
                <a:cs typeface="Arial Unicode MS" pitchFamily="34" charset="-128"/>
              </a:rPr>
              <a:t>Pack a trash bag. Take all refuse away with you.</a:t>
            </a:r>
          </a:p>
          <a:p>
            <a:pPr eaLnBrk="1" hangingPunct="1"/>
            <a:r>
              <a:rPr lang="en-US" sz="4400" smtClean="0">
                <a:ea typeface="Arial Unicode MS" pitchFamily="34" charset="-128"/>
                <a:cs typeface="Arial Unicode MS" pitchFamily="34" charset="-128"/>
              </a:rPr>
              <a:t>Leave every stop or campsite cleaner than when you found it.</a:t>
            </a:r>
          </a:p>
        </p:txBody>
      </p:sp>
      <p:pic>
        <p:nvPicPr>
          <p:cNvPr id="80900" name="Picture 6"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228600" y="304800"/>
            <a:ext cx="8610600" cy="5486400"/>
          </a:xfrm>
        </p:spPr>
        <p:txBody>
          <a:bodyPr/>
          <a:lstStyle/>
          <a:p>
            <a:pPr eaLnBrk="1" hangingPunct="1">
              <a:lnSpc>
                <a:spcPct val="90000"/>
              </a:lnSpc>
              <a:buFontTx/>
              <a:buNone/>
            </a:pPr>
            <a:r>
              <a:rPr lang="en-US" i="1" smtClean="0">
                <a:cs typeface="Times New Roman" pitchFamily="18" charset="0"/>
              </a:rPr>
              <a:t>“ Recreational Boating Safety is the Auxiliary's core competency and core mission. The absolute strongest support to the Recreational Boating Safety mission is needed as never before. “</a:t>
            </a:r>
          </a:p>
          <a:p>
            <a:pPr eaLnBrk="1" hangingPunct="1">
              <a:lnSpc>
                <a:spcPct val="90000"/>
              </a:lnSpc>
              <a:buFontTx/>
              <a:buNone/>
            </a:pPr>
            <a:r>
              <a:rPr lang="en-US" i="1" smtClean="0">
                <a:cs typeface="Times New Roman" pitchFamily="18" charset="0"/>
              </a:rPr>
              <a:t>   “Preventive Search and Rescue saves lives and also creates opportunities for our limited active Coast Guard resources to conduct missions other than Search and Rescue, which is extremely valuable within the current maritime security environment... “</a:t>
            </a:r>
            <a:endParaRPr lang="en-US" smtClean="0"/>
          </a:p>
          <a:p>
            <a:pPr eaLnBrk="1" hangingPunct="1">
              <a:lnSpc>
                <a:spcPct val="90000"/>
              </a:lnSpc>
              <a:buFontTx/>
              <a:buNone/>
            </a:pPr>
            <a:r>
              <a:rPr lang="en-US" smtClean="0">
                <a:solidFill>
                  <a:srgbClr val="FFFFFF"/>
                </a:solidFill>
              </a:rPr>
              <a:t>                               </a:t>
            </a:r>
            <a:r>
              <a:rPr lang="en-US" sz="2400" i="1" smtClean="0">
                <a:solidFill>
                  <a:srgbClr val="002060"/>
                </a:solidFill>
                <a:latin typeface="Tahoma" pitchFamily="34" charset="0"/>
              </a:rPr>
              <a:t>Capt. David B. Hill, CHDIRAUX</a:t>
            </a:r>
            <a:endParaRPr lang="en-US" sz="2400" smtClean="0">
              <a:solidFill>
                <a:srgbClr val="002060"/>
              </a:solidFill>
              <a:latin typeface="Tahoma" pitchFamily="34" charset="0"/>
            </a:endParaRPr>
          </a:p>
        </p:txBody>
      </p:sp>
      <p:pic>
        <p:nvPicPr>
          <p:cNvPr id="81923" name="Picture 8" descr="http://www.safeboatingcampaign.com/wear-it-uscgaux-th.gif"/>
          <p:cNvPicPr>
            <a:picLocks noChangeAspect="1" noChangeArrowheads="1"/>
          </p:cNvPicPr>
          <p:nvPr/>
        </p:nvPicPr>
        <p:blipFill>
          <a:blip r:embed="rId2" r:link="rId3" cstate="print"/>
          <a:srcRect/>
          <a:stretch>
            <a:fillRect/>
          </a:stretch>
        </p:blipFill>
        <p:spPr bwMode="auto">
          <a:xfrm>
            <a:off x="381000" y="5410200"/>
            <a:ext cx="1069975" cy="1143000"/>
          </a:xfrm>
          <a:prstGeom prst="rect">
            <a:avLst/>
          </a:prstGeom>
          <a:noFill/>
          <a:ln w="9525">
            <a:noFill/>
            <a:miter lim="800000"/>
            <a:headEnd/>
            <a:tailEnd/>
          </a:ln>
        </p:spPr>
      </p:pic>
      <p:pic>
        <p:nvPicPr>
          <p:cNvPr id="6" name="Picture 1" descr="VSC sticker"/>
          <p:cNvPicPr>
            <a:picLocks noChangeAspect="1" noChangeArrowheads="1"/>
          </p:cNvPicPr>
          <p:nvPr/>
        </p:nvPicPr>
        <p:blipFill>
          <a:blip r:embed="rId4"/>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295400"/>
          </a:xfrm>
        </p:spPr>
        <p:txBody>
          <a:bodyPr/>
          <a:lstStyle/>
          <a:p>
            <a:pPr eaLnBrk="1" hangingPunct="1"/>
            <a:r>
              <a:rPr lang="en-US" sz="3600" b="1" smtClean="0">
                <a:solidFill>
                  <a:srgbClr val="A50021"/>
                </a:solidFill>
              </a:rPr>
              <a:t>Vessel Safety Check</a:t>
            </a:r>
            <a:br>
              <a:rPr lang="en-US" sz="3600" b="1" smtClean="0">
                <a:solidFill>
                  <a:srgbClr val="A50021"/>
                </a:solidFill>
              </a:rPr>
            </a:br>
            <a:r>
              <a:rPr lang="en-US" sz="3600" b="1" smtClean="0">
                <a:solidFill>
                  <a:srgbClr val="A50021"/>
                </a:solidFill>
              </a:rPr>
              <a:t>The History-continued</a:t>
            </a:r>
          </a:p>
        </p:txBody>
      </p:sp>
      <p:sp>
        <p:nvSpPr>
          <p:cNvPr id="12291" name="Rectangle 3"/>
          <p:cNvSpPr>
            <a:spLocks noGrp="1" noChangeArrowheads="1"/>
          </p:cNvSpPr>
          <p:nvPr>
            <p:ph idx="1"/>
          </p:nvPr>
        </p:nvSpPr>
        <p:spPr>
          <a:xfrm>
            <a:off x="381000" y="1524000"/>
            <a:ext cx="8610600" cy="4191000"/>
          </a:xfrm>
        </p:spPr>
        <p:txBody>
          <a:bodyPr/>
          <a:lstStyle/>
          <a:p>
            <a:pPr eaLnBrk="1" hangingPunct="1">
              <a:buFontTx/>
              <a:buNone/>
            </a:pPr>
            <a:r>
              <a:rPr lang="en-US" dirty="0" smtClean="0">
                <a:solidFill>
                  <a:srgbClr val="FFFFFF"/>
                </a:solidFill>
              </a:rPr>
              <a:t>	</a:t>
            </a:r>
            <a:r>
              <a:rPr lang="en-US" sz="3000" dirty="0" smtClean="0"/>
              <a:t>The program evolved with the addition of </a:t>
            </a:r>
          </a:p>
          <a:p>
            <a:pPr eaLnBrk="1" hangingPunct="1">
              <a:buFontTx/>
              <a:buNone/>
            </a:pPr>
            <a:r>
              <a:rPr lang="en-US" sz="3000" dirty="0" smtClean="0"/>
              <a:t>	sailboats and the name was changed to</a:t>
            </a:r>
          </a:p>
          <a:p>
            <a:pPr eaLnBrk="1" hangingPunct="1">
              <a:buFontTx/>
              <a:buNone/>
            </a:pPr>
            <a:r>
              <a:rPr lang="en-US" sz="3000" dirty="0" smtClean="0"/>
              <a:t>	Courtesy Marine Examination, then in 2000 changed to become the Vessel Safety Check (VSC). The VSC program now includes PWC’s, canoes and kayaks. 2007 was the 60</a:t>
            </a:r>
            <a:r>
              <a:rPr lang="en-US" sz="3000" baseline="30000" dirty="0" smtClean="0"/>
              <a:t>th</a:t>
            </a:r>
            <a:r>
              <a:rPr lang="en-US" sz="3000" dirty="0" smtClean="0"/>
              <a:t> anniversary of the program that now includes the U.S. Power Squadron.</a:t>
            </a:r>
          </a:p>
        </p:txBody>
      </p:sp>
      <p:pic>
        <p:nvPicPr>
          <p:cNvPr id="12292" name="Picture 7" descr="http://www.safeboatingcampaign.com/wear-it-uscgaux-th.gif"/>
          <p:cNvPicPr>
            <a:picLocks noChangeAspect="1" noChangeArrowheads="1"/>
          </p:cNvPicPr>
          <p:nvPr/>
        </p:nvPicPr>
        <p:blipFill>
          <a:blip r:embed="rId3" r:link="rId4" cstate="print"/>
          <a:srcRect/>
          <a:stretch>
            <a:fillRect/>
          </a:stretch>
        </p:blipFill>
        <p:spPr bwMode="auto">
          <a:xfrm>
            <a:off x="381000" y="55626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VSCfreeCheckLogo"/>
          <p:cNvPicPr>
            <a:picLocks noGrp="1" noChangeAspect="1" noChangeArrowheads="1"/>
          </p:cNvPicPr>
          <p:nvPr>
            <p:ph idx="1"/>
          </p:nvPr>
        </p:nvPicPr>
        <p:blipFill>
          <a:blip r:embed="rId2" cstate="print"/>
          <a:srcRect/>
          <a:stretch>
            <a:fillRect/>
          </a:stretch>
        </p:blipFill>
        <p:spPr>
          <a:xfrm>
            <a:off x="1447800" y="838200"/>
            <a:ext cx="6019800" cy="3251200"/>
          </a:xfrm>
          <a:noFill/>
        </p:spPr>
      </p:pic>
      <p:pic>
        <p:nvPicPr>
          <p:cNvPr id="82947" name="Picture 11" descr="http://www.safeboatingcampaign.com/wear-it-uscgaux-th.gif"/>
          <p:cNvPicPr>
            <a:picLocks noChangeAspect="1" noChangeArrowheads="1"/>
          </p:cNvPicPr>
          <p:nvPr/>
        </p:nvPicPr>
        <p:blipFill>
          <a:blip r:embed="rId3" r:link="rId4" cstate="print"/>
          <a:srcRect/>
          <a:stretch>
            <a:fillRect/>
          </a:stretch>
        </p:blipFill>
        <p:spPr bwMode="auto">
          <a:xfrm>
            <a:off x="381000" y="4572000"/>
            <a:ext cx="1854200" cy="1981200"/>
          </a:xfrm>
          <a:prstGeom prst="rect">
            <a:avLst/>
          </a:prstGeom>
          <a:noFill/>
          <a:ln w="9525">
            <a:noFill/>
            <a:miter lim="800000"/>
            <a:headEnd/>
            <a:tailEnd/>
          </a:ln>
        </p:spPr>
      </p:pic>
      <p:pic>
        <p:nvPicPr>
          <p:cNvPr id="6" name="Picture 1" descr="VSC sticker"/>
          <p:cNvPicPr>
            <a:picLocks noChangeAspect="1" noChangeArrowheads="1"/>
          </p:cNvPicPr>
          <p:nvPr/>
        </p:nvPicPr>
        <p:blipFill>
          <a:blip r:embed="rId5"/>
          <a:srcRect/>
          <a:stretch>
            <a:fillRect/>
          </a:stretch>
        </p:blipFill>
        <p:spPr bwMode="auto">
          <a:xfrm>
            <a:off x="6781800" y="4724400"/>
            <a:ext cx="1981200" cy="1864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sz="half" idx="1"/>
          </p:nvPr>
        </p:nvSpPr>
        <p:spPr>
          <a:xfrm>
            <a:off x="533400" y="381000"/>
            <a:ext cx="7848600" cy="5334000"/>
          </a:xfrm>
        </p:spPr>
        <p:txBody>
          <a:bodyPr/>
          <a:lstStyle/>
          <a:p>
            <a:pPr algn="ctr" eaLnBrk="1" hangingPunct="1">
              <a:buFontTx/>
              <a:buNone/>
            </a:pPr>
            <a:r>
              <a:rPr lang="en-US" sz="2800" dirty="0" smtClean="0">
                <a:solidFill>
                  <a:srgbClr val="A50021"/>
                </a:solidFill>
              </a:rPr>
              <a:t>VSC Review</a:t>
            </a:r>
          </a:p>
          <a:p>
            <a:pPr algn="ctr" eaLnBrk="1" hangingPunct="1">
              <a:buFontTx/>
              <a:buNone/>
            </a:pPr>
            <a:r>
              <a:rPr lang="en-US" sz="2800" dirty="0" smtClean="0">
                <a:solidFill>
                  <a:srgbClr val="A50021"/>
                </a:solidFill>
              </a:rPr>
              <a:t>D11NR Vessel Examination Department</a:t>
            </a:r>
          </a:p>
          <a:p>
            <a:pPr algn="ctr" eaLnBrk="1" hangingPunct="1">
              <a:buFontTx/>
              <a:buNone/>
            </a:pPr>
            <a:r>
              <a:rPr lang="en-US" sz="2800" b="1" i="1" dirty="0" smtClean="0">
                <a:solidFill>
                  <a:srgbClr val="002060"/>
                </a:solidFill>
              </a:rPr>
              <a:t>The V-DEPT. ----------WE SAVE LIVES!</a:t>
            </a:r>
          </a:p>
        </p:txBody>
      </p:sp>
      <p:sp>
        <p:nvSpPr>
          <p:cNvPr id="83971" name="Rectangle 15"/>
          <p:cNvSpPr>
            <a:spLocks noChangeArrowheads="1"/>
          </p:cNvSpPr>
          <p:nvPr/>
        </p:nvSpPr>
        <p:spPr bwMode="auto">
          <a:xfrm>
            <a:off x="2281238" y="5562600"/>
            <a:ext cx="4632325" cy="1250950"/>
          </a:xfrm>
          <a:prstGeom prst="rect">
            <a:avLst/>
          </a:prstGeom>
          <a:noFill/>
          <a:ln w="9525">
            <a:noFill/>
            <a:miter lim="800000"/>
            <a:headEnd/>
            <a:tailEnd/>
          </a:ln>
        </p:spPr>
        <p:txBody>
          <a:bodyPr>
            <a:spAutoFit/>
          </a:bodyPr>
          <a:lstStyle/>
          <a:p>
            <a:r>
              <a:rPr lang="en-US" sz="2800" b="1" dirty="0">
                <a:solidFill>
                  <a:srgbClr val="002060"/>
                </a:solidFill>
                <a:latin typeface="Times New Roman" pitchFamily="18" charset="0"/>
              </a:rPr>
              <a:t>Prepared by:</a:t>
            </a:r>
          </a:p>
          <a:p>
            <a:r>
              <a:rPr lang="en-US" sz="2800" b="1" dirty="0">
                <a:solidFill>
                  <a:srgbClr val="002060"/>
                </a:solidFill>
                <a:latin typeface="Times New Roman" pitchFamily="18" charset="0"/>
              </a:rPr>
              <a:t>Mike Lauro  DSO-VE</a:t>
            </a:r>
          </a:p>
          <a:p>
            <a:r>
              <a:rPr lang="en-US" sz="1000" b="1" dirty="0">
                <a:solidFill>
                  <a:srgbClr val="002060"/>
                </a:solidFill>
                <a:latin typeface="Times New Roman" pitchFamily="18" charset="0"/>
              </a:rPr>
              <a:t>Rev. </a:t>
            </a:r>
            <a:r>
              <a:rPr lang="en-US" sz="1000" b="1" dirty="0" smtClean="0">
                <a:solidFill>
                  <a:srgbClr val="002060"/>
                </a:solidFill>
                <a:latin typeface="Times New Roman" pitchFamily="18" charset="0"/>
              </a:rPr>
              <a:t>12/21</a:t>
            </a:r>
            <a:endParaRPr lang="en-US" sz="1000" b="1" dirty="0">
              <a:solidFill>
                <a:srgbClr val="002060"/>
              </a:solidFill>
              <a:latin typeface="Times New Roman" pitchFamily="18" charset="0"/>
            </a:endParaRPr>
          </a:p>
          <a:p>
            <a:endParaRPr lang="en-US" sz="1000" b="1" dirty="0">
              <a:solidFill>
                <a:srgbClr val="FF3300"/>
              </a:solidFill>
              <a:latin typeface="Times New Roman" pitchFamily="18" charset="0"/>
            </a:endParaRPr>
          </a:p>
        </p:txBody>
      </p:sp>
      <p:pic>
        <p:nvPicPr>
          <p:cNvPr id="83972" name="Picture 24" descr="http://www.safeboatingcampaign.com/wear-it-uscgaux-th.gif"/>
          <p:cNvPicPr>
            <a:picLocks noChangeAspect="1" noChangeArrowheads="1"/>
          </p:cNvPicPr>
          <p:nvPr/>
        </p:nvPicPr>
        <p:blipFill>
          <a:blip r:embed="rId2" r:link="rId3" cstate="print"/>
          <a:srcRect/>
          <a:stretch>
            <a:fillRect/>
          </a:stretch>
        </p:blipFill>
        <p:spPr bwMode="auto">
          <a:xfrm>
            <a:off x="457200" y="5181600"/>
            <a:ext cx="1284288" cy="1371600"/>
          </a:xfrm>
          <a:prstGeom prst="rect">
            <a:avLst/>
          </a:prstGeom>
          <a:noFill/>
          <a:ln w="9525">
            <a:noFill/>
            <a:miter lim="800000"/>
            <a:headEnd/>
            <a:tailEnd/>
          </a:ln>
        </p:spPr>
      </p:pic>
      <p:pic>
        <p:nvPicPr>
          <p:cNvPr id="83973" name="Picture 28"/>
          <p:cNvPicPr>
            <a:picLocks noChangeAspect="1" noChangeArrowheads="1"/>
          </p:cNvPicPr>
          <p:nvPr/>
        </p:nvPicPr>
        <p:blipFill>
          <a:blip r:embed="rId4" cstate="print"/>
          <a:srcRect b="12245"/>
          <a:stretch>
            <a:fillRect/>
          </a:stretch>
        </p:blipFill>
        <p:spPr bwMode="auto">
          <a:xfrm>
            <a:off x="1676400" y="2011363"/>
            <a:ext cx="5715000" cy="349885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96200" y="5410200"/>
            <a:ext cx="1216617" cy="1144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066800"/>
          </a:xfrm>
        </p:spPr>
        <p:txBody>
          <a:bodyPr/>
          <a:lstStyle/>
          <a:p>
            <a:pPr eaLnBrk="1" hangingPunct="1"/>
            <a:r>
              <a:rPr lang="en-US" sz="4000" b="1" smtClean="0">
                <a:solidFill>
                  <a:srgbClr val="A50021"/>
                </a:solidFill>
              </a:rPr>
              <a:t>The Vessel Safety Check</a:t>
            </a:r>
          </a:p>
        </p:txBody>
      </p:sp>
      <p:sp>
        <p:nvSpPr>
          <p:cNvPr id="13315" name="Rectangle 3"/>
          <p:cNvSpPr>
            <a:spLocks noGrp="1" noChangeArrowheads="1"/>
          </p:cNvSpPr>
          <p:nvPr>
            <p:ph idx="1"/>
          </p:nvPr>
        </p:nvSpPr>
        <p:spPr>
          <a:xfrm>
            <a:off x="228600" y="1828800"/>
            <a:ext cx="8458200" cy="4800600"/>
          </a:xfrm>
        </p:spPr>
        <p:txBody>
          <a:bodyPr/>
          <a:lstStyle/>
          <a:p>
            <a:pPr eaLnBrk="1" hangingPunct="1">
              <a:buFontTx/>
              <a:buNone/>
            </a:pPr>
            <a:r>
              <a:rPr lang="en-US" smtClean="0">
                <a:solidFill>
                  <a:srgbClr val="FFFFFF"/>
                </a:solidFill>
              </a:rPr>
              <a:t>	</a:t>
            </a:r>
            <a:r>
              <a:rPr lang="en-US" smtClean="0"/>
              <a:t>Vessel Examiners may examine Powerboats,</a:t>
            </a:r>
          </a:p>
          <a:p>
            <a:pPr eaLnBrk="1" hangingPunct="1">
              <a:buFontTx/>
              <a:buNone/>
            </a:pPr>
            <a:r>
              <a:rPr lang="en-US" smtClean="0"/>
              <a:t>	Sailboats, Personal Water Craft (PWC), and </a:t>
            </a:r>
          </a:p>
          <a:p>
            <a:pPr eaLnBrk="1" hangingPunct="1">
              <a:buFontTx/>
              <a:buNone/>
            </a:pPr>
            <a:r>
              <a:rPr lang="en-US" smtClean="0"/>
              <a:t>	kayaks and canoes. Sailboards do also qualify for a VSC.</a:t>
            </a:r>
          </a:p>
          <a:p>
            <a:pPr eaLnBrk="1" hangingPunct="1">
              <a:buFontTx/>
              <a:buNone/>
            </a:pPr>
            <a:r>
              <a:rPr lang="en-US" smtClean="0"/>
              <a:t>	Requests for VSCs on boats larger than 65ft</a:t>
            </a:r>
          </a:p>
          <a:p>
            <a:pPr eaLnBrk="1" hangingPunct="1">
              <a:buFontTx/>
              <a:buNone/>
            </a:pPr>
            <a:r>
              <a:rPr lang="en-US" smtClean="0"/>
              <a:t>	in length should be referred to the DSO-VE.</a:t>
            </a:r>
          </a:p>
        </p:txBody>
      </p:sp>
      <p:pic>
        <p:nvPicPr>
          <p:cNvPr id="13316" name="Picture 6" descr="http://www.safeboatingcampaign.com/wear-it-uscgaux-th.gif"/>
          <p:cNvPicPr>
            <a:picLocks noChangeAspect="1" noChangeArrowheads="1"/>
          </p:cNvPicPr>
          <p:nvPr/>
        </p:nvPicPr>
        <p:blipFill>
          <a:blip r:embed="rId3" r:link="rId4" cstate="print"/>
          <a:srcRect/>
          <a:stretch>
            <a:fillRect/>
          </a:stretch>
        </p:blipFill>
        <p:spPr bwMode="auto">
          <a:xfrm>
            <a:off x="381000" y="5410200"/>
            <a:ext cx="1069975" cy="1143000"/>
          </a:xfrm>
          <a:prstGeom prst="rect">
            <a:avLst/>
          </a:prstGeom>
          <a:noFill/>
          <a:ln w="9525">
            <a:noFill/>
            <a:miter lim="800000"/>
            <a:headEnd/>
            <a:tailEnd/>
          </a:ln>
        </p:spPr>
      </p:pic>
      <p:pic>
        <p:nvPicPr>
          <p:cNvPr id="7" name="Picture 1" descr="VSC sticker"/>
          <p:cNvPicPr>
            <a:picLocks noChangeAspect="1" noChangeArrowheads="1"/>
          </p:cNvPicPr>
          <p:nvPr/>
        </p:nvPicPr>
        <p:blipFill>
          <a:blip r:embed="rId5"/>
          <a:srcRect/>
          <a:stretch>
            <a:fillRect/>
          </a:stretch>
        </p:blipFill>
        <p:spPr bwMode="auto">
          <a:xfrm>
            <a:off x="7619408"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FFCC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FFCC00"/>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TotalTime>
  <Words>3870</Words>
  <Application>Microsoft Office PowerPoint</Application>
  <PresentationFormat>On-screen Show (4:3)</PresentationFormat>
  <Paragraphs>532</Paragraphs>
  <Slides>81</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Default Design</vt:lpstr>
      <vt:lpstr>Bitmap Image</vt:lpstr>
      <vt:lpstr>   Vessel Safety Check Review</vt:lpstr>
      <vt:lpstr>D11NR V-Department For 22+ years: </vt:lpstr>
      <vt:lpstr>D11NR Vessel Examiner Website:  http://rbsafety.d11nuscgaux.info/ve/ve.html </vt:lpstr>
      <vt:lpstr> D11NR Public Vessel Safety Check Website:  http://resource.d11nuscgaux.info/public/ve.html</vt:lpstr>
      <vt:lpstr>The Vessel Safety Check</vt:lpstr>
      <vt:lpstr>     The Vessel Safety Check-   One-on-One Education! </vt:lpstr>
      <vt:lpstr>Vessel Safety Check The History</vt:lpstr>
      <vt:lpstr>Vessel Safety Check The History-continued</vt:lpstr>
      <vt:lpstr>The Vessel Safety Check</vt:lpstr>
      <vt:lpstr>The Vessel Safety Check</vt:lpstr>
      <vt:lpstr>Slide 11</vt:lpstr>
      <vt:lpstr>Boat Numbers</vt:lpstr>
      <vt:lpstr>Slide 13</vt:lpstr>
      <vt:lpstr> Item 2 - Registration and Documentation: </vt:lpstr>
      <vt:lpstr>Slide 15</vt:lpstr>
      <vt:lpstr>Hull Identification Number (HIN)</vt:lpstr>
      <vt:lpstr>Item 3 Flotation Devices (PFD)</vt:lpstr>
      <vt:lpstr>Item 3 Flotation Devices (PFD):</vt:lpstr>
      <vt:lpstr>Slide 19</vt:lpstr>
      <vt:lpstr>Item 3 Flotation Devices (impact rated PFD):</vt:lpstr>
      <vt:lpstr>Item 3 Flotation Devices Non-Serviceable and Substandard Type I Unicellular Plastic Foam Life Preservers</vt:lpstr>
      <vt:lpstr>Item 3 Flotation Devices</vt:lpstr>
      <vt:lpstr>Item 3 continued Flotation Devices</vt:lpstr>
      <vt:lpstr>Item 3 Flotation Devices</vt:lpstr>
      <vt:lpstr>Item 3 Flotation Devices (PFD):</vt:lpstr>
      <vt:lpstr>Slide 26</vt:lpstr>
      <vt:lpstr>Item 4 - Visual Distress Signals (VDS):</vt:lpstr>
      <vt:lpstr>Item 4 - Visual Distress Signals (VDS): </vt:lpstr>
      <vt:lpstr>Item 4 - Visual Distress Signals-Continued</vt:lpstr>
      <vt:lpstr>Item 4 - Visual Distress Signals Continued</vt:lpstr>
      <vt:lpstr>Item 4 - Visual Distress Signals-Continued</vt:lpstr>
      <vt:lpstr> Item 4 - Visual Distress Signals Flares  have a 42 month expiration date</vt:lpstr>
      <vt:lpstr>Non Pyrotechnic Visual Distress Signals</vt:lpstr>
      <vt:lpstr>Item 4 - Visual Distress Signals-continued</vt:lpstr>
      <vt:lpstr>Item 5 - Fire Extinguishers</vt:lpstr>
      <vt:lpstr>Item 5 - Fire Extinguishers-continued</vt:lpstr>
      <vt:lpstr>Item 5 - Fire Extinguishers continued</vt:lpstr>
      <vt:lpstr>Item 5 - Fire Extinguishers: Continued</vt:lpstr>
      <vt:lpstr>Item 5 - Fire Extinguishers: Continued</vt:lpstr>
      <vt:lpstr>Item 6 - Ventilation: </vt:lpstr>
      <vt:lpstr>Item 6 - Ventilation:</vt:lpstr>
      <vt:lpstr>Slide 42</vt:lpstr>
      <vt:lpstr>Item 7 - Backfire Flame Control: </vt:lpstr>
      <vt:lpstr>Item 8 - Sound Producing Devices / Bell: </vt:lpstr>
      <vt:lpstr>Item 8 - Sound Producing Devices / Bell:</vt:lpstr>
      <vt:lpstr>Item 8 - Sound Producing Devices </vt:lpstr>
      <vt:lpstr>Item 8 –  Sound Producing Devices  Bell:</vt:lpstr>
      <vt:lpstr>Item 9 - Navigation Lights:</vt:lpstr>
      <vt:lpstr>Item 9 - Navigation Lights:</vt:lpstr>
      <vt:lpstr>Item 9 - Navigation Lights: </vt:lpstr>
      <vt:lpstr>Item 10 - Pollution Placard: </vt:lpstr>
      <vt:lpstr>Item 11 - MARPOL Trash Placard: </vt:lpstr>
      <vt:lpstr>Item 12 - Marine Sanitation Devices: </vt:lpstr>
      <vt:lpstr>Item 13 - Navigation Rules: </vt:lpstr>
      <vt:lpstr>Item 14 - State and/ or Local Requirements: </vt:lpstr>
      <vt:lpstr>Item 15 - Overall Vessel Condition: </vt:lpstr>
      <vt:lpstr>Item 15 - Overall Vessel Condition:</vt:lpstr>
      <vt:lpstr>Item 15 - Overall Vessel Condition:</vt:lpstr>
      <vt:lpstr>Item 15 - Overall Vessel Condition:</vt:lpstr>
      <vt:lpstr>Item 15 - Overall Vessel Condition:</vt:lpstr>
      <vt:lpstr>Item 15 - Overall Vessel Condition:</vt:lpstr>
      <vt:lpstr>  Additional Discussion Items: We do not fail the boater for missing any of these items nor may each VSC have time to elaborate on each.</vt:lpstr>
      <vt:lpstr>Additional Discussion Items</vt:lpstr>
      <vt:lpstr>Additional Discussion Items </vt:lpstr>
      <vt:lpstr>Additional Discussion Items</vt:lpstr>
      <vt:lpstr>Additional Discussion Items- (time allowing)</vt:lpstr>
      <vt:lpstr>Slide 67</vt:lpstr>
      <vt:lpstr>Additional Discussion Items</vt:lpstr>
      <vt:lpstr>Additional Discussion Items  Carbon Monoxide</vt:lpstr>
      <vt:lpstr>Additional Discussion Items</vt:lpstr>
      <vt:lpstr>FILE A FLOAT PLAN!</vt:lpstr>
      <vt:lpstr>CHECK THE WEATHER</vt:lpstr>
      <vt:lpstr>FIRST AID KIT  Pack a waterproof First Aid kit and insure that it is secured to your boat.  In addition to the kit consider completing basic first aid training and CPR</vt:lpstr>
      <vt:lpstr>VHF Radio, GPS, Compass</vt:lpstr>
      <vt:lpstr>CHARTS</vt:lpstr>
      <vt:lpstr>OTHER ITEMS</vt:lpstr>
      <vt:lpstr>BOATING SAFETY COURSE</vt:lpstr>
      <vt:lpstr>CLEAN UP</vt:lpstr>
      <vt:lpstr>Slide 79</vt:lpstr>
      <vt:lpstr>Slide 80</vt:lpstr>
      <vt:lpstr>Slide 81</vt:lpstr>
    </vt:vector>
  </TitlesOfParts>
  <Company>Tribune Broadcasting 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Vessel Examination Program 2006 Annual Workshop</dc:title>
  <dc:creator>BDaraio</dc:creator>
  <cp:lastModifiedBy>15scout</cp:lastModifiedBy>
  <cp:revision>673</cp:revision>
  <dcterms:created xsi:type="dcterms:W3CDTF">2005-11-20T21:16:29Z</dcterms:created>
  <dcterms:modified xsi:type="dcterms:W3CDTF">2022-10-17T20:57:29Z</dcterms:modified>
</cp:coreProperties>
</file>