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sldIdLst>
    <p:sldId id="277" r:id="rId2"/>
    <p:sldId id="298" r:id="rId3"/>
    <p:sldId id="445" r:id="rId4"/>
    <p:sldId id="446" r:id="rId5"/>
    <p:sldId id="452" r:id="rId6"/>
    <p:sldId id="453" r:id="rId7"/>
    <p:sldId id="696" r:id="rId8"/>
    <p:sldId id="454" r:id="rId9"/>
    <p:sldId id="455" r:id="rId10"/>
    <p:sldId id="708" r:id="rId11"/>
    <p:sldId id="720" r:id="rId12"/>
    <p:sldId id="721" r:id="rId13"/>
    <p:sldId id="697" r:id="rId14"/>
    <p:sldId id="710" r:id="rId15"/>
    <p:sldId id="711" r:id="rId16"/>
    <p:sldId id="716" r:id="rId17"/>
    <p:sldId id="717" r:id="rId18"/>
    <p:sldId id="709" r:id="rId19"/>
    <p:sldId id="679" r:id="rId20"/>
    <p:sldId id="680" r:id="rId21"/>
    <p:sldId id="682" r:id="rId22"/>
    <p:sldId id="684" r:id="rId23"/>
    <p:sldId id="707" r:id="rId24"/>
    <p:sldId id="449" r:id="rId25"/>
    <p:sldId id="698" r:id="rId26"/>
    <p:sldId id="712" r:id="rId27"/>
    <p:sldId id="713" r:id="rId28"/>
    <p:sldId id="706" r:id="rId29"/>
    <p:sldId id="681" r:id="rId30"/>
    <p:sldId id="683" r:id="rId31"/>
    <p:sldId id="737" r:id="rId32"/>
    <p:sldId id="699" r:id="rId33"/>
    <p:sldId id="691" r:id="rId34"/>
    <p:sldId id="692" r:id="rId35"/>
    <p:sldId id="689" r:id="rId36"/>
    <p:sldId id="700" r:id="rId37"/>
    <p:sldId id="447" r:id="rId38"/>
    <p:sldId id="450" r:id="rId39"/>
    <p:sldId id="448" r:id="rId40"/>
    <p:sldId id="704" r:id="rId41"/>
    <p:sldId id="701" r:id="rId42"/>
    <p:sldId id="702" r:id="rId43"/>
    <p:sldId id="686" r:id="rId44"/>
    <p:sldId id="687" r:id="rId45"/>
    <p:sldId id="674" r:id="rId46"/>
    <p:sldId id="669" r:id="rId47"/>
    <p:sldId id="332" r:id="rId48"/>
    <p:sldId id="668" r:id="rId49"/>
    <p:sldId id="703" r:id="rId50"/>
    <p:sldId id="671" r:id="rId51"/>
    <p:sldId id="670" r:id="rId52"/>
    <p:sldId id="718" r:id="rId53"/>
    <p:sldId id="719" r:id="rId54"/>
    <p:sldId id="678" r:id="rId55"/>
    <p:sldId id="705" r:id="rId56"/>
    <p:sldId id="304" r:id="rId57"/>
    <p:sldId id="259" r:id="rId58"/>
  </p:sldIdLst>
  <p:sldSz cx="12192000" cy="6858000"/>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559" autoAdjust="0"/>
    <p:restoredTop sz="94660" autoAdjust="0"/>
  </p:normalViewPr>
  <p:slideViewPr>
    <p:cSldViewPr snapToGrid="0">
      <p:cViewPr varScale="1">
        <p:scale>
          <a:sx n="77" d="100"/>
          <a:sy n="77" d="100"/>
        </p:scale>
        <p:origin x="108" y="264"/>
      </p:cViewPr>
      <p:guideLst/>
    </p:cSldViewPr>
  </p:slideViewPr>
  <p:outlineViewPr>
    <p:cViewPr>
      <p:scale>
        <a:sx n="33" d="100"/>
        <a:sy n="33" d="100"/>
      </p:scale>
      <p:origin x="0" y="-4422"/>
    </p:cViewPr>
  </p:outlineViewPr>
  <p:notesTextViewPr>
    <p:cViewPr>
      <p:scale>
        <a:sx n="1" d="1"/>
        <a:sy n="1" d="1"/>
      </p:scale>
      <p:origin x="0" y="0"/>
    </p:cViewPr>
  </p:notesTextViewPr>
  <p:sorterViewPr>
    <p:cViewPr>
      <p:scale>
        <a:sx n="118" d="100"/>
        <a:sy n="118" d="100"/>
      </p:scale>
      <p:origin x="0" y="-2651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2-11T16:39:27.28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27,'1'-1,"-1"0,1 0,-1 0,1 0,-1 0,1 0,-1 0,1 0,0 0,0 0,0 0,-1 1,1-1,0 0,0 0,0 1,0-1,0 1,0-1,0 1,0-1,0 1,1 0,-1 0,0-1,0 1,2 0,37-4,-35 3,424-2,-219 6,-162-3,-27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2-11T16:39:36.06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0 124,'51'18,"1"-11,0-4,101-4,-44-2,-24 4,97-3,-109-10,-51 8,1 0,30 0,89 6,107-4,-126-22,-77 17,-4-1,1 3,46-1,32 8,148-4,-249-1,0 0,0-2,22-8,-25 7,0 1,1 1,-1 0,32-2,712 5,-349 4,-392-2,0 1,0 2,0 0,0 1,-1 1,22 9,-21-7,-1-1,1-1,0-1,0 0,38 2,142 11,-156-12,20 4,-39-5,-1-1,33 1,579-6,-626 0,0 0,0-1,0 0,-1-1,1 0,-1 0,1-1,-1 0,13-9,-11 7,1 0,0 1,0 0,0 0,14-2,72-14,-59 11,1 2,0 2,61-3,-78 8,0-1,30-7,-29 5,0 0,25 0,855 5,-875 1,53 9,-53-6,51 2,-43-6,-7-2,0 2,0 1,48 9,-47-6,1-1,0-1,-1-2,54-5,-51 1,0 2,1 1,57 9,-17 12,-58-15,0-1,1 0,-1-1,34 2,-19-5,-1 2,1 1,-1 2,39 12,-40-12,0-1,1-1,0-2,-1-1,34-3,-13 1,-30 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2-11T16:39:41.03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70,'1'-1,"-1"0,1 0,-1-1,1 1,-1 0,1 0,0 1,-1-1,1 0,0 0,0 0,-1 0,1 1,0-1,0 0,0 1,0-1,0 0,0 1,0 0,1-1,-1 1,0 0,0-1,0 1,0 0,2 0,38-5,-37 5,135 0,19-1,-36-23,-65 8,-40 12</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2-11T16:40:32.24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3,'119'-2,"130"5,-204 3,46 12,-58-10,1-2,0 0,46 0,115-7,-174 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2-11T16:40:42.42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51,'735'0,"-707"2,54 9,-52-6,50 2,1414-6,-693-2,-783 2,0 0,-1 2,18 4,-16-2,0-2,26 2,633-3,-330-4,-322 3,0-2,0 0,0-2,0 0,0-2,-1-1,29-11,-23 5,0 0,1 2,1 1,-1 2,1 1,1 2,42-1,55 4,105 4,-219 0,0 0,0 1,27 10,-28-8,0-1,0 0,1-2,18 3,176-7,18 2,-143 10,-49-5,60 2,1832-9,-1920 0,0 1,0-1,0-1,0 1,9-4,-3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08438" y="0"/>
            <a:ext cx="3067050" cy="469900"/>
          </a:xfrm>
          <a:prstGeom prst="rect">
            <a:avLst/>
          </a:prstGeom>
        </p:spPr>
        <p:txBody>
          <a:bodyPr vert="horz" lIns="91440" tIns="45720" rIns="91440" bIns="45720" rtlCol="0"/>
          <a:lstStyle>
            <a:lvl1pPr algn="r">
              <a:defRPr sz="1200"/>
            </a:lvl1pPr>
          </a:lstStyle>
          <a:p>
            <a:fld id="{54375AE8-A3E8-48FA-9026-22EFC67F567C}" type="datetimeFigureOut">
              <a:rPr lang="en-US" smtClean="0"/>
              <a:t>1/22/2024</a:t>
            </a:fld>
            <a:endParaRPr lang="en-US"/>
          </a:p>
        </p:txBody>
      </p:sp>
      <p:sp>
        <p:nvSpPr>
          <p:cNvPr id="4" name="Slide Image Placeholder 3"/>
          <p:cNvSpPr>
            <a:spLocks noGrp="1" noRot="1" noChangeAspect="1"/>
          </p:cNvSpPr>
          <p:nvPr>
            <p:ph type="sldImg" idx="2"/>
          </p:nvPr>
        </p:nvSpPr>
        <p:spPr>
          <a:xfrm>
            <a:off x="728663" y="1169988"/>
            <a:ext cx="5619750" cy="316071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8025" y="4505325"/>
            <a:ext cx="5661025" cy="36877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175"/>
            <a:ext cx="3067050" cy="469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08438" y="8893175"/>
            <a:ext cx="3067050" cy="469900"/>
          </a:xfrm>
          <a:prstGeom prst="rect">
            <a:avLst/>
          </a:prstGeom>
        </p:spPr>
        <p:txBody>
          <a:bodyPr vert="horz" lIns="91440" tIns="45720" rIns="91440" bIns="45720" rtlCol="0" anchor="b"/>
          <a:lstStyle>
            <a:lvl1pPr algn="r">
              <a:defRPr sz="1200"/>
            </a:lvl1pPr>
          </a:lstStyle>
          <a:p>
            <a:fld id="{B2425061-027D-4205-95BB-23E8237F748E}" type="slidenum">
              <a:rPr lang="en-US" smtClean="0"/>
              <a:t>‹#›</a:t>
            </a:fld>
            <a:endParaRPr lang="en-US"/>
          </a:p>
        </p:txBody>
      </p:sp>
    </p:spTree>
    <p:extLst>
      <p:ext uri="{BB962C8B-B14F-4D97-AF65-F5344CB8AC3E}">
        <p14:creationId xmlns:p14="http://schemas.microsoft.com/office/powerpoint/2010/main" val="14413152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425061-027D-4205-95BB-23E8237F748E}" type="slidenum">
              <a:rPr lang="en-US" smtClean="0"/>
              <a:t>13</a:t>
            </a:fld>
            <a:endParaRPr lang="en-US"/>
          </a:p>
        </p:txBody>
      </p:sp>
    </p:spTree>
    <p:extLst>
      <p:ext uri="{BB962C8B-B14F-4D97-AF65-F5344CB8AC3E}">
        <p14:creationId xmlns:p14="http://schemas.microsoft.com/office/powerpoint/2010/main" val="28010247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3FE550-1DFF-4BFA-9E1F-B68A2070FCCF}" type="slidenum">
              <a:rPr lang="en-US"/>
              <a:pPr/>
              <a:t>47</a:t>
            </a:fld>
            <a:endParaRPr lang="en-US" dirty="0"/>
          </a:p>
        </p:txBody>
      </p:sp>
      <p:sp>
        <p:nvSpPr>
          <p:cNvPr id="17410" name="Rectangle 2"/>
          <p:cNvSpPr>
            <a:spLocks noGrp="1" noChangeArrowheads="1"/>
          </p:cNvSpPr>
          <p:nvPr>
            <p:ph type="body" idx="1"/>
          </p:nvPr>
        </p:nvSpPr>
        <p:spPr>
          <a:noFill/>
          <a:ln/>
        </p:spPr>
        <p:txBody>
          <a:bodyPr lIns="90488" tIns="44450" rIns="90488" bIns="44450"/>
          <a:lstStyle/>
          <a:p>
            <a:r>
              <a:rPr lang="en-US" dirty="0"/>
              <a:t>Set up the vessel lights so they are not seen by the lookouts or helmsman</a:t>
            </a:r>
          </a:p>
          <a:p>
            <a:r>
              <a:rPr lang="en-US" dirty="0"/>
              <a:t>One crew should be assigned to the radar.  If only 2 members are on board, the helmsman will handle the radar.</a:t>
            </a:r>
          </a:p>
          <a:p>
            <a:r>
              <a:rPr lang="en-US" dirty="0"/>
              <a:t>When searching at night, charts must be used at all times.  Confirm your position with visual aids when ever possible.</a:t>
            </a:r>
          </a:p>
          <a:p>
            <a:r>
              <a:rPr lang="en-US" dirty="0"/>
              <a:t>Vessel used at night should have red lighting in the helm area.</a:t>
            </a:r>
          </a:p>
        </p:txBody>
      </p:sp>
      <p:sp>
        <p:nvSpPr>
          <p:cNvPr id="17411" name="Rectangle 3"/>
          <p:cNvSpPr>
            <a:spLocks noGrp="1" noRot="1" noChangeAspect="1" noChangeArrowheads="1" noTextEdit="1"/>
          </p:cNvSpPr>
          <p:nvPr>
            <p:ph type="sldImg"/>
          </p:nvPr>
        </p:nvSpPr>
        <p:spPr>
          <a:xfrm>
            <a:off x="385763" y="687388"/>
            <a:ext cx="6088062" cy="3425825"/>
          </a:xfrm>
          <a:ln w="12700" cap="flat">
            <a:solidFill>
              <a:schemeClr val="tx1"/>
            </a:solidFill>
          </a:ln>
        </p:spPr>
      </p:sp>
    </p:spTree>
    <p:extLst>
      <p:ext uri="{BB962C8B-B14F-4D97-AF65-F5344CB8AC3E}">
        <p14:creationId xmlns:p14="http://schemas.microsoft.com/office/powerpoint/2010/main" val="4581790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2B90A-26C8-4A6E-998E-A01E3D98DB6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A891B9F-A461-47FD-A8F1-3CE48688BD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EF731D9-BDCD-4F6C-8584-D53A65B8FC28}"/>
              </a:ext>
            </a:extLst>
          </p:cNvPr>
          <p:cNvSpPr>
            <a:spLocks noGrp="1"/>
          </p:cNvSpPr>
          <p:nvPr>
            <p:ph type="dt" sz="half" idx="10"/>
          </p:nvPr>
        </p:nvSpPr>
        <p:spPr/>
        <p:txBody>
          <a:bodyPr/>
          <a:lstStyle/>
          <a:p>
            <a:fld id="{51A4AB04-CF86-4056-994B-B90BACA3C089}" type="datetimeFigureOut">
              <a:rPr lang="en-US" smtClean="0"/>
              <a:t>1/22/2024</a:t>
            </a:fld>
            <a:endParaRPr lang="en-US" dirty="0"/>
          </a:p>
        </p:txBody>
      </p:sp>
      <p:sp>
        <p:nvSpPr>
          <p:cNvPr id="5" name="Footer Placeholder 4">
            <a:extLst>
              <a:ext uri="{FF2B5EF4-FFF2-40B4-BE49-F238E27FC236}">
                <a16:creationId xmlns:a16="http://schemas.microsoft.com/office/drawing/2014/main" id="{9D0D7C0B-1A92-4742-B7F2-4CBF69CB47A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C9F50C2-D074-4008-B45F-7564C88D6057}"/>
              </a:ext>
            </a:extLst>
          </p:cNvPr>
          <p:cNvSpPr>
            <a:spLocks noGrp="1"/>
          </p:cNvSpPr>
          <p:nvPr>
            <p:ph type="sldNum" sz="quarter" idx="12"/>
          </p:nvPr>
        </p:nvSpPr>
        <p:spPr/>
        <p:txBody>
          <a:bodyPr/>
          <a:lstStyle/>
          <a:p>
            <a:fld id="{B4DC8E8C-F383-4F81-882A-8D5C33848D6C}" type="slidenum">
              <a:rPr lang="en-US" smtClean="0"/>
              <a:t>‹#›</a:t>
            </a:fld>
            <a:endParaRPr lang="en-US" dirty="0"/>
          </a:p>
        </p:txBody>
      </p:sp>
    </p:spTree>
    <p:extLst>
      <p:ext uri="{BB962C8B-B14F-4D97-AF65-F5344CB8AC3E}">
        <p14:creationId xmlns:p14="http://schemas.microsoft.com/office/powerpoint/2010/main" val="3068591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F2EAC-2A2F-41B3-84B4-2180118009F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AC673F9-7AC8-4B28-8B76-E750A7FAAD7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9DD927-2346-45A2-B459-2487F04ABA13}"/>
              </a:ext>
            </a:extLst>
          </p:cNvPr>
          <p:cNvSpPr>
            <a:spLocks noGrp="1"/>
          </p:cNvSpPr>
          <p:nvPr>
            <p:ph type="dt" sz="half" idx="10"/>
          </p:nvPr>
        </p:nvSpPr>
        <p:spPr/>
        <p:txBody>
          <a:bodyPr/>
          <a:lstStyle/>
          <a:p>
            <a:fld id="{51A4AB04-CF86-4056-994B-B90BACA3C089}" type="datetimeFigureOut">
              <a:rPr lang="en-US" smtClean="0"/>
              <a:t>1/22/2024</a:t>
            </a:fld>
            <a:endParaRPr lang="en-US" dirty="0"/>
          </a:p>
        </p:txBody>
      </p:sp>
      <p:sp>
        <p:nvSpPr>
          <p:cNvPr id="5" name="Footer Placeholder 4">
            <a:extLst>
              <a:ext uri="{FF2B5EF4-FFF2-40B4-BE49-F238E27FC236}">
                <a16:creationId xmlns:a16="http://schemas.microsoft.com/office/drawing/2014/main" id="{A848CCDD-72E7-4C24-B265-5765DD83CFC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62FBAA4-56BA-4492-AEC4-630F8AF89773}"/>
              </a:ext>
            </a:extLst>
          </p:cNvPr>
          <p:cNvSpPr>
            <a:spLocks noGrp="1"/>
          </p:cNvSpPr>
          <p:nvPr>
            <p:ph type="sldNum" sz="quarter" idx="12"/>
          </p:nvPr>
        </p:nvSpPr>
        <p:spPr/>
        <p:txBody>
          <a:bodyPr/>
          <a:lstStyle/>
          <a:p>
            <a:fld id="{B4DC8E8C-F383-4F81-882A-8D5C33848D6C}" type="slidenum">
              <a:rPr lang="en-US" smtClean="0"/>
              <a:t>‹#›</a:t>
            </a:fld>
            <a:endParaRPr lang="en-US" dirty="0"/>
          </a:p>
        </p:txBody>
      </p:sp>
    </p:spTree>
    <p:extLst>
      <p:ext uri="{BB962C8B-B14F-4D97-AF65-F5344CB8AC3E}">
        <p14:creationId xmlns:p14="http://schemas.microsoft.com/office/powerpoint/2010/main" val="14268869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B2D4A9-3E81-45EA-969F-1CAC783E8E8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7711A48-880A-4AC9-9EED-829EE69D0A6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07B984-F90D-4327-8E94-D19931B7E970}"/>
              </a:ext>
            </a:extLst>
          </p:cNvPr>
          <p:cNvSpPr>
            <a:spLocks noGrp="1"/>
          </p:cNvSpPr>
          <p:nvPr>
            <p:ph type="dt" sz="half" idx="10"/>
          </p:nvPr>
        </p:nvSpPr>
        <p:spPr/>
        <p:txBody>
          <a:bodyPr/>
          <a:lstStyle/>
          <a:p>
            <a:fld id="{51A4AB04-CF86-4056-994B-B90BACA3C089}" type="datetimeFigureOut">
              <a:rPr lang="en-US" smtClean="0"/>
              <a:t>1/22/2024</a:t>
            </a:fld>
            <a:endParaRPr lang="en-US" dirty="0"/>
          </a:p>
        </p:txBody>
      </p:sp>
      <p:sp>
        <p:nvSpPr>
          <p:cNvPr id="5" name="Footer Placeholder 4">
            <a:extLst>
              <a:ext uri="{FF2B5EF4-FFF2-40B4-BE49-F238E27FC236}">
                <a16:creationId xmlns:a16="http://schemas.microsoft.com/office/drawing/2014/main" id="{060FCB2F-0382-44DC-A6F3-87EC41439F5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2C21537-E588-4BB7-929B-B2A89885D885}"/>
              </a:ext>
            </a:extLst>
          </p:cNvPr>
          <p:cNvSpPr>
            <a:spLocks noGrp="1"/>
          </p:cNvSpPr>
          <p:nvPr>
            <p:ph type="sldNum" sz="quarter" idx="12"/>
          </p:nvPr>
        </p:nvSpPr>
        <p:spPr/>
        <p:txBody>
          <a:bodyPr/>
          <a:lstStyle/>
          <a:p>
            <a:fld id="{B4DC8E8C-F383-4F81-882A-8D5C33848D6C}" type="slidenum">
              <a:rPr lang="en-US" smtClean="0"/>
              <a:t>‹#›</a:t>
            </a:fld>
            <a:endParaRPr lang="en-US" dirty="0"/>
          </a:p>
        </p:txBody>
      </p:sp>
    </p:spTree>
    <p:extLst>
      <p:ext uri="{BB962C8B-B14F-4D97-AF65-F5344CB8AC3E}">
        <p14:creationId xmlns:p14="http://schemas.microsoft.com/office/powerpoint/2010/main" val="35344129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34DEB-3E2E-42FD-A4D8-1CDDEAC4025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F77D6EB-AF95-46A7-8F2E-C0023676C14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155E4F-C541-4692-9F99-0182D7F013D0}"/>
              </a:ext>
            </a:extLst>
          </p:cNvPr>
          <p:cNvSpPr>
            <a:spLocks noGrp="1"/>
          </p:cNvSpPr>
          <p:nvPr>
            <p:ph type="dt" sz="half" idx="10"/>
          </p:nvPr>
        </p:nvSpPr>
        <p:spPr/>
        <p:txBody>
          <a:bodyPr/>
          <a:lstStyle/>
          <a:p>
            <a:fld id="{51A4AB04-CF86-4056-994B-B90BACA3C089}" type="datetimeFigureOut">
              <a:rPr lang="en-US" smtClean="0"/>
              <a:t>1/22/2024</a:t>
            </a:fld>
            <a:endParaRPr lang="en-US" dirty="0"/>
          </a:p>
        </p:txBody>
      </p:sp>
      <p:sp>
        <p:nvSpPr>
          <p:cNvPr id="5" name="Footer Placeholder 4">
            <a:extLst>
              <a:ext uri="{FF2B5EF4-FFF2-40B4-BE49-F238E27FC236}">
                <a16:creationId xmlns:a16="http://schemas.microsoft.com/office/drawing/2014/main" id="{EAE518A9-9A8E-4EF7-B9AA-10821964F09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F19F504-EA24-4891-AE98-681A62073FFE}"/>
              </a:ext>
            </a:extLst>
          </p:cNvPr>
          <p:cNvSpPr>
            <a:spLocks noGrp="1"/>
          </p:cNvSpPr>
          <p:nvPr>
            <p:ph type="sldNum" sz="quarter" idx="12"/>
          </p:nvPr>
        </p:nvSpPr>
        <p:spPr/>
        <p:txBody>
          <a:bodyPr/>
          <a:lstStyle/>
          <a:p>
            <a:fld id="{B4DC8E8C-F383-4F81-882A-8D5C33848D6C}" type="slidenum">
              <a:rPr lang="en-US" smtClean="0"/>
              <a:t>‹#›</a:t>
            </a:fld>
            <a:endParaRPr lang="en-US" dirty="0"/>
          </a:p>
        </p:txBody>
      </p:sp>
    </p:spTree>
    <p:extLst>
      <p:ext uri="{BB962C8B-B14F-4D97-AF65-F5344CB8AC3E}">
        <p14:creationId xmlns:p14="http://schemas.microsoft.com/office/powerpoint/2010/main" val="282288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3537B-CCFE-49B9-BE16-D492D6916CA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D992D7E-CA1C-419E-BAC8-17D7CF66381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AFFC708-0881-43E6-8F2B-6497E30C25CB}"/>
              </a:ext>
            </a:extLst>
          </p:cNvPr>
          <p:cNvSpPr>
            <a:spLocks noGrp="1"/>
          </p:cNvSpPr>
          <p:nvPr>
            <p:ph type="dt" sz="half" idx="10"/>
          </p:nvPr>
        </p:nvSpPr>
        <p:spPr/>
        <p:txBody>
          <a:bodyPr/>
          <a:lstStyle/>
          <a:p>
            <a:fld id="{51A4AB04-CF86-4056-994B-B90BACA3C089}" type="datetimeFigureOut">
              <a:rPr lang="en-US" smtClean="0"/>
              <a:t>1/22/2024</a:t>
            </a:fld>
            <a:endParaRPr lang="en-US" dirty="0"/>
          </a:p>
        </p:txBody>
      </p:sp>
      <p:sp>
        <p:nvSpPr>
          <p:cNvPr id="5" name="Footer Placeholder 4">
            <a:extLst>
              <a:ext uri="{FF2B5EF4-FFF2-40B4-BE49-F238E27FC236}">
                <a16:creationId xmlns:a16="http://schemas.microsoft.com/office/drawing/2014/main" id="{13691A38-5F03-4342-BD5C-274A7A7EE70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A322301-0648-4F7A-A6BF-70E8E0E2183B}"/>
              </a:ext>
            </a:extLst>
          </p:cNvPr>
          <p:cNvSpPr>
            <a:spLocks noGrp="1"/>
          </p:cNvSpPr>
          <p:nvPr>
            <p:ph type="sldNum" sz="quarter" idx="12"/>
          </p:nvPr>
        </p:nvSpPr>
        <p:spPr/>
        <p:txBody>
          <a:bodyPr/>
          <a:lstStyle/>
          <a:p>
            <a:fld id="{B4DC8E8C-F383-4F81-882A-8D5C33848D6C}" type="slidenum">
              <a:rPr lang="en-US" smtClean="0"/>
              <a:t>‹#›</a:t>
            </a:fld>
            <a:endParaRPr lang="en-US" dirty="0"/>
          </a:p>
        </p:txBody>
      </p:sp>
    </p:spTree>
    <p:extLst>
      <p:ext uri="{BB962C8B-B14F-4D97-AF65-F5344CB8AC3E}">
        <p14:creationId xmlns:p14="http://schemas.microsoft.com/office/powerpoint/2010/main" val="4025212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B628A-A3F0-49C4-84B6-2705B6B85A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86DF29F-B336-4233-B406-95795084BDE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42F1192-61A7-4BE6-BF31-9C26EB2A341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B5DF194-0879-4DD9-BEE8-2D1DBBCFCC03}"/>
              </a:ext>
            </a:extLst>
          </p:cNvPr>
          <p:cNvSpPr>
            <a:spLocks noGrp="1"/>
          </p:cNvSpPr>
          <p:nvPr>
            <p:ph type="dt" sz="half" idx="10"/>
          </p:nvPr>
        </p:nvSpPr>
        <p:spPr/>
        <p:txBody>
          <a:bodyPr/>
          <a:lstStyle/>
          <a:p>
            <a:fld id="{51A4AB04-CF86-4056-994B-B90BACA3C089}" type="datetimeFigureOut">
              <a:rPr lang="en-US" smtClean="0"/>
              <a:t>1/22/2024</a:t>
            </a:fld>
            <a:endParaRPr lang="en-US" dirty="0"/>
          </a:p>
        </p:txBody>
      </p:sp>
      <p:sp>
        <p:nvSpPr>
          <p:cNvPr id="6" name="Footer Placeholder 5">
            <a:extLst>
              <a:ext uri="{FF2B5EF4-FFF2-40B4-BE49-F238E27FC236}">
                <a16:creationId xmlns:a16="http://schemas.microsoft.com/office/drawing/2014/main" id="{218B3197-DACF-476A-87B8-89C76F7409D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DED2FEA-8A94-4F5B-B048-6077A0E4613E}"/>
              </a:ext>
            </a:extLst>
          </p:cNvPr>
          <p:cNvSpPr>
            <a:spLocks noGrp="1"/>
          </p:cNvSpPr>
          <p:nvPr>
            <p:ph type="sldNum" sz="quarter" idx="12"/>
          </p:nvPr>
        </p:nvSpPr>
        <p:spPr/>
        <p:txBody>
          <a:bodyPr/>
          <a:lstStyle/>
          <a:p>
            <a:fld id="{B4DC8E8C-F383-4F81-882A-8D5C33848D6C}" type="slidenum">
              <a:rPr lang="en-US" smtClean="0"/>
              <a:t>‹#›</a:t>
            </a:fld>
            <a:endParaRPr lang="en-US" dirty="0"/>
          </a:p>
        </p:txBody>
      </p:sp>
    </p:spTree>
    <p:extLst>
      <p:ext uri="{BB962C8B-B14F-4D97-AF65-F5344CB8AC3E}">
        <p14:creationId xmlns:p14="http://schemas.microsoft.com/office/powerpoint/2010/main" val="39272997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6DEDD-5CBC-4EF1-B90F-11EEBDA7C28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B42E249-EB8F-4969-9061-22695AB5507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B73370D-0A40-40C1-87F9-52CF09C4A2C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4059250-54FE-49B5-8EBA-5296E5DDC30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6AF0F41-808C-4A89-BC05-6B4AE953D26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E23FB38-D6DC-497E-ACD7-ADDF4B1DCFAA}"/>
              </a:ext>
            </a:extLst>
          </p:cNvPr>
          <p:cNvSpPr>
            <a:spLocks noGrp="1"/>
          </p:cNvSpPr>
          <p:nvPr>
            <p:ph type="dt" sz="half" idx="10"/>
          </p:nvPr>
        </p:nvSpPr>
        <p:spPr/>
        <p:txBody>
          <a:bodyPr/>
          <a:lstStyle/>
          <a:p>
            <a:fld id="{51A4AB04-CF86-4056-994B-B90BACA3C089}" type="datetimeFigureOut">
              <a:rPr lang="en-US" smtClean="0"/>
              <a:t>1/22/2024</a:t>
            </a:fld>
            <a:endParaRPr lang="en-US" dirty="0"/>
          </a:p>
        </p:txBody>
      </p:sp>
      <p:sp>
        <p:nvSpPr>
          <p:cNvPr id="8" name="Footer Placeholder 7">
            <a:extLst>
              <a:ext uri="{FF2B5EF4-FFF2-40B4-BE49-F238E27FC236}">
                <a16:creationId xmlns:a16="http://schemas.microsoft.com/office/drawing/2014/main" id="{5D98F9DB-F2C1-477D-8F0E-13C5DEEA1370}"/>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8CC02F3F-FB3F-42F1-AB76-5C84D930D882}"/>
              </a:ext>
            </a:extLst>
          </p:cNvPr>
          <p:cNvSpPr>
            <a:spLocks noGrp="1"/>
          </p:cNvSpPr>
          <p:nvPr>
            <p:ph type="sldNum" sz="quarter" idx="12"/>
          </p:nvPr>
        </p:nvSpPr>
        <p:spPr/>
        <p:txBody>
          <a:bodyPr/>
          <a:lstStyle/>
          <a:p>
            <a:fld id="{B4DC8E8C-F383-4F81-882A-8D5C33848D6C}" type="slidenum">
              <a:rPr lang="en-US" smtClean="0"/>
              <a:t>‹#›</a:t>
            </a:fld>
            <a:endParaRPr lang="en-US" dirty="0"/>
          </a:p>
        </p:txBody>
      </p:sp>
    </p:spTree>
    <p:extLst>
      <p:ext uri="{BB962C8B-B14F-4D97-AF65-F5344CB8AC3E}">
        <p14:creationId xmlns:p14="http://schemas.microsoft.com/office/powerpoint/2010/main" val="40562658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0DD0D-7D02-4459-9E0C-8DFF9EF4D1A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C6DCE2C-5622-4B94-9CD9-0E17C12A9387}"/>
              </a:ext>
            </a:extLst>
          </p:cNvPr>
          <p:cNvSpPr>
            <a:spLocks noGrp="1"/>
          </p:cNvSpPr>
          <p:nvPr>
            <p:ph type="dt" sz="half" idx="10"/>
          </p:nvPr>
        </p:nvSpPr>
        <p:spPr/>
        <p:txBody>
          <a:bodyPr/>
          <a:lstStyle/>
          <a:p>
            <a:fld id="{51A4AB04-CF86-4056-994B-B90BACA3C089}" type="datetimeFigureOut">
              <a:rPr lang="en-US" smtClean="0"/>
              <a:t>1/22/2024</a:t>
            </a:fld>
            <a:endParaRPr lang="en-US" dirty="0"/>
          </a:p>
        </p:txBody>
      </p:sp>
      <p:sp>
        <p:nvSpPr>
          <p:cNvPr id="4" name="Footer Placeholder 3">
            <a:extLst>
              <a:ext uri="{FF2B5EF4-FFF2-40B4-BE49-F238E27FC236}">
                <a16:creationId xmlns:a16="http://schemas.microsoft.com/office/drawing/2014/main" id="{6252CD85-2064-4BEF-A30D-8C14974B12B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72D5A04-4A74-4FF6-9601-008C1F5065D3}"/>
              </a:ext>
            </a:extLst>
          </p:cNvPr>
          <p:cNvSpPr>
            <a:spLocks noGrp="1"/>
          </p:cNvSpPr>
          <p:nvPr>
            <p:ph type="sldNum" sz="quarter" idx="12"/>
          </p:nvPr>
        </p:nvSpPr>
        <p:spPr/>
        <p:txBody>
          <a:bodyPr/>
          <a:lstStyle/>
          <a:p>
            <a:fld id="{B4DC8E8C-F383-4F81-882A-8D5C33848D6C}" type="slidenum">
              <a:rPr lang="en-US" smtClean="0"/>
              <a:t>‹#›</a:t>
            </a:fld>
            <a:endParaRPr lang="en-US" dirty="0"/>
          </a:p>
        </p:txBody>
      </p:sp>
    </p:spTree>
    <p:extLst>
      <p:ext uri="{BB962C8B-B14F-4D97-AF65-F5344CB8AC3E}">
        <p14:creationId xmlns:p14="http://schemas.microsoft.com/office/powerpoint/2010/main" val="31564642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06EE3F1-BEEA-45B6-BE7D-76EDD12CEF44}"/>
              </a:ext>
            </a:extLst>
          </p:cNvPr>
          <p:cNvSpPr>
            <a:spLocks noGrp="1"/>
          </p:cNvSpPr>
          <p:nvPr>
            <p:ph type="dt" sz="half" idx="10"/>
          </p:nvPr>
        </p:nvSpPr>
        <p:spPr/>
        <p:txBody>
          <a:bodyPr/>
          <a:lstStyle/>
          <a:p>
            <a:fld id="{51A4AB04-CF86-4056-994B-B90BACA3C089}" type="datetimeFigureOut">
              <a:rPr lang="en-US" smtClean="0"/>
              <a:t>1/22/2024</a:t>
            </a:fld>
            <a:endParaRPr lang="en-US" dirty="0"/>
          </a:p>
        </p:txBody>
      </p:sp>
      <p:sp>
        <p:nvSpPr>
          <p:cNvPr id="3" name="Footer Placeholder 2">
            <a:extLst>
              <a:ext uri="{FF2B5EF4-FFF2-40B4-BE49-F238E27FC236}">
                <a16:creationId xmlns:a16="http://schemas.microsoft.com/office/drawing/2014/main" id="{E27CE38A-4285-4EDA-9C87-3048FAF3436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B6EEB76-7CBB-40F8-8AEE-C6394CB8A1C8}"/>
              </a:ext>
            </a:extLst>
          </p:cNvPr>
          <p:cNvSpPr>
            <a:spLocks noGrp="1"/>
          </p:cNvSpPr>
          <p:nvPr>
            <p:ph type="sldNum" sz="quarter" idx="12"/>
          </p:nvPr>
        </p:nvSpPr>
        <p:spPr/>
        <p:txBody>
          <a:bodyPr/>
          <a:lstStyle/>
          <a:p>
            <a:fld id="{B4DC8E8C-F383-4F81-882A-8D5C33848D6C}" type="slidenum">
              <a:rPr lang="en-US" smtClean="0"/>
              <a:t>‹#›</a:t>
            </a:fld>
            <a:endParaRPr lang="en-US" dirty="0"/>
          </a:p>
        </p:txBody>
      </p:sp>
    </p:spTree>
    <p:extLst>
      <p:ext uri="{BB962C8B-B14F-4D97-AF65-F5344CB8AC3E}">
        <p14:creationId xmlns:p14="http://schemas.microsoft.com/office/powerpoint/2010/main" val="3223218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A0F28-047F-402D-B83E-2AE754C1A0D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C88EE7B-7131-41A8-970B-5A598D7C1D3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0EA729E-E69E-4C88-A7C0-5C5E276A36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20DAF0-ACDD-41B7-AC7C-CAF8672E99A0}"/>
              </a:ext>
            </a:extLst>
          </p:cNvPr>
          <p:cNvSpPr>
            <a:spLocks noGrp="1"/>
          </p:cNvSpPr>
          <p:nvPr>
            <p:ph type="dt" sz="half" idx="10"/>
          </p:nvPr>
        </p:nvSpPr>
        <p:spPr/>
        <p:txBody>
          <a:bodyPr/>
          <a:lstStyle/>
          <a:p>
            <a:fld id="{51A4AB04-CF86-4056-994B-B90BACA3C089}" type="datetimeFigureOut">
              <a:rPr lang="en-US" smtClean="0"/>
              <a:t>1/22/2024</a:t>
            </a:fld>
            <a:endParaRPr lang="en-US" dirty="0"/>
          </a:p>
        </p:txBody>
      </p:sp>
      <p:sp>
        <p:nvSpPr>
          <p:cNvPr id="6" name="Footer Placeholder 5">
            <a:extLst>
              <a:ext uri="{FF2B5EF4-FFF2-40B4-BE49-F238E27FC236}">
                <a16:creationId xmlns:a16="http://schemas.microsoft.com/office/drawing/2014/main" id="{E8B978E0-9A89-4A9D-B57B-7017CEF28D2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63D0056-2190-4057-926A-671CAE100486}"/>
              </a:ext>
            </a:extLst>
          </p:cNvPr>
          <p:cNvSpPr>
            <a:spLocks noGrp="1"/>
          </p:cNvSpPr>
          <p:nvPr>
            <p:ph type="sldNum" sz="quarter" idx="12"/>
          </p:nvPr>
        </p:nvSpPr>
        <p:spPr/>
        <p:txBody>
          <a:bodyPr/>
          <a:lstStyle/>
          <a:p>
            <a:fld id="{B4DC8E8C-F383-4F81-882A-8D5C33848D6C}" type="slidenum">
              <a:rPr lang="en-US" smtClean="0"/>
              <a:t>‹#›</a:t>
            </a:fld>
            <a:endParaRPr lang="en-US" dirty="0"/>
          </a:p>
        </p:txBody>
      </p:sp>
    </p:spTree>
    <p:extLst>
      <p:ext uri="{BB962C8B-B14F-4D97-AF65-F5344CB8AC3E}">
        <p14:creationId xmlns:p14="http://schemas.microsoft.com/office/powerpoint/2010/main" val="2215083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6FC09-E558-43F3-B6E4-458FE6EB6CE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F37771D-DA02-4816-A4E2-02FF5FA600B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27B9117C-E7A3-48C4-A466-B1722B2572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A5047DD-9504-4ABF-A3CF-D4DC60818937}"/>
              </a:ext>
            </a:extLst>
          </p:cNvPr>
          <p:cNvSpPr>
            <a:spLocks noGrp="1"/>
          </p:cNvSpPr>
          <p:nvPr>
            <p:ph type="dt" sz="half" idx="10"/>
          </p:nvPr>
        </p:nvSpPr>
        <p:spPr/>
        <p:txBody>
          <a:bodyPr/>
          <a:lstStyle/>
          <a:p>
            <a:fld id="{51A4AB04-CF86-4056-994B-B90BACA3C089}" type="datetimeFigureOut">
              <a:rPr lang="en-US" smtClean="0"/>
              <a:t>1/22/2024</a:t>
            </a:fld>
            <a:endParaRPr lang="en-US" dirty="0"/>
          </a:p>
        </p:txBody>
      </p:sp>
      <p:sp>
        <p:nvSpPr>
          <p:cNvPr id="6" name="Footer Placeholder 5">
            <a:extLst>
              <a:ext uri="{FF2B5EF4-FFF2-40B4-BE49-F238E27FC236}">
                <a16:creationId xmlns:a16="http://schemas.microsoft.com/office/drawing/2014/main" id="{042E893E-10DF-4FBB-B238-387DF3469A4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C4C47B2-0B68-41C1-80FE-E676EA286F4E}"/>
              </a:ext>
            </a:extLst>
          </p:cNvPr>
          <p:cNvSpPr>
            <a:spLocks noGrp="1"/>
          </p:cNvSpPr>
          <p:nvPr>
            <p:ph type="sldNum" sz="quarter" idx="12"/>
          </p:nvPr>
        </p:nvSpPr>
        <p:spPr/>
        <p:txBody>
          <a:bodyPr/>
          <a:lstStyle/>
          <a:p>
            <a:fld id="{B4DC8E8C-F383-4F81-882A-8D5C33848D6C}" type="slidenum">
              <a:rPr lang="en-US" smtClean="0"/>
              <a:t>‹#›</a:t>
            </a:fld>
            <a:endParaRPr lang="en-US" dirty="0"/>
          </a:p>
        </p:txBody>
      </p:sp>
    </p:spTree>
    <p:extLst>
      <p:ext uri="{BB962C8B-B14F-4D97-AF65-F5344CB8AC3E}">
        <p14:creationId xmlns:p14="http://schemas.microsoft.com/office/powerpoint/2010/main" val="26872115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116C9CA-F879-4639-95F6-0D6774AB83F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FDE21D4-D127-4A24-B218-BD52FEBF582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E40280-AC61-45FF-AB93-51705E1CA0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A4AB04-CF86-4056-994B-B90BACA3C089}" type="datetimeFigureOut">
              <a:rPr lang="en-US" smtClean="0"/>
              <a:t>1/22/2024</a:t>
            </a:fld>
            <a:endParaRPr lang="en-US" dirty="0"/>
          </a:p>
        </p:txBody>
      </p:sp>
      <p:sp>
        <p:nvSpPr>
          <p:cNvPr id="5" name="Footer Placeholder 4">
            <a:extLst>
              <a:ext uri="{FF2B5EF4-FFF2-40B4-BE49-F238E27FC236}">
                <a16:creationId xmlns:a16="http://schemas.microsoft.com/office/drawing/2014/main" id="{EA81F383-6E24-48EE-80FC-87FFB9CB031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96E2D03-CF00-4974-BC86-D036B209AF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DC8E8C-F383-4F81-882A-8D5C33848D6C}" type="slidenum">
              <a:rPr lang="en-US" smtClean="0"/>
              <a:t>‹#›</a:t>
            </a:fld>
            <a:endParaRPr lang="en-US" dirty="0"/>
          </a:p>
        </p:txBody>
      </p:sp>
    </p:spTree>
    <p:extLst>
      <p:ext uri="{BB962C8B-B14F-4D97-AF65-F5344CB8AC3E}">
        <p14:creationId xmlns:p14="http://schemas.microsoft.com/office/powerpoint/2010/main" val="20146515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8" Type="http://schemas.openxmlformats.org/officeDocument/2006/relationships/customXml" Target="../ink/ink3.xml"/><Relationship Id="rId3" Type="http://schemas.openxmlformats.org/officeDocument/2006/relationships/image" Target="../media/image6.jpg"/><Relationship Id="rId7" Type="http://schemas.openxmlformats.org/officeDocument/2006/relationships/image" Target="../media/image12.png"/><Relationship Id="rId2" Type="http://schemas.openxmlformats.org/officeDocument/2006/relationships/image" Target="../media/image5.jpg"/><Relationship Id="rId1" Type="http://schemas.openxmlformats.org/officeDocument/2006/relationships/slideLayout" Target="../slideLayouts/slideLayout4.xml"/><Relationship Id="rId6" Type="http://schemas.openxmlformats.org/officeDocument/2006/relationships/customXml" Target="../ink/ink2.xml"/><Relationship Id="rId5" Type="http://schemas.openxmlformats.org/officeDocument/2006/relationships/image" Target="../media/image11.png"/><Relationship Id="rId4" Type="http://schemas.openxmlformats.org/officeDocument/2006/relationships/customXml" Target="../ink/ink1.xml"/><Relationship Id="rId9"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7.png"/><Relationship Id="rId2" Type="http://schemas.openxmlformats.org/officeDocument/2006/relationships/image" Target="../media/image7.jpg"/><Relationship Id="rId1" Type="http://schemas.openxmlformats.org/officeDocument/2006/relationships/slideLayout" Target="../slideLayouts/slideLayout4.xml"/><Relationship Id="rId6" Type="http://schemas.openxmlformats.org/officeDocument/2006/relationships/customXml" Target="../ink/ink5.xml"/><Relationship Id="rId5" Type="http://schemas.openxmlformats.org/officeDocument/2006/relationships/image" Target="../media/image16.png"/><Relationship Id="rId4" Type="http://schemas.openxmlformats.org/officeDocument/2006/relationships/customXml" Target="../ink/ink4.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hyperlink" Target="mailto:D11AUXNorthern@uscg.mil" TargetMode="Externa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E0015-CACE-A817-535E-1DB99CAEFDBF}"/>
              </a:ext>
            </a:extLst>
          </p:cNvPr>
          <p:cNvSpPr>
            <a:spLocks noGrp="1"/>
          </p:cNvSpPr>
          <p:nvPr>
            <p:ph type="title"/>
          </p:nvPr>
        </p:nvSpPr>
        <p:spPr/>
        <p:txBody>
          <a:bodyPr/>
          <a:lstStyle/>
          <a:p>
            <a:endParaRPr lang="en-US" b="1" dirty="0">
              <a:solidFill>
                <a:schemeClr val="bg1"/>
              </a:solidFill>
              <a:effectLst>
                <a:outerShdw blurRad="38100" dist="38100" dir="2700000" algn="tl">
                  <a:srgbClr val="000000">
                    <a:alpha val="43137"/>
                  </a:srgbClr>
                </a:outerShdw>
              </a:effectLst>
            </a:endParaRPr>
          </a:p>
        </p:txBody>
      </p:sp>
      <p:sp>
        <p:nvSpPr>
          <p:cNvPr id="8" name="Content Placeholder 7">
            <a:extLst>
              <a:ext uri="{FF2B5EF4-FFF2-40B4-BE49-F238E27FC236}">
                <a16:creationId xmlns:a16="http://schemas.microsoft.com/office/drawing/2014/main" id="{5D2582BA-E28C-5542-A0FD-8DF0622D3243}"/>
              </a:ext>
            </a:extLst>
          </p:cNvPr>
          <p:cNvSpPr>
            <a:spLocks noGrp="1"/>
          </p:cNvSpPr>
          <p:nvPr>
            <p:ph idx="1"/>
          </p:nvPr>
        </p:nvSpPr>
        <p:spPr>
          <a:xfrm>
            <a:off x="838200" y="1798320"/>
            <a:ext cx="10515600" cy="4378643"/>
          </a:xfrm>
        </p:spPr>
        <p:txBody>
          <a:bodyPr>
            <a:normAutofit/>
          </a:bodyPr>
          <a:lstStyle/>
          <a:p>
            <a:pPr marL="0" indent="0" algn="ctr">
              <a:buNone/>
            </a:pPr>
            <a:endParaRPr lang="en-US" sz="4800" dirty="0">
              <a:solidFill>
                <a:srgbClr val="FFFF00"/>
              </a:solidFill>
              <a:effectLst>
                <a:outerShdw blurRad="38100" dist="38100" dir="2700000" algn="tl">
                  <a:srgbClr val="000000">
                    <a:alpha val="43137"/>
                  </a:srgbClr>
                </a:outerShdw>
              </a:effectLst>
            </a:endParaRPr>
          </a:p>
          <a:p>
            <a:pPr marL="0" indent="0" algn="ctr">
              <a:buNone/>
            </a:pPr>
            <a:endParaRPr lang="en-US" sz="4800" dirty="0">
              <a:solidFill>
                <a:schemeClr val="bg1"/>
              </a:solidFill>
              <a:effectLst>
                <a:outerShdw blurRad="38100" dist="38100" dir="2700000" algn="tl">
                  <a:srgbClr val="000000">
                    <a:alpha val="43137"/>
                  </a:srgbClr>
                </a:outerShdw>
              </a:effectLst>
            </a:endParaRPr>
          </a:p>
        </p:txBody>
      </p:sp>
      <p:pic>
        <p:nvPicPr>
          <p:cNvPr id="1028" name="Picture 4">
            <a:extLst>
              <a:ext uri="{FF2B5EF4-FFF2-40B4-BE49-F238E27FC236}">
                <a16:creationId xmlns:a16="http://schemas.microsoft.com/office/drawing/2014/main" id="{943F0953-70E4-5E70-7368-9D0AEFD5E4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142" y="221928"/>
            <a:ext cx="11429713" cy="641414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06EE432-E108-31B4-CE5B-2846A1FB3233}"/>
              </a:ext>
            </a:extLst>
          </p:cNvPr>
          <p:cNvSpPr/>
          <p:nvPr/>
        </p:nvSpPr>
        <p:spPr>
          <a:xfrm>
            <a:off x="962645" y="783324"/>
            <a:ext cx="10266709" cy="14235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endParaRPr lang="en-US" sz="4400" dirty="0">
              <a:solidFill>
                <a:srgbClr val="FFFF00"/>
              </a:solidFill>
              <a:effectLst>
                <a:outerShdw blurRad="38100" dist="38100" dir="2700000" algn="tl">
                  <a:srgbClr val="000000">
                    <a:alpha val="43137"/>
                  </a:srgbClr>
                </a:outerShdw>
              </a:effectLst>
            </a:endParaRPr>
          </a:p>
        </p:txBody>
      </p:sp>
      <p:sp>
        <p:nvSpPr>
          <p:cNvPr id="5" name="Rectangle 4">
            <a:extLst>
              <a:ext uri="{FF2B5EF4-FFF2-40B4-BE49-F238E27FC236}">
                <a16:creationId xmlns:a16="http://schemas.microsoft.com/office/drawing/2014/main" id="{5FB5B891-60A0-3E56-70B0-DBE182D9A6FD}"/>
              </a:ext>
            </a:extLst>
          </p:cNvPr>
          <p:cNvSpPr/>
          <p:nvPr/>
        </p:nvSpPr>
        <p:spPr>
          <a:xfrm>
            <a:off x="1623390" y="3280850"/>
            <a:ext cx="8945218" cy="162245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FFFF00"/>
                </a:solidFill>
                <a:effectLst>
                  <a:outerShdw blurRad="38100" dist="38100" dir="2700000" algn="tl">
                    <a:srgbClr val="000000">
                      <a:alpha val="43137"/>
                    </a:srgbClr>
                  </a:outerShdw>
                </a:effectLst>
              </a:rPr>
              <a:t>New Handbooks – Qualifications &amp; Night Tasking</a:t>
            </a:r>
          </a:p>
        </p:txBody>
      </p:sp>
    </p:spTree>
    <p:extLst>
      <p:ext uri="{BB962C8B-B14F-4D97-AF65-F5344CB8AC3E}">
        <p14:creationId xmlns:p14="http://schemas.microsoft.com/office/powerpoint/2010/main" val="39973429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E982F3-101A-4CCA-A867-393BB022AA7F}"/>
              </a:ext>
            </a:extLst>
          </p:cNvPr>
          <p:cNvSpPr>
            <a:spLocks noGrp="1"/>
          </p:cNvSpPr>
          <p:nvPr>
            <p:ph type="title"/>
          </p:nvPr>
        </p:nvSpPr>
        <p:spPr>
          <a:xfrm>
            <a:off x="838200" y="365125"/>
            <a:ext cx="10515600" cy="1190069"/>
          </a:xfrm>
        </p:spPr>
        <p:txBody>
          <a:bodyPr>
            <a:normAutofit fontScale="90000"/>
          </a:bodyPr>
          <a:lstStyle/>
          <a:p>
            <a:pPr algn="ctr"/>
            <a:r>
              <a:rPr lang="en-US" sz="4800" u="sng" dirty="0">
                <a:solidFill>
                  <a:schemeClr val="bg1"/>
                </a:solidFill>
              </a:rPr>
              <a:t>Pre-Qualification Tasks</a:t>
            </a:r>
            <a:br>
              <a:rPr lang="en-US" sz="4800" u="sng" dirty="0">
                <a:solidFill>
                  <a:schemeClr val="bg1"/>
                </a:solidFill>
              </a:rPr>
            </a:br>
            <a:r>
              <a:rPr lang="en-US" sz="4800" u="sng" dirty="0">
                <a:solidFill>
                  <a:schemeClr val="bg1"/>
                </a:solidFill>
              </a:rPr>
              <a:t>Coxswains and Crew</a:t>
            </a:r>
            <a:endParaRPr lang="en-US" sz="4800" dirty="0">
              <a:solidFill>
                <a:schemeClr val="bg1"/>
              </a:solidFill>
              <a:latin typeface="+mn-lt"/>
            </a:endParaRPr>
          </a:p>
        </p:txBody>
      </p:sp>
      <p:sp>
        <p:nvSpPr>
          <p:cNvPr id="5" name="Content Placeholder 4">
            <a:extLst>
              <a:ext uri="{FF2B5EF4-FFF2-40B4-BE49-F238E27FC236}">
                <a16:creationId xmlns:a16="http://schemas.microsoft.com/office/drawing/2014/main" id="{FF672459-BED0-4469-9D4A-2619A1CE9D99}"/>
              </a:ext>
            </a:extLst>
          </p:cNvPr>
          <p:cNvSpPr>
            <a:spLocks noGrp="1"/>
          </p:cNvSpPr>
          <p:nvPr>
            <p:ph sz="half" idx="1"/>
          </p:nvPr>
        </p:nvSpPr>
        <p:spPr>
          <a:xfrm>
            <a:off x="1326874" y="5871410"/>
            <a:ext cx="9538252" cy="621463"/>
          </a:xfrm>
        </p:spPr>
        <p:txBody>
          <a:bodyPr>
            <a:normAutofit/>
          </a:bodyPr>
          <a:lstStyle/>
          <a:p>
            <a:pPr marL="0" indent="0" algn="ctr">
              <a:lnSpc>
                <a:spcPct val="100000"/>
              </a:lnSpc>
              <a:buNone/>
            </a:pPr>
            <a:endParaRPr lang="en-US" sz="32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2" name="Rectangle 1">
            <a:extLst>
              <a:ext uri="{FF2B5EF4-FFF2-40B4-BE49-F238E27FC236}">
                <a16:creationId xmlns:a16="http://schemas.microsoft.com/office/drawing/2014/main" id="{BD8F6D02-E4D7-44B9-A80E-2D047D44166D}"/>
              </a:ext>
            </a:extLst>
          </p:cNvPr>
          <p:cNvSpPr/>
          <p:nvPr/>
        </p:nvSpPr>
        <p:spPr>
          <a:xfrm>
            <a:off x="291549" y="5419180"/>
            <a:ext cx="10349946" cy="12083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effectLst>
                <a:outerShdw blurRad="38100" dist="38100" dir="2700000" algn="tl">
                  <a:srgbClr val="000000">
                    <a:alpha val="43137"/>
                  </a:srgbClr>
                </a:outerShdw>
              </a:effectLst>
            </a:endParaRPr>
          </a:p>
        </p:txBody>
      </p:sp>
      <p:sp>
        <p:nvSpPr>
          <p:cNvPr id="7" name="Content Placeholder 6">
            <a:extLst>
              <a:ext uri="{FF2B5EF4-FFF2-40B4-BE49-F238E27FC236}">
                <a16:creationId xmlns:a16="http://schemas.microsoft.com/office/drawing/2014/main" id="{6D8A53EF-D3F6-F283-886B-347871485137}"/>
              </a:ext>
            </a:extLst>
          </p:cNvPr>
          <p:cNvSpPr>
            <a:spLocks noGrp="1"/>
          </p:cNvSpPr>
          <p:nvPr>
            <p:ph sz="half" idx="2"/>
          </p:nvPr>
        </p:nvSpPr>
        <p:spPr>
          <a:xfrm>
            <a:off x="838200" y="1555194"/>
            <a:ext cx="10515600" cy="4621769"/>
          </a:xfrm>
        </p:spPr>
        <p:txBody>
          <a:bodyPr>
            <a:noAutofit/>
          </a:bodyPr>
          <a:lstStyle/>
          <a:p>
            <a:pPr marL="0">
              <a:spcBef>
                <a:spcPts val="0"/>
              </a:spcBef>
            </a:pPr>
            <a:endParaRPr lang="en-US" sz="3600" dirty="0">
              <a:solidFill>
                <a:schemeClr val="bg1"/>
              </a:solidFill>
            </a:endParaRPr>
          </a:p>
          <a:p>
            <a:pPr marL="0">
              <a:spcBef>
                <a:spcPts val="0"/>
              </a:spcBef>
            </a:pPr>
            <a:r>
              <a:rPr lang="en-US" sz="3600" dirty="0">
                <a:solidFill>
                  <a:schemeClr val="bg1"/>
                </a:solidFill>
                <a:latin typeface="Times New Roman" panose="02020603050405020304" pitchFamily="18" charset="0"/>
                <a:cs typeface="Times New Roman" panose="02020603050405020304" pitchFamily="18" charset="0"/>
              </a:rPr>
              <a:t>Members not requesting to be “night certified” </a:t>
            </a:r>
            <a:r>
              <a:rPr lang="en-US" sz="36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must</a:t>
            </a:r>
            <a:r>
              <a:rPr lang="en-US" sz="3600" dirty="0">
                <a:solidFill>
                  <a:schemeClr val="bg1"/>
                </a:solidFill>
                <a:latin typeface="Times New Roman" panose="02020603050405020304" pitchFamily="18" charset="0"/>
                <a:cs typeface="Times New Roman" panose="02020603050405020304" pitchFamily="18" charset="0"/>
              </a:rPr>
              <a:t> still complete the Navigation &amp; Piloting </a:t>
            </a:r>
            <a:r>
              <a:rPr lang="en-US" sz="3600"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TASK PQS </a:t>
            </a:r>
            <a:r>
              <a:rPr lang="en-US" sz="3600" dirty="0">
                <a:solidFill>
                  <a:schemeClr val="bg1"/>
                </a:solidFill>
                <a:latin typeface="Times New Roman" panose="02020603050405020304" pitchFamily="18" charset="0"/>
                <a:cs typeface="Times New Roman" panose="02020603050405020304" pitchFamily="18" charset="0"/>
              </a:rPr>
              <a:t>requirements </a:t>
            </a:r>
            <a:r>
              <a:rPr lang="en-US" sz="36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night </a:t>
            </a:r>
            <a:r>
              <a:rPr lang="en-US" sz="3600" dirty="0">
                <a:solidFill>
                  <a:schemeClr val="bg1"/>
                </a:solidFill>
                <a:latin typeface="Times New Roman" panose="02020603050405020304" pitchFamily="18" charset="0"/>
                <a:cs typeface="Times New Roman" panose="02020603050405020304" pitchFamily="18" charset="0"/>
              </a:rPr>
              <a:t>as part of the qualification process to complete the PQS. </a:t>
            </a:r>
          </a:p>
          <a:p>
            <a:pPr marL="0">
              <a:spcBef>
                <a:spcPts val="0"/>
              </a:spcBef>
            </a:pPr>
            <a:endParaRPr lang="en-US" sz="3600" dirty="0">
              <a:solidFill>
                <a:schemeClr val="bg1"/>
              </a:solidFill>
              <a:latin typeface="Times New Roman" panose="02020603050405020304" pitchFamily="18" charset="0"/>
              <a:cs typeface="Times New Roman" panose="02020603050405020304" pitchFamily="18" charset="0"/>
            </a:endParaRPr>
          </a:p>
          <a:p>
            <a:pPr marL="0">
              <a:spcBef>
                <a:spcPts val="0"/>
              </a:spcBef>
            </a:pPr>
            <a:r>
              <a:rPr lang="en-US" sz="3600" dirty="0">
                <a:solidFill>
                  <a:schemeClr val="bg1"/>
                </a:solidFill>
                <a:latin typeface="Times New Roman" panose="02020603050405020304" pitchFamily="18" charset="0"/>
                <a:cs typeface="Times New Roman" panose="02020603050405020304" pitchFamily="18" charset="0"/>
              </a:rPr>
              <a:t>This must be done prior to requesting a QE oral board and check ride.</a:t>
            </a:r>
          </a:p>
          <a:p>
            <a:pPr marL="0" marR="0">
              <a:spcBef>
                <a:spcPts val="0"/>
              </a:spcBef>
              <a:spcAft>
                <a:spcPts val="0"/>
              </a:spcAft>
            </a:pPr>
            <a:endParaRPr lang="en-US" dirty="0">
              <a:solidFill>
                <a:srgbClr val="FFFF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endParaRPr>
          </a:p>
        </p:txBody>
      </p:sp>
      <p:sp>
        <p:nvSpPr>
          <p:cNvPr id="9" name="TextBox 8">
            <a:extLst>
              <a:ext uri="{FF2B5EF4-FFF2-40B4-BE49-F238E27FC236}">
                <a16:creationId xmlns:a16="http://schemas.microsoft.com/office/drawing/2014/main" id="{F6CBBBDA-8C53-FA32-8076-DB8AB5D90F3F}"/>
              </a:ext>
            </a:extLst>
          </p:cNvPr>
          <p:cNvSpPr txBox="1"/>
          <p:nvPr/>
        </p:nvSpPr>
        <p:spPr>
          <a:xfrm>
            <a:off x="971549" y="1185862"/>
            <a:ext cx="9286875" cy="369332"/>
          </a:xfrm>
          <a:prstGeom prst="rect">
            <a:avLst/>
          </a:prstGeom>
          <a:noFill/>
        </p:spPr>
        <p:txBody>
          <a:bodyPr wrap="square">
            <a:spAutoFit/>
          </a:bodyPr>
          <a:lstStyle/>
          <a:p>
            <a:pPr marL="0" marR="0">
              <a:spcBef>
                <a:spcPts val="0"/>
              </a:spcBef>
              <a:spcAft>
                <a:spcPts val="0"/>
              </a:spcAft>
            </a:pPr>
            <a:endParaRPr lang="en-US" sz="1800" dirty="0">
              <a:solidFill>
                <a:schemeClr val="bg1"/>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61883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fade">
                                      <p:cBhvr>
                                        <p:cTn id="17"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88C63-2B33-8C09-D88B-0D0145C073B3}"/>
              </a:ext>
            </a:extLst>
          </p:cNvPr>
          <p:cNvSpPr>
            <a:spLocks noGrp="1"/>
          </p:cNvSpPr>
          <p:nvPr>
            <p:ph type="title"/>
          </p:nvPr>
        </p:nvSpPr>
        <p:spPr>
          <a:xfrm>
            <a:off x="838200" y="365125"/>
            <a:ext cx="10515600" cy="597401"/>
          </a:xfrm>
        </p:spPr>
        <p:txBody>
          <a:bodyPr>
            <a:normAutofit/>
          </a:bodyPr>
          <a:lstStyle/>
          <a:p>
            <a:r>
              <a:rPr lang="en-US" sz="2000" b="1" dirty="0">
                <a:solidFill>
                  <a:schemeClr val="bg1"/>
                </a:solidFill>
                <a:effectLst>
                  <a:outerShdw blurRad="38100" dist="38100" dir="2700000" algn="tl">
                    <a:srgbClr val="000000">
                      <a:alpha val="43137"/>
                    </a:srgbClr>
                  </a:outerShdw>
                </a:effectLst>
              </a:rPr>
              <a:t>QE Check Ride - Crew</a:t>
            </a:r>
            <a:endParaRPr lang="en-US" sz="2000" b="1" dirty="0">
              <a:effectLst>
                <a:outerShdw blurRad="38100" dist="38100" dir="2700000" algn="tl">
                  <a:srgbClr val="000000">
                    <a:alpha val="43137"/>
                  </a:srgbClr>
                </a:outerShdw>
              </a:effectLst>
            </a:endParaRPr>
          </a:p>
        </p:txBody>
      </p:sp>
      <p:pic>
        <p:nvPicPr>
          <p:cNvPr id="6" name="Content Placeholder 5">
            <a:extLst>
              <a:ext uri="{FF2B5EF4-FFF2-40B4-BE49-F238E27FC236}">
                <a16:creationId xmlns:a16="http://schemas.microsoft.com/office/drawing/2014/main" id="{DC40F083-0C2E-554F-130F-955C2DA266D4}"/>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209427" y="885504"/>
            <a:ext cx="4195424" cy="5855857"/>
          </a:xfrm>
        </p:spPr>
      </p:pic>
      <p:pic>
        <p:nvPicPr>
          <p:cNvPr id="8" name="Content Placeholder 7">
            <a:extLst>
              <a:ext uri="{FF2B5EF4-FFF2-40B4-BE49-F238E27FC236}">
                <a16:creationId xmlns:a16="http://schemas.microsoft.com/office/drawing/2014/main" id="{D4BFAB50-C2D7-6A28-F330-B445200A34B6}"/>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787149" y="885504"/>
            <a:ext cx="4195424" cy="3285801"/>
          </a:xfrm>
        </p:spPr>
      </p:pic>
      <p:sp>
        <p:nvSpPr>
          <p:cNvPr id="9" name="Rectangle 8">
            <a:extLst>
              <a:ext uri="{FF2B5EF4-FFF2-40B4-BE49-F238E27FC236}">
                <a16:creationId xmlns:a16="http://schemas.microsoft.com/office/drawing/2014/main" id="{77E606EE-D3D7-36C4-004D-A0492ACABDE0}"/>
              </a:ext>
            </a:extLst>
          </p:cNvPr>
          <p:cNvSpPr/>
          <p:nvPr/>
        </p:nvSpPr>
        <p:spPr>
          <a:xfrm>
            <a:off x="6787149" y="4280452"/>
            <a:ext cx="4195424" cy="1298713"/>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b="1" i="0" u="none" strike="noStrike" baseline="0" dirty="0">
                <a:solidFill>
                  <a:schemeClr val="bg1"/>
                </a:solidFill>
                <a:latin typeface="Times New Roman" panose="02020603050405020304" pitchFamily="18" charset="0"/>
              </a:rPr>
              <a:t>(Note 1)</a:t>
            </a:r>
            <a:r>
              <a:rPr lang="en-US" b="0" i="0" u="none" strike="noStrike" baseline="0" dirty="0">
                <a:solidFill>
                  <a:schemeClr val="bg1"/>
                </a:solidFill>
                <a:latin typeface="Times New Roman" panose="02020603050405020304" pitchFamily="18" charset="0"/>
              </a:rPr>
              <a:t>: For candidates wanting to be “Night Certified” Performance Criteria #7, #8, and #15 </a:t>
            </a:r>
            <a:r>
              <a:rPr lang="en-US" b="1" i="0" u="none" strike="noStrike" baseline="0" dirty="0">
                <a:solidFill>
                  <a:schemeClr val="bg1"/>
                </a:solidFill>
                <a:latin typeface="Times New Roman" panose="02020603050405020304" pitchFamily="18" charset="0"/>
              </a:rPr>
              <a:t>must </a:t>
            </a:r>
            <a:r>
              <a:rPr lang="en-US" b="0" i="0" u="none" strike="noStrike" baseline="0" dirty="0">
                <a:solidFill>
                  <a:schemeClr val="bg1"/>
                </a:solidFill>
                <a:latin typeface="Times New Roman" panose="02020603050405020304" pitchFamily="18" charset="0"/>
              </a:rPr>
              <a:t>be part of the check ride conducted at night. 	</a:t>
            </a:r>
          </a:p>
        </p:txBody>
      </p:sp>
      <p:cxnSp>
        <p:nvCxnSpPr>
          <p:cNvPr id="10" name="Straight Arrow Connector 9">
            <a:extLst>
              <a:ext uri="{FF2B5EF4-FFF2-40B4-BE49-F238E27FC236}">
                <a16:creationId xmlns:a16="http://schemas.microsoft.com/office/drawing/2014/main" id="{6600077F-528F-B7CD-8076-57B1F6705F3F}"/>
              </a:ext>
            </a:extLst>
          </p:cNvPr>
          <p:cNvCxnSpPr>
            <a:cxnSpLocks/>
          </p:cNvCxnSpPr>
          <p:nvPr/>
        </p:nvCxnSpPr>
        <p:spPr>
          <a:xfrm>
            <a:off x="687264" y="4441825"/>
            <a:ext cx="673100" cy="67310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67763F80-4770-B8C7-07B5-D77C2B80D83F}"/>
              </a:ext>
            </a:extLst>
          </p:cNvPr>
          <p:cNvCxnSpPr>
            <a:cxnSpLocks/>
          </p:cNvCxnSpPr>
          <p:nvPr/>
        </p:nvCxnSpPr>
        <p:spPr>
          <a:xfrm>
            <a:off x="687264" y="4708525"/>
            <a:ext cx="673100" cy="67310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FFE80BC9-C90C-C6DB-0D39-CEF67729C5F1}"/>
              </a:ext>
            </a:extLst>
          </p:cNvPr>
          <p:cNvCxnSpPr>
            <a:cxnSpLocks/>
          </p:cNvCxnSpPr>
          <p:nvPr/>
        </p:nvCxnSpPr>
        <p:spPr>
          <a:xfrm>
            <a:off x="6218214" y="1692525"/>
            <a:ext cx="673100" cy="67310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BF86C690-381C-B515-706A-A65F6A03B196}"/>
                  </a:ext>
                </a:extLst>
              </p14:cNvPr>
              <p14:cNvContentPartPr/>
              <p14:nvPr/>
            </p14:nvContentPartPr>
            <p14:xfrm>
              <a:off x="1424354" y="3366651"/>
              <a:ext cx="280440" cy="10080"/>
            </p14:xfrm>
          </p:contentPart>
        </mc:Choice>
        <mc:Fallback xmlns="">
          <p:pic>
            <p:nvPicPr>
              <p:cNvPr id="3" name="Ink 2">
                <a:extLst>
                  <a:ext uri="{FF2B5EF4-FFF2-40B4-BE49-F238E27FC236}">
                    <a16:creationId xmlns:a16="http://schemas.microsoft.com/office/drawing/2014/main" id="{BF86C690-381C-B515-706A-A65F6A03B196}"/>
                  </a:ext>
                </a:extLst>
              </p:cNvPr>
              <p:cNvPicPr/>
              <p:nvPr/>
            </p:nvPicPr>
            <p:blipFill>
              <a:blip r:embed="rId5"/>
              <a:stretch>
                <a:fillRect/>
              </a:stretch>
            </p:blipFill>
            <p:spPr>
              <a:xfrm>
                <a:off x="1370354" y="3258651"/>
                <a:ext cx="38808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4707107F-D59D-8A66-7C0C-24ABD988027F}"/>
                  </a:ext>
                </a:extLst>
              </p14:cNvPr>
              <p14:cNvContentPartPr/>
              <p14:nvPr/>
            </p14:nvContentPartPr>
            <p14:xfrm>
              <a:off x="2374034" y="3384651"/>
              <a:ext cx="2830320" cy="55080"/>
            </p14:xfrm>
          </p:contentPart>
        </mc:Choice>
        <mc:Fallback xmlns="">
          <p:pic>
            <p:nvPicPr>
              <p:cNvPr id="4" name="Ink 3">
                <a:extLst>
                  <a:ext uri="{FF2B5EF4-FFF2-40B4-BE49-F238E27FC236}">
                    <a16:creationId xmlns:a16="http://schemas.microsoft.com/office/drawing/2014/main" id="{4707107F-D59D-8A66-7C0C-24ABD988027F}"/>
                  </a:ext>
                </a:extLst>
              </p:cNvPr>
              <p:cNvPicPr/>
              <p:nvPr/>
            </p:nvPicPr>
            <p:blipFill>
              <a:blip r:embed="rId7"/>
              <a:stretch>
                <a:fillRect/>
              </a:stretch>
            </p:blipFill>
            <p:spPr>
              <a:xfrm>
                <a:off x="2320034" y="3276651"/>
                <a:ext cx="2937960" cy="2707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B268D8D9-B677-C0EA-1423-1383A9785B18}"/>
                  </a:ext>
                </a:extLst>
              </p14:cNvPr>
              <p14:cNvContentPartPr/>
              <p14:nvPr/>
            </p14:nvContentPartPr>
            <p14:xfrm>
              <a:off x="3824474" y="3412731"/>
              <a:ext cx="203400" cy="25200"/>
            </p14:xfrm>
          </p:contentPart>
        </mc:Choice>
        <mc:Fallback xmlns="">
          <p:pic>
            <p:nvPicPr>
              <p:cNvPr id="5" name="Ink 4">
                <a:extLst>
                  <a:ext uri="{FF2B5EF4-FFF2-40B4-BE49-F238E27FC236}">
                    <a16:creationId xmlns:a16="http://schemas.microsoft.com/office/drawing/2014/main" id="{B268D8D9-B677-C0EA-1423-1383A9785B18}"/>
                  </a:ext>
                </a:extLst>
              </p:cNvPr>
              <p:cNvPicPr/>
              <p:nvPr/>
            </p:nvPicPr>
            <p:blipFill>
              <a:blip r:embed="rId9"/>
              <a:stretch>
                <a:fillRect/>
              </a:stretch>
            </p:blipFill>
            <p:spPr>
              <a:xfrm>
                <a:off x="3770474" y="3305091"/>
                <a:ext cx="311040" cy="240840"/>
              </a:xfrm>
              <a:prstGeom prst="rect">
                <a:avLst/>
              </a:prstGeom>
            </p:spPr>
          </p:pic>
        </mc:Fallback>
      </mc:AlternateContent>
    </p:spTree>
    <p:extLst>
      <p:ext uri="{BB962C8B-B14F-4D97-AF65-F5344CB8AC3E}">
        <p14:creationId xmlns:p14="http://schemas.microsoft.com/office/powerpoint/2010/main" val="2459726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 calcmode="lin" valueType="num">
                                      <p:cBhvr additive="base">
                                        <p:cTn id="2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par>
                          <p:cTn id="24" fill="hold">
                            <p:stCondLst>
                              <p:cond delay="500"/>
                            </p:stCondLst>
                            <p:childTnLst>
                              <p:par>
                                <p:cTn id="25" presetID="2" presetClass="entr" presetSubtype="9" fill="hold" nodeType="afterEffect">
                                  <p:stCondLst>
                                    <p:cond delay="100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750" fill="hold"/>
                                        <p:tgtEl>
                                          <p:spTgt spid="10"/>
                                        </p:tgtEl>
                                        <p:attrNameLst>
                                          <p:attrName>ppt_x</p:attrName>
                                        </p:attrNameLst>
                                      </p:cBhvr>
                                      <p:tavLst>
                                        <p:tav tm="0">
                                          <p:val>
                                            <p:strVal val="0-#ppt_w/2"/>
                                          </p:val>
                                        </p:tav>
                                        <p:tav tm="100000">
                                          <p:val>
                                            <p:strVal val="#ppt_x"/>
                                          </p:val>
                                        </p:tav>
                                      </p:tavLst>
                                    </p:anim>
                                    <p:anim calcmode="lin" valueType="num">
                                      <p:cBhvr additive="base">
                                        <p:cTn id="28" dur="750" fill="hold"/>
                                        <p:tgtEl>
                                          <p:spTgt spid="10"/>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0-#ppt_w/2"/>
                                          </p:val>
                                        </p:tav>
                                        <p:tav tm="100000">
                                          <p:val>
                                            <p:strVal val="#ppt_x"/>
                                          </p:val>
                                        </p:tav>
                                      </p:tavLst>
                                    </p:anim>
                                    <p:anim calcmode="lin" valueType="num">
                                      <p:cBhvr additive="base">
                                        <p:cTn id="32" dur="500" fill="hold"/>
                                        <p:tgtEl>
                                          <p:spTgt spid="11"/>
                                        </p:tgtEl>
                                        <p:attrNameLst>
                                          <p:attrName>ppt_y</p:attrName>
                                        </p:attrNameLst>
                                      </p:cBhvr>
                                      <p:tavLst>
                                        <p:tav tm="0">
                                          <p:val>
                                            <p:strVal val="0-#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0-#ppt_w/2"/>
                                          </p:val>
                                        </p:tav>
                                        <p:tav tm="100000">
                                          <p:val>
                                            <p:strVal val="#ppt_x"/>
                                          </p:val>
                                        </p:tav>
                                      </p:tavLst>
                                    </p:anim>
                                    <p:anim calcmode="lin" valueType="num">
                                      <p:cBhvr additive="base">
                                        <p:cTn id="36"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E147D-7481-9967-D0E2-DAF6885E6815}"/>
              </a:ext>
            </a:extLst>
          </p:cNvPr>
          <p:cNvSpPr>
            <a:spLocks noGrp="1"/>
          </p:cNvSpPr>
          <p:nvPr>
            <p:ph type="title"/>
          </p:nvPr>
        </p:nvSpPr>
        <p:spPr>
          <a:xfrm>
            <a:off x="838200" y="365126"/>
            <a:ext cx="10515600" cy="453022"/>
          </a:xfrm>
        </p:spPr>
        <p:txBody>
          <a:bodyPr>
            <a:normAutofit/>
          </a:bodyPr>
          <a:lstStyle/>
          <a:p>
            <a:r>
              <a:rPr lang="en-US" sz="2000" b="1" dirty="0">
                <a:solidFill>
                  <a:schemeClr val="bg1"/>
                </a:solidFill>
                <a:effectLst>
                  <a:outerShdw blurRad="38100" dist="38100" dir="2700000" algn="tl">
                    <a:srgbClr val="000000">
                      <a:alpha val="43137"/>
                    </a:srgbClr>
                  </a:outerShdw>
                </a:effectLst>
              </a:rPr>
              <a:t>QE Check Ride - Coxswain</a:t>
            </a:r>
            <a:endParaRPr lang="en-US" sz="2000" b="1" dirty="0">
              <a:effectLst>
                <a:outerShdw blurRad="38100" dist="38100" dir="2700000" algn="tl">
                  <a:srgbClr val="000000">
                    <a:alpha val="43137"/>
                  </a:srgbClr>
                </a:outerShdw>
              </a:effectLst>
            </a:endParaRPr>
          </a:p>
        </p:txBody>
      </p:sp>
      <p:pic>
        <p:nvPicPr>
          <p:cNvPr id="6" name="Content Placeholder 5">
            <a:extLst>
              <a:ext uri="{FF2B5EF4-FFF2-40B4-BE49-F238E27FC236}">
                <a16:creationId xmlns:a16="http://schemas.microsoft.com/office/drawing/2014/main" id="{1864F27E-3339-BDB9-D330-3268C2AF08F1}"/>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152939" y="818148"/>
            <a:ext cx="4401367" cy="5780097"/>
          </a:xfrm>
        </p:spPr>
      </p:pic>
      <p:pic>
        <p:nvPicPr>
          <p:cNvPr id="8" name="Content Placeholder 7">
            <a:extLst>
              <a:ext uri="{FF2B5EF4-FFF2-40B4-BE49-F238E27FC236}">
                <a16:creationId xmlns:a16="http://schemas.microsoft.com/office/drawing/2014/main" id="{E5D166FD-7CD4-0DBB-0234-74EAE5154AFD}"/>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314437" y="818148"/>
            <a:ext cx="4279232" cy="4351338"/>
          </a:xfrm>
        </p:spPr>
      </p:pic>
      <p:sp>
        <p:nvSpPr>
          <p:cNvPr id="9" name="Rectangle 8">
            <a:extLst>
              <a:ext uri="{FF2B5EF4-FFF2-40B4-BE49-F238E27FC236}">
                <a16:creationId xmlns:a16="http://schemas.microsoft.com/office/drawing/2014/main" id="{D25C10F7-998E-A509-84FC-D0C5FFB7A900}"/>
              </a:ext>
            </a:extLst>
          </p:cNvPr>
          <p:cNvSpPr/>
          <p:nvPr/>
        </p:nvSpPr>
        <p:spPr>
          <a:xfrm>
            <a:off x="6314438" y="5314122"/>
            <a:ext cx="4279232" cy="1364974"/>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800" b="1" i="0" u="none" strike="noStrike" baseline="0" dirty="0">
                <a:solidFill>
                  <a:schemeClr val="bg1"/>
                </a:solidFill>
                <a:latin typeface="Times New Roman" panose="02020603050405020304" pitchFamily="18" charset="0"/>
              </a:rPr>
              <a:t>(Note 1)</a:t>
            </a:r>
            <a:r>
              <a:rPr lang="en-US" sz="1800" b="0" i="0" u="none" strike="noStrike" baseline="0" dirty="0">
                <a:solidFill>
                  <a:schemeClr val="bg1"/>
                </a:solidFill>
                <a:latin typeface="Times New Roman" panose="02020603050405020304" pitchFamily="18" charset="0"/>
              </a:rPr>
              <a:t>: For candidates wanting to be “Night Certified” Performance Criteria #7 and #15 </a:t>
            </a:r>
            <a:r>
              <a:rPr lang="en-US" sz="1800" b="1" i="0" u="none" strike="noStrike" baseline="0" dirty="0">
                <a:solidFill>
                  <a:schemeClr val="bg1"/>
                </a:solidFill>
                <a:latin typeface="Times New Roman" panose="02020603050405020304" pitchFamily="18" charset="0"/>
              </a:rPr>
              <a:t>must </a:t>
            </a:r>
            <a:r>
              <a:rPr lang="en-US" sz="1800" b="0" i="0" u="none" strike="noStrike" baseline="0" dirty="0">
                <a:solidFill>
                  <a:schemeClr val="bg1"/>
                </a:solidFill>
                <a:latin typeface="Times New Roman" panose="02020603050405020304" pitchFamily="18" charset="0"/>
              </a:rPr>
              <a:t>be part of the check ride conducted at night </a:t>
            </a:r>
            <a:r>
              <a:rPr lang="en-US" sz="1800" b="0" i="0" u="none" strike="noStrike" baseline="0" dirty="0">
                <a:solidFill>
                  <a:srgbClr val="000000"/>
                </a:solidFill>
                <a:latin typeface="Times New Roman" panose="02020603050405020304" pitchFamily="18" charset="0"/>
              </a:rPr>
              <a:t>	</a:t>
            </a:r>
          </a:p>
        </p:txBody>
      </p:sp>
      <p:cxnSp>
        <p:nvCxnSpPr>
          <p:cNvPr id="10" name="Straight Arrow Connector 9">
            <a:extLst>
              <a:ext uri="{FF2B5EF4-FFF2-40B4-BE49-F238E27FC236}">
                <a16:creationId xmlns:a16="http://schemas.microsoft.com/office/drawing/2014/main" id="{1A35B27F-4731-E529-881F-7DFFC9402022}"/>
              </a:ext>
            </a:extLst>
          </p:cNvPr>
          <p:cNvCxnSpPr>
            <a:cxnSpLocks/>
          </p:cNvCxnSpPr>
          <p:nvPr/>
        </p:nvCxnSpPr>
        <p:spPr>
          <a:xfrm>
            <a:off x="5759450" y="2698546"/>
            <a:ext cx="673100" cy="67310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52ABEC2E-D418-DF17-A7D6-24A317B5B77A}"/>
              </a:ext>
            </a:extLst>
          </p:cNvPr>
          <p:cNvCxnSpPr>
            <a:cxnSpLocks/>
          </p:cNvCxnSpPr>
          <p:nvPr/>
        </p:nvCxnSpPr>
        <p:spPr>
          <a:xfrm>
            <a:off x="659020" y="4977572"/>
            <a:ext cx="673100" cy="67310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1846FC61-9AB1-5CBF-D215-7819018C2866}"/>
                  </a:ext>
                </a:extLst>
              </p14:cNvPr>
              <p14:cNvContentPartPr/>
              <p14:nvPr/>
            </p14:nvContentPartPr>
            <p14:xfrm>
              <a:off x="1345154" y="3410211"/>
              <a:ext cx="324720" cy="19440"/>
            </p14:xfrm>
          </p:contentPart>
        </mc:Choice>
        <mc:Fallback xmlns="">
          <p:pic>
            <p:nvPicPr>
              <p:cNvPr id="3" name="Ink 2">
                <a:extLst>
                  <a:ext uri="{FF2B5EF4-FFF2-40B4-BE49-F238E27FC236}">
                    <a16:creationId xmlns:a16="http://schemas.microsoft.com/office/drawing/2014/main" id="{1846FC61-9AB1-5CBF-D215-7819018C2866}"/>
                  </a:ext>
                </a:extLst>
              </p:cNvPr>
              <p:cNvPicPr/>
              <p:nvPr/>
            </p:nvPicPr>
            <p:blipFill>
              <a:blip r:embed="rId5"/>
              <a:stretch>
                <a:fillRect/>
              </a:stretch>
            </p:blipFill>
            <p:spPr>
              <a:xfrm>
                <a:off x="1291154" y="3302571"/>
                <a:ext cx="432360" cy="2350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AAB35457-2A72-5F69-7300-FBED260E82B3}"/>
                  </a:ext>
                </a:extLst>
              </p14:cNvPr>
              <p14:cNvContentPartPr/>
              <p14:nvPr/>
            </p14:nvContentPartPr>
            <p14:xfrm>
              <a:off x="2452874" y="3436851"/>
              <a:ext cx="2957040" cy="37440"/>
            </p14:xfrm>
          </p:contentPart>
        </mc:Choice>
        <mc:Fallback xmlns="">
          <p:pic>
            <p:nvPicPr>
              <p:cNvPr id="4" name="Ink 3">
                <a:extLst>
                  <a:ext uri="{FF2B5EF4-FFF2-40B4-BE49-F238E27FC236}">
                    <a16:creationId xmlns:a16="http://schemas.microsoft.com/office/drawing/2014/main" id="{AAB35457-2A72-5F69-7300-FBED260E82B3}"/>
                  </a:ext>
                </a:extLst>
              </p:cNvPr>
              <p:cNvPicPr/>
              <p:nvPr/>
            </p:nvPicPr>
            <p:blipFill>
              <a:blip r:embed="rId7"/>
              <a:stretch>
                <a:fillRect/>
              </a:stretch>
            </p:blipFill>
            <p:spPr>
              <a:xfrm>
                <a:off x="2398874" y="3328851"/>
                <a:ext cx="3064680" cy="253080"/>
              </a:xfrm>
              <a:prstGeom prst="rect">
                <a:avLst/>
              </a:prstGeom>
            </p:spPr>
          </p:pic>
        </mc:Fallback>
      </mc:AlternateContent>
    </p:spTree>
    <p:extLst>
      <p:ext uri="{BB962C8B-B14F-4D97-AF65-F5344CB8AC3E}">
        <p14:creationId xmlns:p14="http://schemas.microsoft.com/office/powerpoint/2010/main" val="1633341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 calcmode="lin" valueType="num">
                                      <p:cBhvr additive="base">
                                        <p:cTn id="2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par>
                          <p:cTn id="24" fill="hold">
                            <p:stCondLst>
                              <p:cond delay="500"/>
                            </p:stCondLst>
                            <p:childTnLst>
                              <p:par>
                                <p:cTn id="25" presetID="2" presetClass="entr" presetSubtype="9" fill="hold" nodeType="afterEffect">
                                  <p:stCondLst>
                                    <p:cond delay="100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1000" fill="hold"/>
                                        <p:tgtEl>
                                          <p:spTgt spid="10"/>
                                        </p:tgtEl>
                                        <p:attrNameLst>
                                          <p:attrName>ppt_x</p:attrName>
                                        </p:attrNameLst>
                                      </p:cBhvr>
                                      <p:tavLst>
                                        <p:tav tm="0">
                                          <p:val>
                                            <p:strVal val="0-#ppt_w/2"/>
                                          </p:val>
                                        </p:tav>
                                        <p:tav tm="100000">
                                          <p:val>
                                            <p:strVal val="#ppt_x"/>
                                          </p:val>
                                        </p:tav>
                                      </p:tavLst>
                                    </p:anim>
                                    <p:anim calcmode="lin" valueType="num">
                                      <p:cBhvr additive="base">
                                        <p:cTn id="28" dur="1000" fill="hold"/>
                                        <p:tgtEl>
                                          <p:spTgt spid="10"/>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100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1000" fill="hold"/>
                                        <p:tgtEl>
                                          <p:spTgt spid="11"/>
                                        </p:tgtEl>
                                        <p:attrNameLst>
                                          <p:attrName>ppt_x</p:attrName>
                                        </p:attrNameLst>
                                      </p:cBhvr>
                                      <p:tavLst>
                                        <p:tav tm="0">
                                          <p:val>
                                            <p:strVal val="0-#ppt_w/2"/>
                                          </p:val>
                                        </p:tav>
                                        <p:tav tm="100000">
                                          <p:val>
                                            <p:strVal val="#ppt_x"/>
                                          </p:val>
                                        </p:tav>
                                      </p:tavLst>
                                    </p:anim>
                                    <p:anim calcmode="lin" valueType="num">
                                      <p:cBhvr additive="base">
                                        <p:cTn id="32"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E0015-CACE-A817-535E-1DB99CAEFDBF}"/>
              </a:ext>
            </a:extLst>
          </p:cNvPr>
          <p:cNvSpPr>
            <a:spLocks noGrp="1"/>
          </p:cNvSpPr>
          <p:nvPr>
            <p:ph type="title"/>
          </p:nvPr>
        </p:nvSpPr>
        <p:spPr/>
        <p:txBody>
          <a:bodyPr/>
          <a:lstStyle/>
          <a:p>
            <a:endParaRPr lang="en-US" b="1" dirty="0">
              <a:solidFill>
                <a:schemeClr val="bg1"/>
              </a:solidFill>
              <a:effectLst>
                <a:outerShdw blurRad="38100" dist="38100" dir="2700000" algn="tl">
                  <a:srgbClr val="000000">
                    <a:alpha val="43137"/>
                  </a:srgbClr>
                </a:outerShdw>
              </a:effectLst>
            </a:endParaRPr>
          </a:p>
        </p:txBody>
      </p:sp>
      <p:sp>
        <p:nvSpPr>
          <p:cNvPr id="8" name="Content Placeholder 7">
            <a:extLst>
              <a:ext uri="{FF2B5EF4-FFF2-40B4-BE49-F238E27FC236}">
                <a16:creationId xmlns:a16="http://schemas.microsoft.com/office/drawing/2014/main" id="{5D2582BA-E28C-5542-A0FD-8DF0622D3243}"/>
              </a:ext>
            </a:extLst>
          </p:cNvPr>
          <p:cNvSpPr>
            <a:spLocks noGrp="1"/>
          </p:cNvSpPr>
          <p:nvPr>
            <p:ph idx="1"/>
          </p:nvPr>
        </p:nvSpPr>
        <p:spPr>
          <a:xfrm>
            <a:off x="838200" y="1798320"/>
            <a:ext cx="10515600" cy="4378643"/>
          </a:xfrm>
        </p:spPr>
        <p:txBody>
          <a:bodyPr>
            <a:normAutofit/>
          </a:bodyPr>
          <a:lstStyle/>
          <a:p>
            <a:pPr marL="0" indent="0" algn="ctr">
              <a:buNone/>
            </a:pPr>
            <a:endParaRPr lang="en-US" sz="4800" dirty="0">
              <a:solidFill>
                <a:srgbClr val="FFFF00"/>
              </a:solidFill>
              <a:effectLst>
                <a:outerShdw blurRad="38100" dist="38100" dir="2700000" algn="tl">
                  <a:srgbClr val="000000">
                    <a:alpha val="43137"/>
                  </a:srgbClr>
                </a:outerShdw>
              </a:effectLst>
            </a:endParaRPr>
          </a:p>
          <a:p>
            <a:pPr marL="0" indent="0" algn="ctr">
              <a:buNone/>
            </a:pPr>
            <a:endParaRPr lang="en-US" sz="4800" dirty="0">
              <a:solidFill>
                <a:schemeClr val="bg1"/>
              </a:solidFill>
              <a:effectLst>
                <a:outerShdw blurRad="38100" dist="38100" dir="2700000" algn="tl">
                  <a:srgbClr val="000000">
                    <a:alpha val="43137"/>
                  </a:srgbClr>
                </a:outerShdw>
              </a:effectLst>
            </a:endParaRPr>
          </a:p>
        </p:txBody>
      </p:sp>
      <p:pic>
        <p:nvPicPr>
          <p:cNvPr id="1028" name="Picture 4">
            <a:extLst>
              <a:ext uri="{FF2B5EF4-FFF2-40B4-BE49-F238E27FC236}">
                <a16:creationId xmlns:a16="http://schemas.microsoft.com/office/drawing/2014/main" id="{943F0953-70E4-5E70-7368-9D0AEFD5E4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143" y="221928"/>
            <a:ext cx="11429713" cy="641414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06EE432-E108-31B4-CE5B-2846A1FB3233}"/>
              </a:ext>
            </a:extLst>
          </p:cNvPr>
          <p:cNvSpPr/>
          <p:nvPr/>
        </p:nvSpPr>
        <p:spPr>
          <a:xfrm>
            <a:off x="962645" y="783324"/>
            <a:ext cx="10266709" cy="14235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endParaRPr lang="en-US" sz="4400" dirty="0">
              <a:solidFill>
                <a:srgbClr val="FFFF00"/>
              </a:solidFill>
              <a:effectLst>
                <a:outerShdw blurRad="38100" dist="38100" dir="2700000" algn="tl">
                  <a:srgbClr val="000000">
                    <a:alpha val="43137"/>
                  </a:srgbClr>
                </a:outerShdw>
              </a:effectLst>
            </a:endParaRPr>
          </a:p>
        </p:txBody>
      </p:sp>
      <p:sp>
        <p:nvSpPr>
          <p:cNvPr id="6" name="Rectangle 5">
            <a:extLst>
              <a:ext uri="{FF2B5EF4-FFF2-40B4-BE49-F238E27FC236}">
                <a16:creationId xmlns:a16="http://schemas.microsoft.com/office/drawing/2014/main" id="{7B7F924C-98D7-3519-C9DD-52099374DFD7}"/>
              </a:ext>
            </a:extLst>
          </p:cNvPr>
          <p:cNvSpPr/>
          <p:nvPr/>
        </p:nvSpPr>
        <p:spPr>
          <a:xfrm>
            <a:off x="1171074" y="2419981"/>
            <a:ext cx="9602942" cy="162245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rgbClr val="FFFF00"/>
                </a:solidFill>
                <a:effectLst>
                  <a:outerShdw blurRad="38100" dist="38100" dir="2700000" algn="tl">
                    <a:srgbClr val="000000">
                      <a:alpha val="43137"/>
                    </a:srgbClr>
                  </a:outerShdw>
                </a:effectLst>
              </a:rPr>
              <a:t>Three-Year Evaluation Check Ride</a:t>
            </a:r>
          </a:p>
        </p:txBody>
      </p:sp>
    </p:spTree>
    <p:extLst>
      <p:ext uri="{BB962C8B-B14F-4D97-AF65-F5344CB8AC3E}">
        <p14:creationId xmlns:p14="http://schemas.microsoft.com/office/powerpoint/2010/main" val="971493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5221356" y="2345634"/>
            <a:ext cx="4989443" cy="4207565"/>
          </a:xfrm>
        </p:spPr>
        <p:txBody>
          <a:bodyPr>
            <a:normAutofit/>
          </a:bodyPr>
          <a:lstStyle/>
          <a:p>
            <a:pPr>
              <a:buNone/>
            </a:pPr>
            <a:endParaRPr lang="en-US" sz="3600" dirty="0"/>
          </a:p>
          <a:p>
            <a:pPr>
              <a:buNone/>
            </a:pPr>
            <a:endParaRPr lang="en-US" dirty="0"/>
          </a:p>
        </p:txBody>
      </p:sp>
      <p:sp>
        <p:nvSpPr>
          <p:cNvPr id="7" name="Content Placeholder 6"/>
          <p:cNvSpPr>
            <a:spLocks noGrp="1"/>
          </p:cNvSpPr>
          <p:nvPr>
            <p:ph sz="half" idx="2"/>
          </p:nvPr>
        </p:nvSpPr>
        <p:spPr>
          <a:xfrm>
            <a:off x="8123582" y="1524000"/>
            <a:ext cx="2087217" cy="4876800"/>
          </a:xfrm>
        </p:spPr>
        <p:txBody>
          <a:bodyPr>
            <a:noAutofit/>
          </a:bodyPr>
          <a:lstStyle/>
          <a:p>
            <a:pPr>
              <a:buNone/>
            </a:pPr>
            <a:endParaRPr lang="en-US" dirty="0"/>
          </a:p>
        </p:txBody>
      </p:sp>
      <p:sp>
        <p:nvSpPr>
          <p:cNvPr id="4" name="Slide Number Placeholder 3"/>
          <p:cNvSpPr>
            <a:spLocks noGrp="1"/>
          </p:cNvSpPr>
          <p:nvPr>
            <p:ph type="sldNum" sz="quarter" idx="12"/>
          </p:nvPr>
        </p:nvSpPr>
        <p:spPr/>
        <p:txBody>
          <a:bodyPr/>
          <a:lstStyle/>
          <a:p>
            <a:pPr>
              <a:defRPr/>
            </a:pPr>
            <a:fld id="{82C1527F-0D92-4448-BA45-E96FDE4F934C}" type="slidenum">
              <a:rPr lang="en-US" smtClean="0"/>
              <a:pPr>
                <a:defRPr/>
              </a:pPr>
              <a:t>14</a:t>
            </a:fld>
            <a:endParaRPr lang="en-US" dirty="0"/>
          </a:p>
        </p:txBody>
      </p:sp>
      <p:sp>
        <p:nvSpPr>
          <p:cNvPr id="5" name="Title 4"/>
          <p:cNvSpPr>
            <a:spLocks noGrp="1"/>
          </p:cNvSpPr>
          <p:nvPr>
            <p:ph type="title"/>
          </p:nvPr>
        </p:nvSpPr>
        <p:spPr>
          <a:xfrm>
            <a:off x="838200" y="954157"/>
            <a:ext cx="10515600" cy="736531"/>
          </a:xfrm>
        </p:spPr>
        <p:txBody>
          <a:bodyPr>
            <a:normAutofit fontScale="90000"/>
          </a:bodyPr>
          <a:lstStyle/>
          <a:p>
            <a:r>
              <a:rPr lang="en-US" u="sng" dirty="0">
                <a:solidFill>
                  <a:schemeClr val="bg1"/>
                </a:solidFill>
              </a:rPr>
              <a:t>Three-Year Evaluation Check Ride (QE)</a:t>
            </a:r>
            <a:br>
              <a:rPr lang="en-US" u="sng" dirty="0">
                <a:solidFill>
                  <a:schemeClr val="bg1"/>
                </a:solidFill>
              </a:rPr>
            </a:br>
            <a:endParaRPr lang="en-US" sz="3600" u="sng" dirty="0">
              <a:solidFill>
                <a:schemeClr val="bg1"/>
              </a:solidFill>
            </a:endParaRPr>
          </a:p>
        </p:txBody>
      </p:sp>
      <p:sp>
        <p:nvSpPr>
          <p:cNvPr id="3" name="TextBox 2">
            <a:extLst>
              <a:ext uri="{FF2B5EF4-FFF2-40B4-BE49-F238E27FC236}">
                <a16:creationId xmlns:a16="http://schemas.microsoft.com/office/drawing/2014/main" id="{5B5A450E-545A-CEE7-B028-CB0CB519626E}"/>
              </a:ext>
            </a:extLst>
          </p:cNvPr>
          <p:cNvSpPr txBox="1"/>
          <p:nvPr/>
        </p:nvSpPr>
        <p:spPr>
          <a:xfrm>
            <a:off x="838200" y="1761247"/>
            <a:ext cx="10624930" cy="5633978"/>
          </a:xfrm>
          <a:prstGeom prst="rect">
            <a:avLst/>
          </a:prstGeom>
          <a:noFill/>
        </p:spPr>
        <p:txBody>
          <a:bodyPr wrap="square">
            <a:spAutoFit/>
          </a:bodyPr>
          <a:lstStyle/>
          <a:p>
            <a:pPr marL="285750" marR="0" indent="-285750">
              <a:lnSpc>
                <a:spcPct val="107000"/>
              </a:lnSpc>
              <a:spcBef>
                <a:spcPts val="0"/>
              </a:spcBef>
              <a:spcAft>
                <a:spcPts val="800"/>
              </a:spcAft>
              <a:buFont typeface="Arial" panose="020B0604020202020204" pitchFamily="34" charset="0"/>
              <a:buChar char="•"/>
            </a:pPr>
            <a:r>
              <a:rPr lang="en-US" sz="3200"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Annual currency maintenance tasks are not required to be completed prior to the member’s three-year evaluation check ride. </a:t>
            </a:r>
          </a:p>
          <a:p>
            <a:pPr marL="285750" marR="0" indent="-285750">
              <a:lnSpc>
                <a:spcPct val="107000"/>
              </a:lnSpc>
              <a:spcBef>
                <a:spcPts val="0"/>
              </a:spcBef>
              <a:spcAft>
                <a:spcPts val="800"/>
              </a:spcAft>
              <a:buFont typeface="Arial" panose="020B0604020202020204" pitchFamily="34" charset="0"/>
              <a:buChar char="•"/>
            </a:pPr>
            <a:r>
              <a:rPr lang="en-US" sz="3200"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Annual currency maintenance tasks may be completed as part of the check ride and the member will receive credit for those tasks as part of their annual currency maintenance requirements and the QE check ride.</a:t>
            </a:r>
          </a:p>
          <a:p>
            <a:pPr marL="285750" indent="-285750">
              <a:lnSpc>
                <a:spcPct val="107000"/>
              </a:lnSpc>
              <a:spcAft>
                <a:spcPts val="800"/>
              </a:spcAft>
              <a:buFont typeface="Arial" panose="020B0604020202020204" pitchFamily="34" charset="0"/>
              <a:buChar char="•"/>
            </a:pPr>
            <a:r>
              <a:rPr 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Prior to ALL check rides, a current PPE annual certification will be required and it must be entered in ADII.</a:t>
            </a:r>
            <a:endParaRPr lang="en-US" sz="32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800"/>
              </a:spcAft>
              <a:buFont typeface="Arial" panose="020B0604020202020204" pitchFamily="34" charset="0"/>
              <a:buChar char="•"/>
            </a:pPr>
            <a:r>
              <a:rPr lang="en-US" sz="3200"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003453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838199" y="1524000"/>
            <a:ext cx="10515599" cy="5029199"/>
          </a:xfrm>
        </p:spPr>
        <p:txBody>
          <a:bodyPr>
            <a:normAutofit/>
          </a:bodyPr>
          <a:lstStyle/>
          <a:p>
            <a:pPr marL="285750" indent="-285750">
              <a:lnSpc>
                <a:spcPct val="107000"/>
              </a:lnSpc>
              <a:spcBef>
                <a:spcPts val="0"/>
              </a:spcBef>
              <a:spcAft>
                <a:spcPts val="800"/>
              </a:spcAft>
            </a:pPr>
            <a:r>
              <a:rPr lang="en-US" sz="3200" kern="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The member is responsible for making sure they receive credit for completion of any annual currency maintenance tasks on the Annual Currency Maintenance Task Tracker and is reported in AUXDATA II.</a:t>
            </a:r>
          </a:p>
          <a:p>
            <a:pPr marL="285750" indent="-285750">
              <a:lnSpc>
                <a:spcPct val="107000"/>
              </a:lnSpc>
              <a:spcBef>
                <a:spcPts val="0"/>
              </a:spcBef>
              <a:spcAft>
                <a:spcPts val="800"/>
              </a:spcAft>
            </a:pPr>
            <a:endParaRPr lang="en-US" sz="3200" kern="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p>
            <a:pPr marL="285750" indent="-285750">
              <a:lnSpc>
                <a:spcPct val="107000"/>
              </a:lnSpc>
              <a:spcBef>
                <a:spcPts val="0"/>
              </a:spcBef>
              <a:spcAft>
                <a:spcPts val="800"/>
              </a:spcAft>
            </a:pPr>
            <a:r>
              <a:rPr lang="en-US" sz="3200" kern="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The nighttime TASKs are an </a:t>
            </a:r>
            <a:r>
              <a:rPr lang="en-US" sz="3200" b="1" kern="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optional</a:t>
            </a:r>
            <a:r>
              <a:rPr lang="en-US" sz="3200" kern="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part of the QE three-year evaluation check ride.</a:t>
            </a:r>
            <a:endParaRPr lang="en-US" sz="3200" kern="1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a:buNone/>
            </a:pPr>
            <a:endParaRPr lang="en-US" dirty="0"/>
          </a:p>
        </p:txBody>
      </p:sp>
      <p:sp>
        <p:nvSpPr>
          <p:cNvPr id="7" name="Content Placeholder 6"/>
          <p:cNvSpPr>
            <a:spLocks noGrp="1"/>
          </p:cNvSpPr>
          <p:nvPr>
            <p:ph sz="half" idx="2"/>
          </p:nvPr>
        </p:nvSpPr>
        <p:spPr>
          <a:xfrm>
            <a:off x="8244590" y="1524000"/>
            <a:ext cx="1966210" cy="3810000"/>
          </a:xfrm>
        </p:spPr>
        <p:txBody>
          <a:bodyPr>
            <a:noAutofit/>
          </a:bodyPr>
          <a:lstStyle/>
          <a:p>
            <a:pPr>
              <a:buNone/>
            </a:pPr>
            <a:endParaRPr lang="en-US" dirty="0"/>
          </a:p>
        </p:txBody>
      </p:sp>
      <p:sp>
        <p:nvSpPr>
          <p:cNvPr id="4" name="Slide Number Placeholder 3"/>
          <p:cNvSpPr>
            <a:spLocks noGrp="1"/>
          </p:cNvSpPr>
          <p:nvPr>
            <p:ph type="sldNum" sz="quarter" idx="12"/>
          </p:nvPr>
        </p:nvSpPr>
        <p:spPr/>
        <p:txBody>
          <a:bodyPr/>
          <a:lstStyle/>
          <a:p>
            <a:pPr>
              <a:defRPr/>
            </a:pPr>
            <a:fld id="{82C1527F-0D92-4448-BA45-E96FDE4F934C}" type="slidenum">
              <a:rPr lang="en-US" smtClean="0"/>
              <a:pPr>
                <a:defRPr/>
              </a:pPr>
              <a:t>15</a:t>
            </a:fld>
            <a:endParaRPr lang="en-US" dirty="0"/>
          </a:p>
        </p:txBody>
      </p:sp>
      <p:sp>
        <p:nvSpPr>
          <p:cNvPr id="5" name="Title 4"/>
          <p:cNvSpPr>
            <a:spLocks noGrp="1"/>
          </p:cNvSpPr>
          <p:nvPr>
            <p:ph type="title"/>
          </p:nvPr>
        </p:nvSpPr>
        <p:spPr>
          <a:xfrm>
            <a:off x="838200" y="954157"/>
            <a:ext cx="10515600" cy="736531"/>
          </a:xfrm>
        </p:spPr>
        <p:txBody>
          <a:bodyPr>
            <a:normAutofit fontScale="90000"/>
          </a:bodyPr>
          <a:lstStyle/>
          <a:p>
            <a:r>
              <a:rPr lang="en-US" u="sng" dirty="0">
                <a:solidFill>
                  <a:schemeClr val="bg1"/>
                </a:solidFill>
              </a:rPr>
              <a:t>Three-Year Evaluation Check Ride (QE)</a:t>
            </a:r>
            <a:br>
              <a:rPr lang="en-US" u="sng" dirty="0">
                <a:solidFill>
                  <a:schemeClr val="bg1"/>
                </a:solidFill>
              </a:rPr>
            </a:br>
            <a:endParaRPr lang="en-US" sz="3600" u="sng" dirty="0">
              <a:solidFill>
                <a:schemeClr val="bg1"/>
              </a:solidFill>
            </a:endParaRPr>
          </a:p>
        </p:txBody>
      </p:sp>
    </p:spTree>
    <p:extLst>
      <p:ext uri="{BB962C8B-B14F-4D97-AF65-F5344CB8AC3E}">
        <p14:creationId xmlns:p14="http://schemas.microsoft.com/office/powerpoint/2010/main" val="672659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88C63-2B33-8C09-D88B-0D0145C073B3}"/>
              </a:ext>
            </a:extLst>
          </p:cNvPr>
          <p:cNvSpPr>
            <a:spLocks noGrp="1"/>
          </p:cNvSpPr>
          <p:nvPr>
            <p:ph type="title"/>
          </p:nvPr>
        </p:nvSpPr>
        <p:spPr>
          <a:xfrm>
            <a:off x="838200" y="365125"/>
            <a:ext cx="10515600" cy="597401"/>
          </a:xfrm>
        </p:spPr>
        <p:txBody>
          <a:bodyPr>
            <a:normAutofit/>
          </a:bodyPr>
          <a:lstStyle/>
          <a:p>
            <a:r>
              <a:rPr lang="en-US" sz="2000" b="1" dirty="0">
                <a:solidFill>
                  <a:schemeClr val="bg1"/>
                </a:solidFill>
                <a:effectLst>
                  <a:outerShdw blurRad="38100" dist="38100" dir="2700000" algn="tl">
                    <a:srgbClr val="000000">
                      <a:alpha val="43137"/>
                    </a:srgbClr>
                  </a:outerShdw>
                </a:effectLst>
              </a:rPr>
              <a:t>QE Check Ride - Crew</a:t>
            </a:r>
            <a:endParaRPr lang="en-US" sz="2000" b="1" dirty="0">
              <a:effectLst>
                <a:outerShdw blurRad="38100" dist="38100" dir="2700000" algn="tl">
                  <a:srgbClr val="000000">
                    <a:alpha val="43137"/>
                  </a:srgbClr>
                </a:outerShdw>
              </a:effectLst>
            </a:endParaRPr>
          </a:p>
        </p:txBody>
      </p:sp>
      <p:pic>
        <p:nvPicPr>
          <p:cNvPr id="6" name="Content Placeholder 5">
            <a:extLst>
              <a:ext uri="{FF2B5EF4-FFF2-40B4-BE49-F238E27FC236}">
                <a16:creationId xmlns:a16="http://schemas.microsoft.com/office/drawing/2014/main" id="{DC40F083-0C2E-554F-130F-955C2DA266D4}"/>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209427" y="885504"/>
            <a:ext cx="4195424" cy="5855857"/>
          </a:xfrm>
        </p:spPr>
      </p:pic>
      <p:pic>
        <p:nvPicPr>
          <p:cNvPr id="8" name="Content Placeholder 7">
            <a:extLst>
              <a:ext uri="{FF2B5EF4-FFF2-40B4-BE49-F238E27FC236}">
                <a16:creationId xmlns:a16="http://schemas.microsoft.com/office/drawing/2014/main" id="{D4BFAB50-C2D7-6A28-F330-B445200A34B6}"/>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787149" y="885504"/>
            <a:ext cx="4195424" cy="3285801"/>
          </a:xfrm>
        </p:spPr>
      </p:pic>
      <p:sp>
        <p:nvSpPr>
          <p:cNvPr id="9" name="Rectangle 8">
            <a:extLst>
              <a:ext uri="{FF2B5EF4-FFF2-40B4-BE49-F238E27FC236}">
                <a16:creationId xmlns:a16="http://schemas.microsoft.com/office/drawing/2014/main" id="{77E606EE-D3D7-36C4-004D-A0492ACABDE0}"/>
              </a:ext>
            </a:extLst>
          </p:cNvPr>
          <p:cNvSpPr/>
          <p:nvPr/>
        </p:nvSpPr>
        <p:spPr>
          <a:xfrm>
            <a:off x="6787149" y="4280452"/>
            <a:ext cx="4195424" cy="1298713"/>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b="1" i="0" u="none" strike="noStrike" baseline="0" dirty="0">
                <a:solidFill>
                  <a:schemeClr val="bg1"/>
                </a:solidFill>
                <a:latin typeface="Times New Roman" panose="02020603050405020304" pitchFamily="18" charset="0"/>
              </a:rPr>
              <a:t>(Note 1)</a:t>
            </a:r>
            <a:r>
              <a:rPr lang="en-US" b="0" i="0" u="none" strike="noStrike" baseline="0" dirty="0">
                <a:solidFill>
                  <a:schemeClr val="bg1"/>
                </a:solidFill>
                <a:latin typeface="Times New Roman" panose="02020603050405020304" pitchFamily="18" charset="0"/>
              </a:rPr>
              <a:t>: For candidates wanting to be “Night Certified” Performance Criteria #7, #8, and #15 </a:t>
            </a:r>
            <a:r>
              <a:rPr lang="en-US" b="1" i="0" u="none" strike="noStrike" baseline="0" dirty="0">
                <a:solidFill>
                  <a:schemeClr val="bg1"/>
                </a:solidFill>
                <a:latin typeface="Times New Roman" panose="02020603050405020304" pitchFamily="18" charset="0"/>
              </a:rPr>
              <a:t>must </a:t>
            </a:r>
            <a:r>
              <a:rPr lang="en-US" b="0" i="0" u="none" strike="noStrike" baseline="0" dirty="0">
                <a:solidFill>
                  <a:schemeClr val="bg1"/>
                </a:solidFill>
                <a:latin typeface="Times New Roman" panose="02020603050405020304" pitchFamily="18" charset="0"/>
              </a:rPr>
              <a:t>be part of the check ride conducted at night. 	</a:t>
            </a:r>
          </a:p>
        </p:txBody>
      </p:sp>
      <p:cxnSp>
        <p:nvCxnSpPr>
          <p:cNvPr id="10" name="Straight Arrow Connector 9">
            <a:extLst>
              <a:ext uri="{FF2B5EF4-FFF2-40B4-BE49-F238E27FC236}">
                <a16:creationId xmlns:a16="http://schemas.microsoft.com/office/drawing/2014/main" id="{6600077F-528F-B7CD-8076-57B1F6705F3F}"/>
              </a:ext>
            </a:extLst>
          </p:cNvPr>
          <p:cNvCxnSpPr>
            <a:cxnSpLocks/>
          </p:cNvCxnSpPr>
          <p:nvPr/>
        </p:nvCxnSpPr>
        <p:spPr>
          <a:xfrm>
            <a:off x="687264" y="4441825"/>
            <a:ext cx="673100" cy="67310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67763F80-4770-B8C7-07B5-D77C2B80D83F}"/>
              </a:ext>
            </a:extLst>
          </p:cNvPr>
          <p:cNvCxnSpPr>
            <a:cxnSpLocks/>
          </p:cNvCxnSpPr>
          <p:nvPr/>
        </p:nvCxnSpPr>
        <p:spPr>
          <a:xfrm>
            <a:off x="687264" y="4708525"/>
            <a:ext cx="673100" cy="67310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FFE80BC9-C90C-C6DB-0D39-CEF67729C5F1}"/>
              </a:ext>
            </a:extLst>
          </p:cNvPr>
          <p:cNvCxnSpPr>
            <a:cxnSpLocks/>
          </p:cNvCxnSpPr>
          <p:nvPr/>
        </p:nvCxnSpPr>
        <p:spPr>
          <a:xfrm>
            <a:off x="6218214" y="1692525"/>
            <a:ext cx="673100" cy="67310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8214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par>
                                <p:cTn id="12" presetID="10" presetClass="entr" presetSubtype="0" fill="hold"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anim calcmode="lin" valueType="num">
                                      <p:cBhvr additive="base">
                                        <p:cTn id="2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500"/>
                            </p:stCondLst>
                            <p:childTnLst>
                              <p:par>
                                <p:cTn id="26" presetID="2" presetClass="entr" presetSubtype="9" fill="hold" nodeType="afterEffect">
                                  <p:stCondLst>
                                    <p:cond delay="100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750" fill="hold"/>
                                        <p:tgtEl>
                                          <p:spTgt spid="10"/>
                                        </p:tgtEl>
                                        <p:attrNameLst>
                                          <p:attrName>ppt_x</p:attrName>
                                        </p:attrNameLst>
                                      </p:cBhvr>
                                      <p:tavLst>
                                        <p:tav tm="0">
                                          <p:val>
                                            <p:strVal val="0-#ppt_w/2"/>
                                          </p:val>
                                        </p:tav>
                                        <p:tav tm="100000">
                                          <p:val>
                                            <p:strVal val="#ppt_x"/>
                                          </p:val>
                                        </p:tav>
                                      </p:tavLst>
                                    </p:anim>
                                    <p:anim calcmode="lin" valueType="num">
                                      <p:cBhvr additive="base">
                                        <p:cTn id="29" dur="750" fill="hold"/>
                                        <p:tgtEl>
                                          <p:spTgt spid="10"/>
                                        </p:tgtEl>
                                        <p:attrNameLst>
                                          <p:attrName>ppt_y</p:attrName>
                                        </p:attrNameLst>
                                      </p:cBhvr>
                                      <p:tavLst>
                                        <p:tav tm="0">
                                          <p:val>
                                            <p:strVal val="0-#ppt_h/2"/>
                                          </p:val>
                                        </p:tav>
                                        <p:tav tm="100000">
                                          <p:val>
                                            <p:strVal val="#ppt_y"/>
                                          </p:val>
                                        </p:tav>
                                      </p:tavLst>
                                    </p:anim>
                                  </p:childTnLst>
                                </p:cTn>
                              </p:par>
                              <p:par>
                                <p:cTn id="30" presetID="2" presetClass="entr" presetSubtype="9" fill="hold" nodeType="with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0-#ppt_w/2"/>
                                          </p:val>
                                        </p:tav>
                                        <p:tav tm="100000">
                                          <p:val>
                                            <p:strVal val="#ppt_x"/>
                                          </p:val>
                                        </p:tav>
                                      </p:tavLst>
                                    </p:anim>
                                    <p:anim calcmode="lin" valueType="num">
                                      <p:cBhvr additive="base">
                                        <p:cTn id="33" dur="500" fill="hold"/>
                                        <p:tgtEl>
                                          <p:spTgt spid="11"/>
                                        </p:tgtEl>
                                        <p:attrNameLst>
                                          <p:attrName>ppt_y</p:attrName>
                                        </p:attrNameLst>
                                      </p:cBhvr>
                                      <p:tavLst>
                                        <p:tav tm="0">
                                          <p:val>
                                            <p:strVal val="0-#ppt_h/2"/>
                                          </p:val>
                                        </p:tav>
                                        <p:tav tm="100000">
                                          <p:val>
                                            <p:strVal val="#ppt_y"/>
                                          </p:val>
                                        </p:tav>
                                      </p:tavLst>
                                    </p:anim>
                                  </p:childTnLst>
                                </p:cTn>
                              </p:par>
                              <p:par>
                                <p:cTn id="34" presetID="2" presetClass="entr" presetSubtype="9" fill="hold" nodeType="with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0-#ppt_w/2"/>
                                          </p:val>
                                        </p:tav>
                                        <p:tav tm="100000">
                                          <p:val>
                                            <p:strVal val="#ppt_x"/>
                                          </p:val>
                                        </p:tav>
                                      </p:tavLst>
                                    </p:anim>
                                    <p:anim calcmode="lin" valueType="num">
                                      <p:cBhvr additive="base">
                                        <p:cTn id="37"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E147D-7481-9967-D0E2-DAF6885E6815}"/>
              </a:ext>
            </a:extLst>
          </p:cNvPr>
          <p:cNvSpPr>
            <a:spLocks noGrp="1"/>
          </p:cNvSpPr>
          <p:nvPr>
            <p:ph type="title"/>
          </p:nvPr>
        </p:nvSpPr>
        <p:spPr>
          <a:xfrm>
            <a:off x="838200" y="365126"/>
            <a:ext cx="10515600" cy="453022"/>
          </a:xfrm>
        </p:spPr>
        <p:txBody>
          <a:bodyPr>
            <a:normAutofit/>
          </a:bodyPr>
          <a:lstStyle/>
          <a:p>
            <a:r>
              <a:rPr lang="en-US" sz="2000" b="1" dirty="0">
                <a:solidFill>
                  <a:schemeClr val="bg1"/>
                </a:solidFill>
                <a:effectLst>
                  <a:outerShdw blurRad="38100" dist="38100" dir="2700000" algn="tl">
                    <a:srgbClr val="000000">
                      <a:alpha val="43137"/>
                    </a:srgbClr>
                  </a:outerShdw>
                </a:effectLst>
              </a:rPr>
              <a:t>QE Check Ride - Coxswain</a:t>
            </a:r>
            <a:endParaRPr lang="en-US" sz="2000" b="1" dirty="0">
              <a:effectLst>
                <a:outerShdw blurRad="38100" dist="38100" dir="2700000" algn="tl">
                  <a:srgbClr val="000000">
                    <a:alpha val="43137"/>
                  </a:srgbClr>
                </a:outerShdw>
              </a:effectLst>
            </a:endParaRPr>
          </a:p>
        </p:txBody>
      </p:sp>
      <p:pic>
        <p:nvPicPr>
          <p:cNvPr id="6" name="Content Placeholder 5">
            <a:extLst>
              <a:ext uri="{FF2B5EF4-FFF2-40B4-BE49-F238E27FC236}">
                <a16:creationId xmlns:a16="http://schemas.microsoft.com/office/drawing/2014/main" id="{1864F27E-3339-BDB9-D330-3268C2AF08F1}"/>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152939" y="818148"/>
            <a:ext cx="4401367" cy="5780097"/>
          </a:xfrm>
        </p:spPr>
      </p:pic>
      <p:pic>
        <p:nvPicPr>
          <p:cNvPr id="8" name="Content Placeholder 7">
            <a:extLst>
              <a:ext uri="{FF2B5EF4-FFF2-40B4-BE49-F238E27FC236}">
                <a16:creationId xmlns:a16="http://schemas.microsoft.com/office/drawing/2014/main" id="{E5D166FD-7CD4-0DBB-0234-74EAE5154AFD}"/>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314437" y="818148"/>
            <a:ext cx="4279232" cy="4351338"/>
          </a:xfrm>
        </p:spPr>
      </p:pic>
      <p:sp>
        <p:nvSpPr>
          <p:cNvPr id="9" name="Rectangle 8">
            <a:extLst>
              <a:ext uri="{FF2B5EF4-FFF2-40B4-BE49-F238E27FC236}">
                <a16:creationId xmlns:a16="http://schemas.microsoft.com/office/drawing/2014/main" id="{D25C10F7-998E-A509-84FC-D0C5FFB7A900}"/>
              </a:ext>
            </a:extLst>
          </p:cNvPr>
          <p:cNvSpPr/>
          <p:nvPr/>
        </p:nvSpPr>
        <p:spPr>
          <a:xfrm>
            <a:off x="6314438" y="5314122"/>
            <a:ext cx="4279232" cy="1364974"/>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800" b="1" i="0" u="none" strike="noStrike" baseline="0" dirty="0">
                <a:solidFill>
                  <a:schemeClr val="bg1"/>
                </a:solidFill>
                <a:latin typeface="Times New Roman" panose="02020603050405020304" pitchFamily="18" charset="0"/>
              </a:rPr>
              <a:t>(Note 1)</a:t>
            </a:r>
            <a:r>
              <a:rPr lang="en-US" sz="1800" b="0" i="0" u="none" strike="noStrike" baseline="0" dirty="0">
                <a:solidFill>
                  <a:schemeClr val="bg1"/>
                </a:solidFill>
                <a:latin typeface="Times New Roman" panose="02020603050405020304" pitchFamily="18" charset="0"/>
              </a:rPr>
              <a:t>: For candidates wanting to be “Night Certified” Performance Criteria #7 and #15 </a:t>
            </a:r>
            <a:r>
              <a:rPr lang="en-US" sz="1800" b="1" i="0" u="none" strike="noStrike" baseline="0" dirty="0">
                <a:solidFill>
                  <a:schemeClr val="bg1"/>
                </a:solidFill>
                <a:latin typeface="Times New Roman" panose="02020603050405020304" pitchFamily="18" charset="0"/>
              </a:rPr>
              <a:t>must </a:t>
            </a:r>
            <a:r>
              <a:rPr lang="en-US" sz="1800" b="0" i="0" u="none" strike="noStrike" baseline="0" dirty="0">
                <a:solidFill>
                  <a:schemeClr val="bg1"/>
                </a:solidFill>
                <a:latin typeface="Times New Roman" panose="02020603050405020304" pitchFamily="18" charset="0"/>
              </a:rPr>
              <a:t>be part of the check ride conducted at night </a:t>
            </a:r>
            <a:r>
              <a:rPr lang="en-US" sz="1800" b="0" i="0" u="none" strike="noStrike" baseline="0" dirty="0">
                <a:solidFill>
                  <a:srgbClr val="000000"/>
                </a:solidFill>
                <a:latin typeface="Times New Roman" panose="02020603050405020304" pitchFamily="18" charset="0"/>
              </a:rPr>
              <a:t>	</a:t>
            </a:r>
          </a:p>
        </p:txBody>
      </p:sp>
      <p:cxnSp>
        <p:nvCxnSpPr>
          <p:cNvPr id="10" name="Straight Arrow Connector 9">
            <a:extLst>
              <a:ext uri="{FF2B5EF4-FFF2-40B4-BE49-F238E27FC236}">
                <a16:creationId xmlns:a16="http://schemas.microsoft.com/office/drawing/2014/main" id="{1A35B27F-4731-E529-881F-7DFFC9402022}"/>
              </a:ext>
            </a:extLst>
          </p:cNvPr>
          <p:cNvCxnSpPr>
            <a:cxnSpLocks/>
          </p:cNvCxnSpPr>
          <p:nvPr/>
        </p:nvCxnSpPr>
        <p:spPr>
          <a:xfrm>
            <a:off x="5759450" y="2698546"/>
            <a:ext cx="673100" cy="67310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52ABEC2E-D418-DF17-A7D6-24A317B5B77A}"/>
              </a:ext>
            </a:extLst>
          </p:cNvPr>
          <p:cNvCxnSpPr>
            <a:cxnSpLocks/>
          </p:cNvCxnSpPr>
          <p:nvPr/>
        </p:nvCxnSpPr>
        <p:spPr>
          <a:xfrm>
            <a:off x="659020" y="4977572"/>
            <a:ext cx="673100" cy="67310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4735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par>
                                <p:cTn id="12" presetID="10" presetClass="entr" presetSubtype="0" fill="hold"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anim calcmode="lin" valueType="num">
                                      <p:cBhvr additive="base">
                                        <p:cTn id="2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500"/>
                            </p:stCondLst>
                            <p:childTnLst>
                              <p:par>
                                <p:cTn id="26" presetID="2" presetClass="entr" presetSubtype="9" fill="hold" nodeType="afterEffect">
                                  <p:stCondLst>
                                    <p:cond delay="100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1000" fill="hold"/>
                                        <p:tgtEl>
                                          <p:spTgt spid="10"/>
                                        </p:tgtEl>
                                        <p:attrNameLst>
                                          <p:attrName>ppt_x</p:attrName>
                                        </p:attrNameLst>
                                      </p:cBhvr>
                                      <p:tavLst>
                                        <p:tav tm="0">
                                          <p:val>
                                            <p:strVal val="0-#ppt_w/2"/>
                                          </p:val>
                                        </p:tav>
                                        <p:tav tm="100000">
                                          <p:val>
                                            <p:strVal val="#ppt_x"/>
                                          </p:val>
                                        </p:tav>
                                      </p:tavLst>
                                    </p:anim>
                                    <p:anim calcmode="lin" valueType="num">
                                      <p:cBhvr additive="base">
                                        <p:cTn id="29" dur="1000" fill="hold"/>
                                        <p:tgtEl>
                                          <p:spTgt spid="10"/>
                                        </p:tgtEl>
                                        <p:attrNameLst>
                                          <p:attrName>ppt_y</p:attrName>
                                        </p:attrNameLst>
                                      </p:cBhvr>
                                      <p:tavLst>
                                        <p:tav tm="0">
                                          <p:val>
                                            <p:strVal val="0-#ppt_h/2"/>
                                          </p:val>
                                        </p:tav>
                                        <p:tav tm="100000">
                                          <p:val>
                                            <p:strVal val="#ppt_y"/>
                                          </p:val>
                                        </p:tav>
                                      </p:tavLst>
                                    </p:anim>
                                  </p:childTnLst>
                                </p:cTn>
                              </p:par>
                              <p:par>
                                <p:cTn id="30" presetID="2" presetClass="entr" presetSubtype="9" fill="hold" nodeType="withEffect">
                                  <p:stCondLst>
                                    <p:cond delay="100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1000" fill="hold"/>
                                        <p:tgtEl>
                                          <p:spTgt spid="11"/>
                                        </p:tgtEl>
                                        <p:attrNameLst>
                                          <p:attrName>ppt_x</p:attrName>
                                        </p:attrNameLst>
                                      </p:cBhvr>
                                      <p:tavLst>
                                        <p:tav tm="0">
                                          <p:val>
                                            <p:strVal val="0-#ppt_w/2"/>
                                          </p:val>
                                        </p:tav>
                                        <p:tav tm="100000">
                                          <p:val>
                                            <p:strVal val="#ppt_x"/>
                                          </p:val>
                                        </p:tav>
                                      </p:tavLst>
                                    </p:anim>
                                    <p:anim calcmode="lin" valueType="num">
                                      <p:cBhvr additive="base">
                                        <p:cTn id="33"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E0015-CACE-A817-535E-1DB99CAEFDBF}"/>
              </a:ext>
            </a:extLst>
          </p:cNvPr>
          <p:cNvSpPr>
            <a:spLocks noGrp="1"/>
          </p:cNvSpPr>
          <p:nvPr>
            <p:ph type="title"/>
          </p:nvPr>
        </p:nvSpPr>
        <p:spPr/>
        <p:txBody>
          <a:bodyPr/>
          <a:lstStyle/>
          <a:p>
            <a:endParaRPr lang="en-US" b="1" dirty="0">
              <a:solidFill>
                <a:schemeClr val="bg1"/>
              </a:solidFill>
              <a:effectLst>
                <a:outerShdw blurRad="38100" dist="38100" dir="2700000" algn="tl">
                  <a:srgbClr val="000000">
                    <a:alpha val="43137"/>
                  </a:srgbClr>
                </a:outerShdw>
              </a:effectLst>
            </a:endParaRPr>
          </a:p>
        </p:txBody>
      </p:sp>
      <p:sp>
        <p:nvSpPr>
          <p:cNvPr id="8" name="Content Placeholder 7">
            <a:extLst>
              <a:ext uri="{FF2B5EF4-FFF2-40B4-BE49-F238E27FC236}">
                <a16:creationId xmlns:a16="http://schemas.microsoft.com/office/drawing/2014/main" id="{5D2582BA-E28C-5542-A0FD-8DF0622D3243}"/>
              </a:ext>
            </a:extLst>
          </p:cNvPr>
          <p:cNvSpPr>
            <a:spLocks noGrp="1"/>
          </p:cNvSpPr>
          <p:nvPr>
            <p:ph idx="1"/>
          </p:nvPr>
        </p:nvSpPr>
        <p:spPr>
          <a:xfrm>
            <a:off x="838200" y="1798320"/>
            <a:ext cx="10515600" cy="4378643"/>
          </a:xfrm>
        </p:spPr>
        <p:txBody>
          <a:bodyPr>
            <a:normAutofit/>
          </a:bodyPr>
          <a:lstStyle/>
          <a:p>
            <a:pPr marL="0" indent="0" algn="ctr">
              <a:buNone/>
            </a:pPr>
            <a:endParaRPr lang="en-US" sz="4800" dirty="0">
              <a:solidFill>
                <a:srgbClr val="FFFF00"/>
              </a:solidFill>
              <a:effectLst>
                <a:outerShdw blurRad="38100" dist="38100" dir="2700000" algn="tl">
                  <a:srgbClr val="000000">
                    <a:alpha val="43137"/>
                  </a:srgbClr>
                </a:outerShdw>
              </a:effectLst>
            </a:endParaRPr>
          </a:p>
          <a:p>
            <a:pPr marL="0" indent="0" algn="ctr">
              <a:buNone/>
            </a:pPr>
            <a:endParaRPr lang="en-US" sz="4800" dirty="0">
              <a:solidFill>
                <a:schemeClr val="bg1"/>
              </a:solidFill>
              <a:effectLst>
                <a:outerShdw blurRad="38100" dist="38100" dir="2700000" algn="tl">
                  <a:srgbClr val="000000">
                    <a:alpha val="43137"/>
                  </a:srgbClr>
                </a:outerShdw>
              </a:effectLst>
            </a:endParaRPr>
          </a:p>
        </p:txBody>
      </p:sp>
      <p:pic>
        <p:nvPicPr>
          <p:cNvPr id="1028" name="Picture 4">
            <a:extLst>
              <a:ext uri="{FF2B5EF4-FFF2-40B4-BE49-F238E27FC236}">
                <a16:creationId xmlns:a16="http://schemas.microsoft.com/office/drawing/2014/main" id="{943F0953-70E4-5E70-7368-9D0AEFD5E4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143" y="221928"/>
            <a:ext cx="11429713" cy="641414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06EE432-E108-31B4-CE5B-2846A1FB3233}"/>
              </a:ext>
            </a:extLst>
          </p:cNvPr>
          <p:cNvSpPr/>
          <p:nvPr/>
        </p:nvSpPr>
        <p:spPr>
          <a:xfrm>
            <a:off x="962645" y="783324"/>
            <a:ext cx="10266709" cy="14235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endParaRPr lang="en-US" sz="4400" dirty="0">
              <a:solidFill>
                <a:srgbClr val="FFFF00"/>
              </a:solidFill>
              <a:effectLst>
                <a:outerShdw blurRad="38100" dist="38100" dir="2700000" algn="tl">
                  <a:srgbClr val="000000">
                    <a:alpha val="43137"/>
                  </a:srgbClr>
                </a:outerShdw>
              </a:effectLst>
            </a:endParaRPr>
          </a:p>
        </p:txBody>
      </p:sp>
      <p:sp>
        <p:nvSpPr>
          <p:cNvPr id="6" name="Rectangle 5">
            <a:extLst>
              <a:ext uri="{FF2B5EF4-FFF2-40B4-BE49-F238E27FC236}">
                <a16:creationId xmlns:a16="http://schemas.microsoft.com/office/drawing/2014/main" id="{7B7F924C-98D7-3519-C9DD-52099374DFD7}"/>
              </a:ext>
            </a:extLst>
          </p:cNvPr>
          <p:cNvSpPr/>
          <p:nvPr/>
        </p:nvSpPr>
        <p:spPr>
          <a:xfrm>
            <a:off x="1171074" y="2419981"/>
            <a:ext cx="9602942" cy="162245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rgbClr val="FFFF00"/>
                </a:solidFill>
                <a:effectLst>
                  <a:outerShdw blurRad="38100" dist="38100" dir="2700000" algn="tl">
                    <a:srgbClr val="000000">
                      <a:alpha val="43137"/>
                    </a:srgbClr>
                  </a:outerShdw>
                </a:effectLst>
              </a:rPr>
              <a:t>New Currency Maintenance Tasks</a:t>
            </a:r>
          </a:p>
        </p:txBody>
      </p:sp>
    </p:spTree>
    <p:extLst>
      <p:ext uri="{BB962C8B-B14F-4D97-AF65-F5344CB8AC3E}">
        <p14:creationId xmlns:p14="http://schemas.microsoft.com/office/powerpoint/2010/main" val="2049036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1981200" y="2345634"/>
            <a:ext cx="8229600" cy="4207565"/>
          </a:xfrm>
        </p:spPr>
        <p:txBody>
          <a:bodyPr>
            <a:normAutofit/>
          </a:bodyPr>
          <a:lstStyle/>
          <a:p>
            <a:r>
              <a:rPr lang="en-US" sz="4000" dirty="0">
                <a:solidFill>
                  <a:schemeClr val="bg1"/>
                </a:solidFill>
              </a:rPr>
              <a:t>Coxswains &amp; crew must complete </a:t>
            </a:r>
            <a:r>
              <a:rPr lang="en-US" sz="4000" dirty="0">
                <a:solidFill>
                  <a:srgbClr val="FFFF00"/>
                </a:solidFill>
                <a:effectLst>
                  <a:outerShdw blurRad="38100" dist="38100" dir="2700000" algn="tl">
                    <a:srgbClr val="000000">
                      <a:alpha val="43137"/>
                    </a:srgbClr>
                  </a:outerShdw>
                </a:effectLst>
              </a:rPr>
              <a:t>annual</a:t>
            </a:r>
            <a:r>
              <a:rPr lang="en-US" sz="4000" dirty="0">
                <a:solidFill>
                  <a:schemeClr val="bg1"/>
                </a:solidFill>
              </a:rPr>
              <a:t> tasks to remain “current” for certification.  </a:t>
            </a:r>
          </a:p>
          <a:p>
            <a:endParaRPr lang="en-US" sz="4000" dirty="0">
              <a:solidFill>
                <a:schemeClr val="bg1"/>
              </a:solidFill>
            </a:endParaRPr>
          </a:p>
          <a:p>
            <a:r>
              <a:rPr lang="en-US" sz="4000" dirty="0">
                <a:solidFill>
                  <a:schemeClr val="bg1"/>
                </a:solidFill>
              </a:rPr>
              <a:t>Additional tasks are required for night certification.</a:t>
            </a:r>
          </a:p>
          <a:p>
            <a:pPr>
              <a:buNone/>
            </a:pPr>
            <a:endParaRPr lang="en-US" sz="3600" dirty="0"/>
          </a:p>
          <a:p>
            <a:pPr>
              <a:buNone/>
            </a:pPr>
            <a:endParaRPr lang="en-US" dirty="0"/>
          </a:p>
        </p:txBody>
      </p:sp>
      <p:sp>
        <p:nvSpPr>
          <p:cNvPr id="7" name="Content Placeholder 6"/>
          <p:cNvSpPr>
            <a:spLocks noGrp="1"/>
          </p:cNvSpPr>
          <p:nvPr>
            <p:ph sz="half" idx="2"/>
          </p:nvPr>
        </p:nvSpPr>
        <p:spPr>
          <a:xfrm>
            <a:off x="838200" y="1524000"/>
            <a:ext cx="9372600" cy="4876800"/>
          </a:xfrm>
        </p:spPr>
        <p:txBody>
          <a:bodyPr>
            <a:noAutofit/>
          </a:bodyPr>
          <a:lstStyle/>
          <a:p>
            <a:pPr>
              <a:buNone/>
            </a:pPr>
            <a:r>
              <a:rPr lang="en-US" sz="3600" b="1" dirty="0">
                <a:solidFill>
                  <a:srgbClr val="FFC000"/>
                </a:solidFill>
                <a:effectLst>
                  <a:outerShdw blurRad="38100" dist="38100" dir="2700000" algn="tl">
                    <a:srgbClr val="000000">
                      <a:alpha val="43137"/>
                    </a:srgbClr>
                  </a:outerShdw>
                </a:effectLst>
              </a:rPr>
              <a:t>“Annual Currency Maintenance Task Tracker”</a:t>
            </a:r>
            <a:endParaRPr lang="en-US" sz="3600" dirty="0"/>
          </a:p>
        </p:txBody>
      </p:sp>
      <p:sp>
        <p:nvSpPr>
          <p:cNvPr id="4" name="Slide Number Placeholder 3"/>
          <p:cNvSpPr>
            <a:spLocks noGrp="1"/>
          </p:cNvSpPr>
          <p:nvPr>
            <p:ph type="sldNum" sz="quarter" idx="12"/>
          </p:nvPr>
        </p:nvSpPr>
        <p:spPr/>
        <p:txBody>
          <a:bodyPr/>
          <a:lstStyle/>
          <a:p>
            <a:pPr>
              <a:defRPr/>
            </a:pPr>
            <a:fld id="{82C1527F-0D92-4448-BA45-E96FDE4F934C}" type="slidenum">
              <a:rPr lang="en-US" smtClean="0"/>
              <a:pPr>
                <a:defRPr/>
              </a:pPr>
              <a:t>19</a:t>
            </a:fld>
            <a:endParaRPr lang="en-US" dirty="0"/>
          </a:p>
        </p:txBody>
      </p:sp>
      <p:sp>
        <p:nvSpPr>
          <p:cNvPr id="5" name="Title 4"/>
          <p:cNvSpPr>
            <a:spLocks noGrp="1"/>
          </p:cNvSpPr>
          <p:nvPr>
            <p:ph type="title"/>
          </p:nvPr>
        </p:nvSpPr>
        <p:spPr>
          <a:xfrm>
            <a:off x="838200" y="954157"/>
            <a:ext cx="10515600" cy="736531"/>
          </a:xfrm>
        </p:spPr>
        <p:txBody>
          <a:bodyPr>
            <a:normAutofit/>
          </a:bodyPr>
          <a:lstStyle/>
          <a:p>
            <a:r>
              <a:rPr lang="en-US" u="sng" dirty="0">
                <a:solidFill>
                  <a:schemeClr val="bg1"/>
                </a:solidFill>
              </a:rPr>
              <a:t>Currency Maintenance Tasks</a:t>
            </a:r>
            <a:endParaRPr lang="en-US" sz="3600" u="sng" dirty="0">
              <a:solidFill>
                <a:schemeClr val="bg1"/>
              </a:solidFill>
            </a:endParaRPr>
          </a:p>
        </p:txBody>
      </p:sp>
    </p:spTree>
    <p:extLst>
      <p:ext uri="{BB962C8B-B14F-4D97-AF65-F5344CB8AC3E}">
        <p14:creationId xmlns:p14="http://schemas.microsoft.com/office/powerpoint/2010/main" val="47575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E982F3-101A-4CCA-A867-393BB022AA7F}"/>
              </a:ext>
            </a:extLst>
          </p:cNvPr>
          <p:cNvSpPr>
            <a:spLocks noGrp="1"/>
          </p:cNvSpPr>
          <p:nvPr>
            <p:ph type="title"/>
          </p:nvPr>
        </p:nvSpPr>
        <p:spPr>
          <a:xfrm>
            <a:off x="838200" y="365125"/>
            <a:ext cx="10515600" cy="1249363"/>
          </a:xfrm>
        </p:spPr>
        <p:txBody>
          <a:bodyPr>
            <a:normAutofit/>
          </a:bodyPr>
          <a:lstStyle/>
          <a:p>
            <a:pPr algn="ctr"/>
            <a:endParaRPr lang="en-US" sz="3200" b="1" dirty="0">
              <a:solidFill>
                <a:schemeClr val="bg1"/>
              </a:solidFill>
              <a:latin typeface="+mn-lt"/>
            </a:endParaRPr>
          </a:p>
        </p:txBody>
      </p:sp>
      <p:sp>
        <p:nvSpPr>
          <p:cNvPr id="5" name="Content Placeholder 4">
            <a:extLst>
              <a:ext uri="{FF2B5EF4-FFF2-40B4-BE49-F238E27FC236}">
                <a16:creationId xmlns:a16="http://schemas.microsoft.com/office/drawing/2014/main" id="{FF672459-BED0-4469-9D4A-2619A1CE9D99}"/>
              </a:ext>
            </a:extLst>
          </p:cNvPr>
          <p:cNvSpPr>
            <a:spLocks noGrp="1"/>
          </p:cNvSpPr>
          <p:nvPr>
            <p:ph sz="half" idx="1"/>
          </p:nvPr>
        </p:nvSpPr>
        <p:spPr>
          <a:xfrm>
            <a:off x="838200" y="742951"/>
            <a:ext cx="10515600" cy="1828800"/>
          </a:xfrm>
        </p:spPr>
        <p:txBody>
          <a:bodyPr>
            <a:noAutofit/>
          </a:bodyPr>
          <a:lstStyle/>
          <a:p>
            <a:pPr marL="0" indent="0" algn="ctr">
              <a:lnSpc>
                <a:spcPct val="100000"/>
              </a:lnSpc>
              <a:buNone/>
            </a:pPr>
            <a:r>
              <a:rPr lang="en-US" sz="4000" b="1" dirty="0">
                <a:solidFill>
                  <a:schemeClr val="bg1"/>
                </a:solidFill>
              </a:rPr>
              <a:t>Welcome On Board!</a:t>
            </a:r>
            <a:endParaRPr lang="en-US" sz="40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0" indent="0" algn="ctr">
              <a:lnSpc>
                <a:spcPct val="100000"/>
              </a:lnSpc>
              <a:buNone/>
            </a:pPr>
            <a:endParaRPr lang="en-US" sz="3600" b="1" dirty="0">
              <a:solidFill>
                <a:schemeClr val="bg1"/>
              </a:solidFill>
            </a:endParaRPr>
          </a:p>
          <a:p>
            <a:pPr marL="0" indent="0" algn="ctr">
              <a:lnSpc>
                <a:spcPct val="100000"/>
              </a:lnSpc>
              <a:buNone/>
            </a:pPr>
            <a:endParaRPr lang="en-US" sz="3600" b="1" dirty="0">
              <a:solidFill>
                <a:schemeClr val="bg1"/>
              </a:solidFill>
            </a:endParaRPr>
          </a:p>
        </p:txBody>
      </p:sp>
      <p:sp>
        <p:nvSpPr>
          <p:cNvPr id="2" name="Rectangle 1">
            <a:extLst>
              <a:ext uri="{FF2B5EF4-FFF2-40B4-BE49-F238E27FC236}">
                <a16:creationId xmlns:a16="http://schemas.microsoft.com/office/drawing/2014/main" id="{BD8F6D02-E4D7-44B9-A80E-2D047D44166D}"/>
              </a:ext>
            </a:extLst>
          </p:cNvPr>
          <p:cNvSpPr/>
          <p:nvPr/>
        </p:nvSpPr>
        <p:spPr>
          <a:xfrm>
            <a:off x="291549" y="5419180"/>
            <a:ext cx="10349946" cy="12083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effectLst>
                <a:outerShdw blurRad="38100" dist="38100" dir="2700000" algn="tl">
                  <a:srgbClr val="000000">
                    <a:alpha val="43137"/>
                  </a:srgbClr>
                </a:outerShdw>
              </a:effectLst>
            </a:endParaRPr>
          </a:p>
        </p:txBody>
      </p:sp>
      <p:pic>
        <p:nvPicPr>
          <p:cNvPr id="7" name="Picture 6">
            <a:extLst>
              <a:ext uri="{FF2B5EF4-FFF2-40B4-BE49-F238E27FC236}">
                <a16:creationId xmlns:a16="http://schemas.microsoft.com/office/drawing/2014/main" id="{AC18B013-8738-E451-3D19-935553D3DB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7635" y="2090690"/>
            <a:ext cx="3376729" cy="3328490"/>
          </a:xfrm>
          <a:prstGeom prst="rect">
            <a:avLst/>
          </a:prstGeom>
        </p:spPr>
      </p:pic>
    </p:spTree>
    <p:extLst>
      <p:ext uri="{BB962C8B-B14F-4D97-AF65-F5344CB8AC3E}">
        <p14:creationId xmlns:p14="http://schemas.microsoft.com/office/powerpoint/2010/main" val="188105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25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1981200" y="1600200"/>
            <a:ext cx="8229600" cy="4953000"/>
          </a:xfrm>
        </p:spPr>
        <p:txBody>
          <a:bodyPr>
            <a:normAutofit fontScale="85000" lnSpcReduction="20000"/>
          </a:bodyPr>
          <a:lstStyle/>
          <a:p>
            <a:pPr marL="109728" indent="0">
              <a:buNone/>
            </a:pPr>
            <a:r>
              <a:rPr lang="en-US" sz="4000" dirty="0">
                <a:solidFill>
                  <a:srgbClr val="FFFF00"/>
                </a:solidFill>
                <a:effectLst>
                  <a:outerShdw blurRad="38100" dist="38100" dir="2700000" algn="tl">
                    <a:srgbClr val="000000">
                      <a:alpha val="43137"/>
                    </a:srgbClr>
                  </a:outerShdw>
                </a:effectLst>
              </a:rPr>
              <a:t>Crew</a:t>
            </a:r>
            <a:r>
              <a:rPr lang="en-US" sz="4000" dirty="0"/>
              <a:t> </a:t>
            </a:r>
            <a:r>
              <a:rPr lang="en-US" sz="4000" dirty="0">
                <a:solidFill>
                  <a:srgbClr val="FFFF00"/>
                </a:solidFill>
                <a:effectLst>
                  <a:outerShdw blurRad="38100" dist="38100" dir="2700000" algn="tl">
                    <a:srgbClr val="000000">
                      <a:alpha val="43137"/>
                    </a:srgbClr>
                  </a:outerShdw>
                </a:effectLst>
              </a:rPr>
              <a:t>Day Tasks:</a:t>
            </a:r>
          </a:p>
          <a:p>
            <a:r>
              <a:rPr lang="en-US" sz="4000" dirty="0">
                <a:solidFill>
                  <a:schemeClr val="bg1"/>
                </a:solidFill>
              </a:rPr>
              <a:t>Navigation &amp; piloting exercise</a:t>
            </a:r>
          </a:p>
          <a:p>
            <a:r>
              <a:rPr lang="en-US" sz="4000" dirty="0">
                <a:solidFill>
                  <a:schemeClr val="bg1"/>
                </a:solidFill>
              </a:rPr>
              <a:t>Man overboard</a:t>
            </a:r>
          </a:p>
          <a:p>
            <a:r>
              <a:rPr lang="en-US" sz="4000" dirty="0">
                <a:solidFill>
                  <a:schemeClr val="bg1"/>
                </a:solidFill>
              </a:rPr>
              <a:t>Towing – Astern &amp; alongside</a:t>
            </a:r>
          </a:p>
          <a:p>
            <a:r>
              <a:rPr lang="en-US" sz="4000" dirty="0">
                <a:solidFill>
                  <a:schemeClr val="bg1"/>
                </a:solidFill>
              </a:rPr>
              <a:t>Boat handling</a:t>
            </a:r>
          </a:p>
          <a:p>
            <a:r>
              <a:rPr lang="en-US" sz="4000" dirty="0">
                <a:solidFill>
                  <a:schemeClr val="bg1"/>
                </a:solidFill>
              </a:rPr>
              <a:t>Anchoring </a:t>
            </a:r>
          </a:p>
          <a:p>
            <a:r>
              <a:rPr lang="en-US" sz="4000" dirty="0">
                <a:solidFill>
                  <a:schemeClr val="bg1"/>
                </a:solidFill>
              </a:rPr>
              <a:t>Knots</a:t>
            </a:r>
          </a:p>
          <a:p>
            <a:r>
              <a:rPr lang="en-US" sz="4000" dirty="0">
                <a:solidFill>
                  <a:schemeClr val="bg1"/>
                </a:solidFill>
              </a:rPr>
              <a:t>Procedure in event of fire</a:t>
            </a:r>
          </a:p>
          <a:p>
            <a:r>
              <a:rPr lang="en-US" sz="4000" dirty="0">
                <a:solidFill>
                  <a:schemeClr val="bg1"/>
                </a:solidFill>
              </a:rPr>
              <a:t>Procedure in event of grounding, sinking, or striking submerged object</a:t>
            </a:r>
          </a:p>
          <a:p>
            <a:endParaRPr lang="en-US" sz="4000" dirty="0"/>
          </a:p>
          <a:p>
            <a:pPr>
              <a:buNone/>
            </a:pPr>
            <a:endParaRPr lang="en-US" sz="3600" dirty="0"/>
          </a:p>
          <a:p>
            <a:pPr>
              <a:buNone/>
            </a:pPr>
            <a:endParaRPr lang="en-US" dirty="0"/>
          </a:p>
        </p:txBody>
      </p:sp>
      <p:sp>
        <p:nvSpPr>
          <p:cNvPr id="7" name="Content Placeholder 6"/>
          <p:cNvSpPr>
            <a:spLocks noGrp="1"/>
          </p:cNvSpPr>
          <p:nvPr>
            <p:ph sz="half" idx="2"/>
          </p:nvPr>
        </p:nvSpPr>
        <p:spPr>
          <a:xfrm>
            <a:off x="6172200" y="1524000"/>
            <a:ext cx="4038600" cy="4876800"/>
          </a:xfrm>
        </p:spPr>
        <p:txBody>
          <a:bodyPr>
            <a:noAutofit/>
          </a:bodyPr>
          <a:lstStyle/>
          <a:p>
            <a:pPr>
              <a:buNone/>
            </a:pPr>
            <a:endParaRPr lang="en-US" dirty="0"/>
          </a:p>
        </p:txBody>
      </p:sp>
      <p:sp>
        <p:nvSpPr>
          <p:cNvPr id="4" name="Slide Number Placeholder 3"/>
          <p:cNvSpPr>
            <a:spLocks noGrp="1"/>
          </p:cNvSpPr>
          <p:nvPr>
            <p:ph type="sldNum" sz="quarter" idx="12"/>
          </p:nvPr>
        </p:nvSpPr>
        <p:spPr/>
        <p:txBody>
          <a:bodyPr/>
          <a:lstStyle/>
          <a:p>
            <a:pPr>
              <a:defRPr/>
            </a:pPr>
            <a:fld id="{82C1527F-0D92-4448-BA45-E96FDE4F934C}" type="slidenum">
              <a:rPr lang="en-US" smtClean="0"/>
              <a:pPr>
                <a:defRPr/>
              </a:pPr>
              <a:t>20</a:t>
            </a:fld>
            <a:endParaRPr lang="en-US" dirty="0"/>
          </a:p>
        </p:txBody>
      </p:sp>
      <p:sp>
        <p:nvSpPr>
          <p:cNvPr id="5" name="Title 4"/>
          <p:cNvSpPr>
            <a:spLocks noGrp="1"/>
          </p:cNvSpPr>
          <p:nvPr>
            <p:ph type="title"/>
          </p:nvPr>
        </p:nvSpPr>
        <p:spPr/>
        <p:txBody>
          <a:bodyPr>
            <a:normAutofit/>
          </a:bodyPr>
          <a:lstStyle/>
          <a:p>
            <a:r>
              <a:rPr lang="en-US" u="sng" dirty="0">
                <a:solidFill>
                  <a:schemeClr val="bg1"/>
                </a:solidFill>
              </a:rPr>
              <a:t>Currency Maintenance Tasks</a:t>
            </a:r>
          </a:p>
        </p:txBody>
      </p:sp>
    </p:spTree>
    <p:extLst>
      <p:ext uri="{BB962C8B-B14F-4D97-AF65-F5344CB8AC3E}">
        <p14:creationId xmlns:p14="http://schemas.microsoft.com/office/powerpoint/2010/main" val="3452873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500"/>
                                        <p:tgtEl>
                                          <p:spTgt spid="6">
                                            <p:txEl>
                                              <p:pRg st="1" end="1"/>
                                            </p:txEl>
                                          </p:spTgt>
                                        </p:tgtEl>
                                      </p:cBhvr>
                                    </p:animEffect>
                                  </p:childTnLst>
                                </p:cTn>
                              </p:par>
                            </p:childTnLst>
                          </p:cTn>
                        </p:par>
                        <p:par>
                          <p:cTn id="13" fill="hold">
                            <p:stCondLst>
                              <p:cond delay="500"/>
                            </p:stCondLst>
                            <p:childTnLst>
                              <p:par>
                                <p:cTn id="14" presetID="22" presetClass="entr" presetSubtype="8" fill="hold" nodeType="afterEffect">
                                  <p:stCondLst>
                                    <p:cond delay="750"/>
                                  </p:stCondLst>
                                  <p:childTnLst>
                                    <p:set>
                                      <p:cBhvr>
                                        <p:cTn id="15" dur="1" fill="hold">
                                          <p:stCondLst>
                                            <p:cond delay="0"/>
                                          </p:stCondLst>
                                        </p:cTn>
                                        <p:tgtEl>
                                          <p:spTgt spid="6">
                                            <p:txEl>
                                              <p:pRg st="2" end="2"/>
                                            </p:txEl>
                                          </p:spTgt>
                                        </p:tgtEl>
                                        <p:attrNameLst>
                                          <p:attrName>style.visibility</p:attrName>
                                        </p:attrNameLst>
                                      </p:cBhvr>
                                      <p:to>
                                        <p:strVal val="visible"/>
                                      </p:to>
                                    </p:set>
                                    <p:animEffect transition="in" filter="wipe(left)">
                                      <p:cBhvr>
                                        <p:cTn id="16" dur="500"/>
                                        <p:tgtEl>
                                          <p:spTgt spid="6">
                                            <p:txEl>
                                              <p:pRg st="2" end="2"/>
                                            </p:txEl>
                                          </p:spTgt>
                                        </p:tgtEl>
                                      </p:cBhvr>
                                    </p:animEffect>
                                  </p:childTnLst>
                                </p:cTn>
                              </p:par>
                            </p:childTnLst>
                          </p:cTn>
                        </p:par>
                        <p:par>
                          <p:cTn id="17" fill="hold">
                            <p:stCondLst>
                              <p:cond delay="1750"/>
                            </p:stCondLst>
                            <p:childTnLst>
                              <p:par>
                                <p:cTn id="18" presetID="22" presetClass="entr" presetSubtype="8" fill="hold" nodeType="afterEffect">
                                  <p:stCondLst>
                                    <p:cond delay="750"/>
                                  </p:stCondLst>
                                  <p:childTnLst>
                                    <p:set>
                                      <p:cBhvr>
                                        <p:cTn id="19" dur="1" fill="hold">
                                          <p:stCondLst>
                                            <p:cond delay="0"/>
                                          </p:stCondLst>
                                        </p:cTn>
                                        <p:tgtEl>
                                          <p:spTgt spid="6">
                                            <p:txEl>
                                              <p:pRg st="3" end="3"/>
                                            </p:txEl>
                                          </p:spTgt>
                                        </p:tgtEl>
                                        <p:attrNameLst>
                                          <p:attrName>style.visibility</p:attrName>
                                        </p:attrNameLst>
                                      </p:cBhvr>
                                      <p:to>
                                        <p:strVal val="visible"/>
                                      </p:to>
                                    </p:set>
                                    <p:animEffect transition="in" filter="wipe(left)">
                                      <p:cBhvr>
                                        <p:cTn id="20" dur="500"/>
                                        <p:tgtEl>
                                          <p:spTgt spid="6">
                                            <p:txEl>
                                              <p:pRg st="3" end="3"/>
                                            </p:txEl>
                                          </p:spTgt>
                                        </p:tgtEl>
                                      </p:cBhvr>
                                    </p:animEffect>
                                  </p:childTnLst>
                                </p:cTn>
                              </p:par>
                            </p:childTnLst>
                          </p:cTn>
                        </p:par>
                        <p:par>
                          <p:cTn id="21" fill="hold">
                            <p:stCondLst>
                              <p:cond delay="3000"/>
                            </p:stCondLst>
                            <p:childTnLst>
                              <p:par>
                                <p:cTn id="22" presetID="22" presetClass="entr" presetSubtype="8" fill="hold" nodeType="afterEffect">
                                  <p:stCondLst>
                                    <p:cond delay="750"/>
                                  </p:stCondLst>
                                  <p:childTnLst>
                                    <p:set>
                                      <p:cBhvr>
                                        <p:cTn id="23" dur="1" fill="hold">
                                          <p:stCondLst>
                                            <p:cond delay="0"/>
                                          </p:stCondLst>
                                        </p:cTn>
                                        <p:tgtEl>
                                          <p:spTgt spid="6">
                                            <p:txEl>
                                              <p:pRg st="4" end="4"/>
                                            </p:txEl>
                                          </p:spTgt>
                                        </p:tgtEl>
                                        <p:attrNameLst>
                                          <p:attrName>style.visibility</p:attrName>
                                        </p:attrNameLst>
                                      </p:cBhvr>
                                      <p:to>
                                        <p:strVal val="visible"/>
                                      </p:to>
                                    </p:set>
                                    <p:animEffect transition="in" filter="wipe(left)">
                                      <p:cBhvr>
                                        <p:cTn id="24" dur="500"/>
                                        <p:tgtEl>
                                          <p:spTgt spid="6">
                                            <p:txEl>
                                              <p:pRg st="4" end="4"/>
                                            </p:txEl>
                                          </p:spTgt>
                                        </p:tgtEl>
                                      </p:cBhvr>
                                    </p:animEffect>
                                  </p:childTnLst>
                                </p:cTn>
                              </p:par>
                            </p:childTnLst>
                          </p:cTn>
                        </p:par>
                        <p:par>
                          <p:cTn id="25" fill="hold">
                            <p:stCondLst>
                              <p:cond delay="4250"/>
                            </p:stCondLst>
                            <p:childTnLst>
                              <p:par>
                                <p:cTn id="26" presetID="22" presetClass="entr" presetSubtype="8" fill="hold" nodeType="afterEffect">
                                  <p:stCondLst>
                                    <p:cond delay="750"/>
                                  </p:stCondLst>
                                  <p:childTnLst>
                                    <p:set>
                                      <p:cBhvr>
                                        <p:cTn id="27" dur="1" fill="hold">
                                          <p:stCondLst>
                                            <p:cond delay="0"/>
                                          </p:stCondLst>
                                        </p:cTn>
                                        <p:tgtEl>
                                          <p:spTgt spid="6">
                                            <p:txEl>
                                              <p:pRg st="5" end="5"/>
                                            </p:txEl>
                                          </p:spTgt>
                                        </p:tgtEl>
                                        <p:attrNameLst>
                                          <p:attrName>style.visibility</p:attrName>
                                        </p:attrNameLst>
                                      </p:cBhvr>
                                      <p:to>
                                        <p:strVal val="visible"/>
                                      </p:to>
                                    </p:set>
                                    <p:animEffect transition="in" filter="wipe(left)">
                                      <p:cBhvr>
                                        <p:cTn id="28" dur="500"/>
                                        <p:tgtEl>
                                          <p:spTgt spid="6">
                                            <p:txEl>
                                              <p:pRg st="5" end="5"/>
                                            </p:txEl>
                                          </p:spTgt>
                                        </p:tgtEl>
                                      </p:cBhvr>
                                    </p:animEffect>
                                  </p:childTnLst>
                                </p:cTn>
                              </p:par>
                            </p:childTnLst>
                          </p:cTn>
                        </p:par>
                        <p:par>
                          <p:cTn id="29" fill="hold">
                            <p:stCondLst>
                              <p:cond delay="5500"/>
                            </p:stCondLst>
                            <p:childTnLst>
                              <p:par>
                                <p:cTn id="30" presetID="22" presetClass="entr" presetSubtype="8" fill="hold" nodeType="afterEffect">
                                  <p:stCondLst>
                                    <p:cond delay="750"/>
                                  </p:stCondLst>
                                  <p:childTnLst>
                                    <p:set>
                                      <p:cBhvr>
                                        <p:cTn id="31" dur="1" fill="hold">
                                          <p:stCondLst>
                                            <p:cond delay="0"/>
                                          </p:stCondLst>
                                        </p:cTn>
                                        <p:tgtEl>
                                          <p:spTgt spid="6">
                                            <p:txEl>
                                              <p:pRg st="6" end="6"/>
                                            </p:txEl>
                                          </p:spTgt>
                                        </p:tgtEl>
                                        <p:attrNameLst>
                                          <p:attrName>style.visibility</p:attrName>
                                        </p:attrNameLst>
                                      </p:cBhvr>
                                      <p:to>
                                        <p:strVal val="visible"/>
                                      </p:to>
                                    </p:set>
                                    <p:animEffect transition="in" filter="wipe(left)">
                                      <p:cBhvr>
                                        <p:cTn id="32" dur="500"/>
                                        <p:tgtEl>
                                          <p:spTgt spid="6">
                                            <p:txEl>
                                              <p:pRg st="6" end="6"/>
                                            </p:txEl>
                                          </p:spTgt>
                                        </p:tgtEl>
                                      </p:cBhvr>
                                    </p:animEffect>
                                  </p:childTnLst>
                                </p:cTn>
                              </p:par>
                            </p:childTnLst>
                          </p:cTn>
                        </p:par>
                        <p:par>
                          <p:cTn id="33" fill="hold">
                            <p:stCondLst>
                              <p:cond delay="6750"/>
                            </p:stCondLst>
                            <p:childTnLst>
                              <p:par>
                                <p:cTn id="34" presetID="22" presetClass="entr" presetSubtype="8" fill="hold" nodeType="afterEffect">
                                  <p:stCondLst>
                                    <p:cond delay="750"/>
                                  </p:stCondLst>
                                  <p:childTnLst>
                                    <p:set>
                                      <p:cBhvr>
                                        <p:cTn id="35" dur="1" fill="hold">
                                          <p:stCondLst>
                                            <p:cond delay="0"/>
                                          </p:stCondLst>
                                        </p:cTn>
                                        <p:tgtEl>
                                          <p:spTgt spid="6">
                                            <p:txEl>
                                              <p:pRg st="7" end="7"/>
                                            </p:txEl>
                                          </p:spTgt>
                                        </p:tgtEl>
                                        <p:attrNameLst>
                                          <p:attrName>style.visibility</p:attrName>
                                        </p:attrNameLst>
                                      </p:cBhvr>
                                      <p:to>
                                        <p:strVal val="visible"/>
                                      </p:to>
                                    </p:set>
                                    <p:animEffect transition="in" filter="wipe(left)">
                                      <p:cBhvr>
                                        <p:cTn id="36" dur="500"/>
                                        <p:tgtEl>
                                          <p:spTgt spid="6">
                                            <p:txEl>
                                              <p:pRg st="7" end="7"/>
                                            </p:txEl>
                                          </p:spTgt>
                                        </p:tgtEl>
                                      </p:cBhvr>
                                    </p:animEffect>
                                  </p:childTnLst>
                                </p:cTn>
                              </p:par>
                            </p:childTnLst>
                          </p:cTn>
                        </p:par>
                        <p:par>
                          <p:cTn id="37" fill="hold">
                            <p:stCondLst>
                              <p:cond delay="8000"/>
                            </p:stCondLst>
                            <p:childTnLst>
                              <p:par>
                                <p:cTn id="38" presetID="22" presetClass="entr" presetSubtype="8" fill="hold" nodeType="afterEffect">
                                  <p:stCondLst>
                                    <p:cond delay="750"/>
                                  </p:stCondLst>
                                  <p:childTnLst>
                                    <p:set>
                                      <p:cBhvr>
                                        <p:cTn id="39" dur="1" fill="hold">
                                          <p:stCondLst>
                                            <p:cond delay="0"/>
                                          </p:stCondLst>
                                        </p:cTn>
                                        <p:tgtEl>
                                          <p:spTgt spid="6">
                                            <p:txEl>
                                              <p:pRg st="8" end="8"/>
                                            </p:txEl>
                                          </p:spTgt>
                                        </p:tgtEl>
                                        <p:attrNameLst>
                                          <p:attrName>style.visibility</p:attrName>
                                        </p:attrNameLst>
                                      </p:cBhvr>
                                      <p:to>
                                        <p:strVal val="visible"/>
                                      </p:to>
                                    </p:set>
                                    <p:animEffect transition="in" filter="wipe(left)">
                                      <p:cBhvr>
                                        <p:cTn id="40"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1981200" y="1600200"/>
            <a:ext cx="8229600" cy="4953000"/>
          </a:xfrm>
        </p:spPr>
        <p:txBody>
          <a:bodyPr>
            <a:normAutofit/>
          </a:bodyPr>
          <a:lstStyle/>
          <a:p>
            <a:pPr marL="109728" indent="0">
              <a:buNone/>
            </a:pPr>
            <a:r>
              <a:rPr lang="en-US" sz="3600" dirty="0">
                <a:solidFill>
                  <a:srgbClr val="FFFF00"/>
                </a:solidFill>
                <a:effectLst>
                  <a:outerShdw blurRad="38100" dist="38100" dir="2700000" algn="tl">
                    <a:srgbClr val="000000">
                      <a:alpha val="43137"/>
                    </a:srgbClr>
                  </a:outerShdw>
                </a:effectLst>
              </a:rPr>
              <a:t>Coxswain</a:t>
            </a:r>
            <a:r>
              <a:rPr lang="en-US" sz="3600" dirty="0"/>
              <a:t> </a:t>
            </a:r>
            <a:r>
              <a:rPr lang="en-US" sz="3600" dirty="0">
                <a:solidFill>
                  <a:schemeClr val="bg1"/>
                </a:solidFill>
              </a:rPr>
              <a:t>Day Tasks:</a:t>
            </a:r>
          </a:p>
          <a:p>
            <a:endParaRPr lang="en-US" sz="3600" dirty="0">
              <a:solidFill>
                <a:schemeClr val="bg1"/>
              </a:solidFill>
            </a:endParaRPr>
          </a:p>
          <a:p>
            <a:r>
              <a:rPr lang="en-US" sz="3600" u="sng" dirty="0">
                <a:solidFill>
                  <a:schemeClr val="bg1"/>
                </a:solidFill>
                <a:effectLst>
                  <a:outerShdw blurRad="38100" dist="38100" dir="2700000" algn="tl">
                    <a:srgbClr val="000000">
                      <a:alpha val="43137"/>
                    </a:srgbClr>
                  </a:outerShdw>
                </a:effectLst>
              </a:rPr>
              <a:t>All the same as crew </a:t>
            </a:r>
            <a:r>
              <a:rPr lang="en-US" sz="3600" dirty="0">
                <a:solidFill>
                  <a:schemeClr val="bg1"/>
                </a:solidFill>
              </a:rPr>
              <a:t>but add:</a:t>
            </a:r>
          </a:p>
          <a:p>
            <a:r>
              <a:rPr lang="en-US" sz="3600" dirty="0">
                <a:solidFill>
                  <a:schemeClr val="bg1"/>
                </a:solidFill>
              </a:rPr>
              <a:t>Conduct a pre-underway brief</a:t>
            </a:r>
          </a:p>
          <a:p>
            <a:r>
              <a:rPr lang="en-US" sz="3600" dirty="0">
                <a:solidFill>
                  <a:schemeClr val="bg1"/>
                </a:solidFill>
              </a:rPr>
              <a:t>Moor a disabled vessel</a:t>
            </a:r>
          </a:p>
          <a:p>
            <a:r>
              <a:rPr lang="en-US" sz="3600" dirty="0">
                <a:solidFill>
                  <a:schemeClr val="bg1"/>
                </a:solidFill>
              </a:rPr>
              <a:t>Execute three legs of a search pattern (PS, CS, or TSR)</a:t>
            </a:r>
          </a:p>
          <a:p>
            <a:endParaRPr lang="en-US" sz="4000" dirty="0"/>
          </a:p>
          <a:p>
            <a:pPr>
              <a:buNone/>
            </a:pPr>
            <a:endParaRPr lang="en-US" sz="3600" dirty="0"/>
          </a:p>
          <a:p>
            <a:pPr>
              <a:buNone/>
            </a:pPr>
            <a:endParaRPr lang="en-US" dirty="0"/>
          </a:p>
        </p:txBody>
      </p:sp>
      <p:sp>
        <p:nvSpPr>
          <p:cNvPr id="7" name="Content Placeholder 6"/>
          <p:cNvSpPr>
            <a:spLocks noGrp="1"/>
          </p:cNvSpPr>
          <p:nvPr>
            <p:ph sz="half" idx="2"/>
          </p:nvPr>
        </p:nvSpPr>
        <p:spPr>
          <a:xfrm>
            <a:off x="6172200" y="1524000"/>
            <a:ext cx="4038600" cy="4876800"/>
          </a:xfrm>
        </p:spPr>
        <p:txBody>
          <a:bodyPr>
            <a:noAutofit/>
          </a:bodyPr>
          <a:lstStyle/>
          <a:p>
            <a:pPr>
              <a:buNone/>
            </a:pPr>
            <a:endParaRPr lang="en-US" dirty="0"/>
          </a:p>
        </p:txBody>
      </p:sp>
      <p:sp>
        <p:nvSpPr>
          <p:cNvPr id="4" name="Slide Number Placeholder 3"/>
          <p:cNvSpPr>
            <a:spLocks noGrp="1"/>
          </p:cNvSpPr>
          <p:nvPr>
            <p:ph type="sldNum" sz="quarter" idx="12"/>
          </p:nvPr>
        </p:nvSpPr>
        <p:spPr/>
        <p:txBody>
          <a:bodyPr/>
          <a:lstStyle/>
          <a:p>
            <a:pPr>
              <a:defRPr/>
            </a:pPr>
            <a:fld id="{82C1527F-0D92-4448-BA45-E96FDE4F934C}" type="slidenum">
              <a:rPr lang="en-US" smtClean="0"/>
              <a:pPr>
                <a:defRPr/>
              </a:pPr>
              <a:t>21</a:t>
            </a:fld>
            <a:endParaRPr lang="en-US" dirty="0"/>
          </a:p>
        </p:txBody>
      </p:sp>
      <p:sp>
        <p:nvSpPr>
          <p:cNvPr id="5" name="Title 4"/>
          <p:cNvSpPr>
            <a:spLocks noGrp="1"/>
          </p:cNvSpPr>
          <p:nvPr>
            <p:ph type="title"/>
          </p:nvPr>
        </p:nvSpPr>
        <p:spPr/>
        <p:txBody>
          <a:bodyPr>
            <a:normAutofit/>
          </a:bodyPr>
          <a:lstStyle/>
          <a:p>
            <a:r>
              <a:rPr lang="en-US" u="sng" dirty="0">
                <a:solidFill>
                  <a:schemeClr val="bg1"/>
                </a:solidFill>
              </a:rPr>
              <a:t>Currency Maintenance Tasks</a:t>
            </a:r>
            <a:endParaRPr lang="en-US" sz="3600" u="sng" dirty="0">
              <a:solidFill>
                <a:schemeClr val="bg1"/>
              </a:solidFill>
            </a:endParaRPr>
          </a:p>
        </p:txBody>
      </p:sp>
    </p:spTree>
    <p:extLst>
      <p:ext uri="{BB962C8B-B14F-4D97-AF65-F5344CB8AC3E}">
        <p14:creationId xmlns:p14="http://schemas.microsoft.com/office/powerpoint/2010/main" val="3551585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righ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right)">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wipe(right)">
                                      <p:cBhvr>
                                        <p:cTn id="17" dur="500"/>
                                        <p:tgtEl>
                                          <p:spTgt spid="6">
                                            <p:txEl>
                                              <p:pRg st="3" end="3"/>
                                            </p:txEl>
                                          </p:spTgt>
                                        </p:tgtEl>
                                      </p:cBhvr>
                                    </p:animEffect>
                                  </p:childTnLst>
                                </p:cTn>
                              </p:par>
                            </p:childTnLst>
                          </p:cTn>
                        </p:par>
                        <p:par>
                          <p:cTn id="18" fill="hold">
                            <p:stCondLst>
                              <p:cond delay="500"/>
                            </p:stCondLst>
                            <p:childTnLst>
                              <p:par>
                                <p:cTn id="19" presetID="22" presetClass="entr" presetSubtype="2" fill="hold" nodeType="afterEffect">
                                  <p:stCondLst>
                                    <p:cond delay="75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wipe(right)">
                                      <p:cBhvr>
                                        <p:cTn id="21" dur="500"/>
                                        <p:tgtEl>
                                          <p:spTgt spid="6">
                                            <p:txEl>
                                              <p:pRg st="4" end="4"/>
                                            </p:txEl>
                                          </p:spTgt>
                                        </p:tgtEl>
                                      </p:cBhvr>
                                    </p:animEffect>
                                  </p:childTnLst>
                                </p:cTn>
                              </p:par>
                            </p:childTnLst>
                          </p:cTn>
                        </p:par>
                        <p:par>
                          <p:cTn id="22" fill="hold">
                            <p:stCondLst>
                              <p:cond delay="1750"/>
                            </p:stCondLst>
                            <p:childTnLst>
                              <p:par>
                                <p:cTn id="23" presetID="22" presetClass="entr" presetSubtype="2" fill="hold" nodeType="afterEffect">
                                  <p:stCondLst>
                                    <p:cond delay="750"/>
                                  </p:stCondLst>
                                  <p:childTnLst>
                                    <p:set>
                                      <p:cBhvr>
                                        <p:cTn id="24" dur="1" fill="hold">
                                          <p:stCondLst>
                                            <p:cond delay="0"/>
                                          </p:stCondLst>
                                        </p:cTn>
                                        <p:tgtEl>
                                          <p:spTgt spid="6">
                                            <p:txEl>
                                              <p:pRg st="5" end="5"/>
                                            </p:txEl>
                                          </p:spTgt>
                                        </p:tgtEl>
                                        <p:attrNameLst>
                                          <p:attrName>style.visibility</p:attrName>
                                        </p:attrNameLst>
                                      </p:cBhvr>
                                      <p:to>
                                        <p:strVal val="visible"/>
                                      </p:to>
                                    </p:set>
                                    <p:animEffect transition="in" filter="wipe(right)">
                                      <p:cBhvr>
                                        <p:cTn id="25"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1981200" y="1600200"/>
            <a:ext cx="8229600" cy="4953000"/>
          </a:xfrm>
        </p:spPr>
        <p:txBody>
          <a:bodyPr>
            <a:normAutofit lnSpcReduction="10000"/>
          </a:bodyPr>
          <a:lstStyle/>
          <a:p>
            <a:pPr>
              <a:buNone/>
            </a:pPr>
            <a:r>
              <a:rPr lang="en-US" sz="3600" b="1" dirty="0">
                <a:solidFill>
                  <a:srgbClr val="C00000"/>
                </a:solidFill>
                <a:effectLst>
                  <a:outerShdw blurRad="38100" dist="38100" dir="2700000" algn="tl">
                    <a:srgbClr val="000000">
                      <a:alpha val="43137"/>
                    </a:srgbClr>
                  </a:outerShdw>
                </a:effectLst>
              </a:rPr>
              <a:t>Recommendation:</a:t>
            </a:r>
          </a:p>
          <a:p>
            <a:pPr>
              <a:buNone/>
            </a:pPr>
            <a:endParaRPr lang="en-US" sz="3600" dirty="0">
              <a:solidFill>
                <a:schemeClr val="bg1"/>
              </a:solidFill>
            </a:endParaRPr>
          </a:p>
          <a:p>
            <a:pPr>
              <a:buNone/>
            </a:pPr>
            <a:r>
              <a:rPr lang="en-US" sz="3600" dirty="0">
                <a:solidFill>
                  <a:schemeClr val="bg1"/>
                </a:solidFill>
              </a:rPr>
              <a:t>Each Coxswain &amp; Crew member carries their</a:t>
            </a:r>
            <a:r>
              <a:rPr lang="en-US" sz="3600" dirty="0"/>
              <a:t> </a:t>
            </a:r>
            <a:r>
              <a:rPr lang="en-US" sz="3600" b="1" dirty="0">
                <a:solidFill>
                  <a:srgbClr val="FFC000"/>
                </a:solidFill>
                <a:effectLst>
                  <a:outerShdw blurRad="38100" dist="38100" dir="2700000" algn="tl">
                    <a:srgbClr val="000000">
                      <a:alpha val="43137"/>
                    </a:srgbClr>
                  </a:outerShdw>
                </a:effectLst>
              </a:rPr>
              <a:t>“Annual Currency Maintenance Task Tracker” </a:t>
            </a:r>
            <a:r>
              <a:rPr lang="en-US" sz="3600" dirty="0">
                <a:solidFill>
                  <a:schemeClr val="bg1"/>
                </a:solidFill>
              </a:rPr>
              <a:t>with them on every patrol until completed.</a:t>
            </a:r>
          </a:p>
          <a:p>
            <a:pPr>
              <a:buNone/>
            </a:pPr>
            <a:endParaRPr lang="en-US" sz="3600" dirty="0">
              <a:solidFill>
                <a:schemeClr val="bg1"/>
              </a:solidFill>
            </a:endParaRPr>
          </a:p>
          <a:p>
            <a:pPr>
              <a:buNone/>
            </a:pPr>
            <a:r>
              <a:rPr lang="en-US" sz="3600" dirty="0">
                <a:solidFill>
                  <a:schemeClr val="bg1"/>
                </a:solidFill>
              </a:rPr>
              <a:t>Coxswains: Recommend having several blank forms available on board.</a:t>
            </a:r>
          </a:p>
          <a:p>
            <a:pPr>
              <a:buNone/>
            </a:pPr>
            <a:endParaRPr lang="en-US" dirty="0"/>
          </a:p>
        </p:txBody>
      </p:sp>
      <p:sp>
        <p:nvSpPr>
          <p:cNvPr id="7" name="Content Placeholder 6"/>
          <p:cNvSpPr>
            <a:spLocks noGrp="1"/>
          </p:cNvSpPr>
          <p:nvPr>
            <p:ph sz="half" idx="2"/>
          </p:nvPr>
        </p:nvSpPr>
        <p:spPr>
          <a:xfrm>
            <a:off x="6172200" y="1524000"/>
            <a:ext cx="4038600" cy="4876800"/>
          </a:xfrm>
        </p:spPr>
        <p:txBody>
          <a:bodyPr>
            <a:noAutofit/>
          </a:bodyPr>
          <a:lstStyle/>
          <a:p>
            <a:pPr>
              <a:buNone/>
            </a:pPr>
            <a:endParaRPr lang="en-US" dirty="0"/>
          </a:p>
        </p:txBody>
      </p:sp>
      <p:sp>
        <p:nvSpPr>
          <p:cNvPr id="4" name="Slide Number Placeholder 3"/>
          <p:cNvSpPr>
            <a:spLocks noGrp="1"/>
          </p:cNvSpPr>
          <p:nvPr>
            <p:ph type="sldNum" sz="quarter" idx="12"/>
          </p:nvPr>
        </p:nvSpPr>
        <p:spPr/>
        <p:txBody>
          <a:bodyPr/>
          <a:lstStyle/>
          <a:p>
            <a:pPr>
              <a:defRPr/>
            </a:pPr>
            <a:fld id="{82C1527F-0D92-4448-BA45-E96FDE4F934C}" type="slidenum">
              <a:rPr lang="en-US" smtClean="0"/>
              <a:pPr>
                <a:defRPr/>
              </a:pPr>
              <a:t>22</a:t>
            </a:fld>
            <a:endParaRPr lang="en-US" dirty="0"/>
          </a:p>
        </p:txBody>
      </p:sp>
      <p:sp>
        <p:nvSpPr>
          <p:cNvPr id="5" name="Title 4"/>
          <p:cNvSpPr>
            <a:spLocks noGrp="1"/>
          </p:cNvSpPr>
          <p:nvPr>
            <p:ph type="title"/>
          </p:nvPr>
        </p:nvSpPr>
        <p:spPr/>
        <p:txBody>
          <a:bodyPr>
            <a:normAutofit/>
          </a:bodyPr>
          <a:lstStyle/>
          <a:p>
            <a:r>
              <a:rPr lang="en-US" u="sng" dirty="0">
                <a:solidFill>
                  <a:schemeClr val="bg1"/>
                </a:solidFill>
              </a:rPr>
              <a:t>Currency Maintenance Tasks</a:t>
            </a:r>
          </a:p>
        </p:txBody>
      </p:sp>
      <p:sp>
        <p:nvSpPr>
          <p:cNvPr id="2" name="Rectangle 1">
            <a:extLst>
              <a:ext uri="{FF2B5EF4-FFF2-40B4-BE49-F238E27FC236}">
                <a16:creationId xmlns:a16="http://schemas.microsoft.com/office/drawing/2014/main" id="{C7C4B44B-F047-B299-822C-39D605807189}"/>
              </a:ext>
            </a:extLst>
          </p:cNvPr>
          <p:cNvSpPr/>
          <p:nvPr/>
        </p:nvSpPr>
        <p:spPr>
          <a:xfrm>
            <a:off x="1981200" y="1600200"/>
            <a:ext cx="3637721" cy="626165"/>
          </a:xfrm>
          <a:prstGeom prst="rect">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79653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fade">
                                      <p:cBhvr>
                                        <p:cTn id="15" dur="500"/>
                                        <p:tgtEl>
                                          <p:spTgt spid="6">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
                                            <p:txEl>
                                              <p:pRg st="4" end="4"/>
                                            </p:txEl>
                                          </p:spTgt>
                                        </p:tgtEl>
                                        <p:attrNameLst>
                                          <p:attrName>style.visibility</p:attrName>
                                        </p:attrNameLst>
                                      </p:cBhvr>
                                      <p:to>
                                        <p:strVal val="visible"/>
                                      </p:to>
                                    </p:set>
                                    <p:animEffect transition="in" filter="fade">
                                      <p:cBhvr>
                                        <p:cTn id="20"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E982F3-101A-4CCA-A867-393BB022AA7F}"/>
              </a:ext>
            </a:extLst>
          </p:cNvPr>
          <p:cNvSpPr>
            <a:spLocks noGrp="1"/>
          </p:cNvSpPr>
          <p:nvPr>
            <p:ph type="title"/>
          </p:nvPr>
        </p:nvSpPr>
        <p:spPr/>
        <p:txBody>
          <a:bodyPr>
            <a:normAutofit/>
          </a:bodyPr>
          <a:lstStyle/>
          <a:p>
            <a:r>
              <a:rPr lang="en-US" sz="4800" u="sng" dirty="0">
                <a:solidFill>
                  <a:schemeClr val="bg1"/>
                </a:solidFill>
              </a:rPr>
              <a:t>Currency Maintenance Tasks</a:t>
            </a:r>
            <a:endParaRPr lang="en-US" sz="4800" dirty="0">
              <a:solidFill>
                <a:schemeClr val="bg1"/>
              </a:solidFill>
              <a:latin typeface="+mn-lt"/>
            </a:endParaRPr>
          </a:p>
        </p:txBody>
      </p:sp>
      <p:sp>
        <p:nvSpPr>
          <p:cNvPr id="5" name="Content Placeholder 4">
            <a:extLst>
              <a:ext uri="{FF2B5EF4-FFF2-40B4-BE49-F238E27FC236}">
                <a16:creationId xmlns:a16="http://schemas.microsoft.com/office/drawing/2014/main" id="{FF672459-BED0-4469-9D4A-2619A1CE9D99}"/>
              </a:ext>
            </a:extLst>
          </p:cNvPr>
          <p:cNvSpPr>
            <a:spLocks noGrp="1"/>
          </p:cNvSpPr>
          <p:nvPr>
            <p:ph sz="half" idx="1"/>
          </p:nvPr>
        </p:nvSpPr>
        <p:spPr>
          <a:xfrm>
            <a:off x="1326874" y="4480560"/>
            <a:ext cx="9538252" cy="2012314"/>
          </a:xfrm>
        </p:spPr>
        <p:txBody>
          <a:bodyPr>
            <a:normAutofit/>
          </a:bodyPr>
          <a:lstStyle/>
          <a:p>
            <a:pPr marL="0" indent="0" algn="ctr">
              <a:lnSpc>
                <a:spcPct val="100000"/>
              </a:lnSpc>
              <a:buNone/>
            </a:pPr>
            <a:endParaRPr lang="en-US" sz="32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2" name="Rectangle 1">
            <a:extLst>
              <a:ext uri="{FF2B5EF4-FFF2-40B4-BE49-F238E27FC236}">
                <a16:creationId xmlns:a16="http://schemas.microsoft.com/office/drawing/2014/main" id="{BD8F6D02-E4D7-44B9-A80E-2D047D44166D}"/>
              </a:ext>
            </a:extLst>
          </p:cNvPr>
          <p:cNvSpPr/>
          <p:nvPr/>
        </p:nvSpPr>
        <p:spPr>
          <a:xfrm>
            <a:off x="11021744" y="5419180"/>
            <a:ext cx="693177" cy="12083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effectLst>
                <a:outerShdw blurRad="38100" dist="38100" dir="2700000" algn="tl">
                  <a:srgbClr val="000000">
                    <a:alpha val="43137"/>
                  </a:srgbClr>
                </a:outerShdw>
              </a:effectLst>
            </a:endParaRPr>
          </a:p>
        </p:txBody>
      </p:sp>
      <p:sp>
        <p:nvSpPr>
          <p:cNvPr id="8" name="Content Placeholder 7">
            <a:extLst>
              <a:ext uri="{FF2B5EF4-FFF2-40B4-BE49-F238E27FC236}">
                <a16:creationId xmlns:a16="http://schemas.microsoft.com/office/drawing/2014/main" id="{DE25C4BC-4D3F-4707-948A-4B12E1C80031}"/>
              </a:ext>
            </a:extLst>
          </p:cNvPr>
          <p:cNvSpPr>
            <a:spLocks noGrp="1"/>
          </p:cNvSpPr>
          <p:nvPr>
            <p:ph sz="half" idx="2"/>
          </p:nvPr>
        </p:nvSpPr>
        <p:spPr>
          <a:xfrm>
            <a:off x="477079" y="1514007"/>
            <a:ext cx="11237841" cy="4714515"/>
          </a:xfrm>
        </p:spPr>
        <p:txBody>
          <a:bodyPr>
            <a:normAutofit/>
          </a:bodyPr>
          <a:lstStyle/>
          <a:p>
            <a:pPr marL="0" indent="0">
              <a:buNone/>
            </a:pPr>
            <a:r>
              <a:rPr lang="en-US" sz="3600" dirty="0">
                <a:solidFill>
                  <a:schemeClr val="bg1"/>
                </a:solidFill>
              </a:rPr>
              <a:t>Sign-offs:</a:t>
            </a:r>
          </a:p>
          <a:p>
            <a:pPr marL="0" indent="0">
              <a:buNone/>
            </a:pPr>
            <a:endParaRPr lang="en-US" sz="3600" dirty="0">
              <a:solidFill>
                <a:schemeClr val="bg1"/>
              </a:solidFill>
            </a:endParaRPr>
          </a:p>
          <a:p>
            <a:r>
              <a:rPr lang="en-US" sz="3600" dirty="0">
                <a:solidFill>
                  <a:schemeClr val="bg1"/>
                </a:solidFill>
              </a:rPr>
              <a:t>Coxswains may initial crew &amp; coxswain task completions </a:t>
            </a:r>
            <a:r>
              <a:rPr lang="en-US" dirty="0">
                <a:solidFill>
                  <a:schemeClr val="bg1"/>
                </a:solidFill>
              </a:rPr>
              <a:t>(Note: Coxswains may self-certify)</a:t>
            </a:r>
          </a:p>
          <a:p>
            <a:endParaRPr lang="en-US" sz="3600" dirty="0">
              <a:solidFill>
                <a:schemeClr val="bg1"/>
              </a:solidFill>
            </a:endParaRPr>
          </a:p>
          <a:p>
            <a:r>
              <a:rPr lang="en-US" sz="3600" dirty="0">
                <a:solidFill>
                  <a:schemeClr val="bg1"/>
                </a:solidFill>
              </a:rPr>
              <a:t>Crew may initial crew task completions</a:t>
            </a:r>
          </a:p>
          <a:p>
            <a:endParaRPr lang="en-US" sz="3600" dirty="0">
              <a:solidFill>
                <a:schemeClr val="bg1"/>
              </a:solidFill>
            </a:endParaRPr>
          </a:p>
        </p:txBody>
      </p:sp>
    </p:spTree>
    <p:extLst>
      <p:ext uri="{BB962C8B-B14F-4D97-AF65-F5344CB8AC3E}">
        <p14:creationId xmlns:p14="http://schemas.microsoft.com/office/powerpoint/2010/main" val="2051787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750"/>
                            </p:stCondLst>
                            <p:childTnLst>
                              <p:par>
                                <p:cTn id="9" presetID="10" presetClass="entr" presetSubtype="0" fill="hold" nodeType="afterEffect">
                                  <p:stCondLst>
                                    <p:cond delay="50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500"/>
                                        <p:tgtEl>
                                          <p:spTgt spid="8">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8">
                                            <p:txEl>
                                              <p:pRg st="2" end="2"/>
                                            </p:txEl>
                                          </p:spTgt>
                                        </p:tgtEl>
                                        <p:attrNameLst>
                                          <p:attrName>style.visibility</p:attrName>
                                        </p:attrNameLst>
                                      </p:cBhvr>
                                      <p:to>
                                        <p:strVal val="visible"/>
                                      </p:to>
                                    </p:set>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8">
                                            <p:txEl>
                                              <p:pRg st="4" end="4"/>
                                            </p:txEl>
                                          </p:spTgt>
                                        </p:tgtEl>
                                        <p:attrNameLst>
                                          <p:attrName>style.visibility</p:attrName>
                                        </p:attrNameLst>
                                      </p:cBhvr>
                                      <p:to>
                                        <p:strVal val="visible"/>
                                      </p:to>
                                    </p:set>
                                    <p:animEffect transition="in" filter="fade">
                                      <p:cBhvr>
                                        <p:cTn id="21"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E982F3-101A-4CCA-A867-393BB022AA7F}"/>
              </a:ext>
            </a:extLst>
          </p:cNvPr>
          <p:cNvSpPr>
            <a:spLocks noGrp="1"/>
          </p:cNvSpPr>
          <p:nvPr>
            <p:ph type="title"/>
          </p:nvPr>
        </p:nvSpPr>
        <p:spPr>
          <a:xfrm>
            <a:off x="838200" y="365125"/>
            <a:ext cx="10515600" cy="894049"/>
          </a:xfrm>
        </p:spPr>
        <p:txBody>
          <a:bodyPr>
            <a:normAutofit/>
          </a:bodyPr>
          <a:lstStyle/>
          <a:p>
            <a:r>
              <a:rPr lang="en-US" sz="4800" u="sng" dirty="0">
                <a:solidFill>
                  <a:schemeClr val="bg1"/>
                </a:solidFill>
              </a:rPr>
              <a:t>Currency Maintenance Tasks</a:t>
            </a:r>
            <a:endParaRPr lang="en-US" sz="4800" dirty="0">
              <a:solidFill>
                <a:schemeClr val="bg1"/>
              </a:solidFill>
              <a:latin typeface="+mn-lt"/>
            </a:endParaRPr>
          </a:p>
        </p:txBody>
      </p:sp>
      <p:sp>
        <p:nvSpPr>
          <p:cNvPr id="5" name="Content Placeholder 4">
            <a:extLst>
              <a:ext uri="{FF2B5EF4-FFF2-40B4-BE49-F238E27FC236}">
                <a16:creationId xmlns:a16="http://schemas.microsoft.com/office/drawing/2014/main" id="{FF672459-BED0-4469-9D4A-2619A1CE9D99}"/>
              </a:ext>
            </a:extLst>
          </p:cNvPr>
          <p:cNvSpPr>
            <a:spLocks noGrp="1"/>
          </p:cNvSpPr>
          <p:nvPr>
            <p:ph sz="half" idx="1"/>
          </p:nvPr>
        </p:nvSpPr>
        <p:spPr>
          <a:xfrm>
            <a:off x="1326874" y="4480560"/>
            <a:ext cx="9538252" cy="2012314"/>
          </a:xfrm>
        </p:spPr>
        <p:txBody>
          <a:bodyPr>
            <a:normAutofit/>
          </a:bodyPr>
          <a:lstStyle/>
          <a:p>
            <a:pPr marL="0" indent="0" algn="ctr">
              <a:lnSpc>
                <a:spcPct val="100000"/>
              </a:lnSpc>
              <a:buNone/>
            </a:pPr>
            <a:endParaRPr lang="en-US" sz="32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2" name="Rectangle 1">
            <a:extLst>
              <a:ext uri="{FF2B5EF4-FFF2-40B4-BE49-F238E27FC236}">
                <a16:creationId xmlns:a16="http://schemas.microsoft.com/office/drawing/2014/main" id="{BD8F6D02-E4D7-44B9-A80E-2D047D44166D}"/>
              </a:ext>
            </a:extLst>
          </p:cNvPr>
          <p:cNvSpPr/>
          <p:nvPr/>
        </p:nvSpPr>
        <p:spPr>
          <a:xfrm>
            <a:off x="11021744" y="5419180"/>
            <a:ext cx="693177" cy="12083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effectLst>
                <a:outerShdw blurRad="38100" dist="38100" dir="2700000" algn="tl">
                  <a:srgbClr val="000000">
                    <a:alpha val="43137"/>
                  </a:srgbClr>
                </a:outerShdw>
              </a:effectLst>
            </a:endParaRPr>
          </a:p>
        </p:txBody>
      </p:sp>
      <p:sp>
        <p:nvSpPr>
          <p:cNvPr id="8" name="Content Placeholder 7">
            <a:extLst>
              <a:ext uri="{FF2B5EF4-FFF2-40B4-BE49-F238E27FC236}">
                <a16:creationId xmlns:a16="http://schemas.microsoft.com/office/drawing/2014/main" id="{DE25C4BC-4D3F-4707-948A-4B12E1C80031}"/>
              </a:ext>
            </a:extLst>
          </p:cNvPr>
          <p:cNvSpPr>
            <a:spLocks noGrp="1"/>
          </p:cNvSpPr>
          <p:nvPr>
            <p:ph sz="half" idx="2"/>
          </p:nvPr>
        </p:nvSpPr>
        <p:spPr>
          <a:xfrm>
            <a:off x="506144" y="1394084"/>
            <a:ext cx="11051272" cy="4834437"/>
          </a:xfrm>
        </p:spPr>
        <p:txBody>
          <a:bodyPr>
            <a:normAutofit/>
          </a:bodyPr>
          <a:lstStyle/>
          <a:p>
            <a:pPr marL="0" indent="0">
              <a:buNone/>
            </a:pPr>
            <a:r>
              <a:rPr lang="en-US" sz="3200" dirty="0">
                <a:solidFill>
                  <a:schemeClr val="bg1"/>
                </a:solidFill>
              </a:rPr>
              <a:t>For each Task completed, record the following information in the corresponding Task section below: </a:t>
            </a:r>
          </a:p>
          <a:p>
            <a:pPr marL="0" indent="0">
              <a:buNone/>
            </a:pPr>
            <a:r>
              <a:rPr lang="en-US" sz="3200" dirty="0">
                <a:solidFill>
                  <a:schemeClr val="bg1"/>
                </a:solidFill>
              </a:rPr>
              <a:t>• The AUXDATA II Patrol # during which the Task was completed (example: PO-123456). </a:t>
            </a:r>
          </a:p>
          <a:p>
            <a:pPr marL="0" indent="0">
              <a:buNone/>
            </a:pPr>
            <a:r>
              <a:rPr lang="en-US" sz="3200" dirty="0">
                <a:solidFill>
                  <a:schemeClr val="bg1"/>
                </a:solidFill>
              </a:rPr>
              <a:t>• The date of the Patrol during which the Task was completed. </a:t>
            </a:r>
          </a:p>
          <a:p>
            <a:pPr marL="0" indent="0">
              <a:buNone/>
            </a:pPr>
            <a:r>
              <a:rPr lang="en-US" sz="3200" dirty="0">
                <a:solidFill>
                  <a:schemeClr val="bg1"/>
                </a:solidFill>
              </a:rPr>
              <a:t>• The initials of the person authorized to sign off on the Task. </a:t>
            </a:r>
          </a:p>
          <a:p>
            <a:r>
              <a:rPr lang="en-US" sz="3200" dirty="0">
                <a:solidFill>
                  <a:schemeClr val="bg1"/>
                </a:solidFill>
              </a:rPr>
              <a:t>When the Task Tracker is complete, send to DIRAUX </a:t>
            </a:r>
            <a:r>
              <a:rPr lang="en-US" sz="4000" dirty="0">
                <a:solidFill>
                  <a:srgbClr val="FFC000"/>
                </a:solidFill>
                <a:effectLst>
                  <a:outerShdw blurRad="38100" dist="38100" dir="2700000" algn="tl">
                    <a:srgbClr val="000000">
                      <a:alpha val="43137"/>
                    </a:srgbClr>
                  </a:outerShdw>
                </a:effectLst>
              </a:rPr>
              <a:t>(</a:t>
            </a:r>
            <a:r>
              <a:rPr lang="en-US" sz="3200" u="sng" dirty="0">
                <a:solidFill>
                  <a:srgbClr val="FFC000"/>
                </a:solidFill>
                <a:effectLst>
                  <a:outerShdw blurRad="38100" dist="38100" dir="2700000" algn="tl">
                    <a:srgbClr val="000000">
                      <a:alpha val="43137"/>
                    </a:srgbClr>
                  </a:outerShdw>
                </a:effectLst>
                <a:hlinkClick r:id="rId2">
                  <a:extLst>
                    <a:ext uri="{A12FA001-AC4F-418D-AE19-62706E023703}">
                      <ahyp:hlinkClr xmlns:ahyp="http://schemas.microsoft.com/office/drawing/2018/hyperlinkcolor" val="tx"/>
                    </a:ext>
                  </a:extLst>
                </a:hlinkClick>
              </a:rPr>
              <a:t>D11AUXNorthern@uscg.mil</a:t>
            </a:r>
            <a:r>
              <a:rPr lang="en-US" sz="3200" dirty="0">
                <a:solidFill>
                  <a:srgbClr val="FFC000"/>
                </a:solidFill>
                <a:effectLst>
                  <a:outerShdw blurRad="38100" dist="38100" dir="2700000" algn="tl">
                    <a:srgbClr val="000000">
                      <a:alpha val="43137"/>
                    </a:srgbClr>
                  </a:outerShdw>
                </a:effectLst>
              </a:rPr>
              <a:t>)</a:t>
            </a:r>
            <a:endParaRPr lang="en-US" sz="4000" dirty="0">
              <a:solidFill>
                <a:srgbClr val="FFC000"/>
              </a:solidFill>
              <a:effectLst>
                <a:outerShdw blurRad="38100" dist="38100" dir="2700000" algn="tl">
                  <a:srgbClr val="000000">
                    <a:alpha val="43137"/>
                  </a:srgbClr>
                </a:outerShdw>
              </a:effectLst>
            </a:endParaRPr>
          </a:p>
          <a:p>
            <a:endParaRPr lang="en-US" sz="3200" dirty="0">
              <a:solidFill>
                <a:schemeClr val="bg1"/>
              </a:solidFill>
            </a:endParaRPr>
          </a:p>
          <a:p>
            <a:pPr marL="0" indent="0" algn="ctr">
              <a:buNone/>
            </a:pPr>
            <a:endParaRPr lang="en-US" sz="44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03384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750"/>
                            </p:stCondLst>
                            <p:childTnLst>
                              <p:par>
                                <p:cTn id="9" presetID="10" presetClass="entr" presetSubtype="0" fill="hold" nodeType="afterEffect">
                                  <p:stCondLst>
                                    <p:cond delay="50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500"/>
                                        <p:tgtEl>
                                          <p:spTgt spid="8">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8">
                                            <p:txEl>
                                              <p:pRg st="1" end="1"/>
                                            </p:txEl>
                                          </p:spTgt>
                                        </p:tgtEl>
                                        <p:attrNameLst>
                                          <p:attrName>style.visibility</p:attrName>
                                        </p:attrNameLst>
                                      </p:cBhvr>
                                      <p:to>
                                        <p:strVal val="visible"/>
                                      </p:to>
                                    </p:set>
                                    <p:animEffect transition="in" filter="fade">
                                      <p:cBhvr>
                                        <p:cTn id="16" dur="500"/>
                                        <p:tgtEl>
                                          <p:spTgt spid="8">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Effect transition="in" filter="fade">
                                      <p:cBhvr>
                                        <p:cTn id="21" dur="500"/>
                                        <p:tgtEl>
                                          <p:spTgt spid="8">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500"/>
                                        <p:tgtEl>
                                          <p:spTgt spid="8">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8">
                                            <p:txEl>
                                              <p:pRg st="4" end="4"/>
                                            </p:txEl>
                                          </p:spTgt>
                                        </p:tgtEl>
                                        <p:attrNameLst>
                                          <p:attrName>style.visibility</p:attrName>
                                        </p:attrNameLst>
                                      </p:cBhvr>
                                      <p:to>
                                        <p:strVal val="visible"/>
                                      </p:to>
                                    </p:set>
                                    <p:animEffect transition="in" filter="fade">
                                      <p:cBhvr>
                                        <p:cTn id="31"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28AB6-6F34-C322-F65D-06F0F7E4DEBE}"/>
              </a:ext>
            </a:extLst>
          </p:cNvPr>
          <p:cNvSpPr>
            <a:spLocks noGrp="1"/>
          </p:cNvSpPr>
          <p:nvPr>
            <p:ph type="title"/>
          </p:nvPr>
        </p:nvSpPr>
        <p:spPr/>
        <p:txBody>
          <a:bodyPr/>
          <a:lstStyle/>
          <a:p>
            <a:endParaRPr lang="en-US"/>
          </a:p>
        </p:txBody>
      </p:sp>
      <p:sp>
        <p:nvSpPr>
          <p:cNvPr id="4" name="Content Placeholder 3">
            <a:extLst>
              <a:ext uri="{FF2B5EF4-FFF2-40B4-BE49-F238E27FC236}">
                <a16:creationId xmlns:a16="http://schemas.microsoft.com/office/drawing/2014/main" id="{43D5FDFD-AF8D-3B9D-78E4-DD854FCCA329}"/>
              </a:ext>
            </a:extLst>
          </p:cNvPr>
          <p:cNvSpPr>
            <a:spLocks noGrp="1"/>
          </p:cNvSpPr>
          <p:nvPr>
            <p:ph sz="half" idx="2"/>
          </p:nvPr>
        </p:nvSpPr>
        <p:spPr/>
        <p:txBody>
          <a:bodyPr/>
          <a:lstStyle/>
          <a:p>
            <a:endParaRPr lang="en-US"/>
          </a:p>
        </p:txBody>
      </p:sp>
      <p:pic>
        <p:nvPicPr>
          <p:cNvPr id="1026" name="Picture 2" descr="Tasmanian photographer: Mat Tildesley surf photos at night | The Mercury">
            <a:extLst>
              <a:ext uri="{FF2B5EF4-FFF2-40B4-BE49-F238E27FC236}">
                <a16:creationId xmlns:a16="http://schemas.microsoft.com/office/drawing/2014/main" id="{A3F373B3-C30D-506E-9213-7B9691711F81}"/>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286342" y="175591"/>
            <a:ext cx="11619316" cy="650681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4C5962EB-CE26-3912-581E-30AA02B8337B}"/>
              </a:ext>
            </a:extLst>
          </p:cNvPr>
          <p:cNvSpPr/>
          <p:nvPr/>
        </p:nvSpPr>
        <p:spPr>
          <a:xfrm>
            <a:off x="1171074" y="2419981"/>
            <a:ext cx="9602942" cy="162245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rgbClr val="FFFF00"/>
                </a:solidFill>
                <a:effectLst>
                  <a:outerShdw blurRad="38100" dist="38100" dir="2700000" algn="tl">
                    <a:srgbClr val="000000">
                      <a:alpha val="43137"/>
                    </a:srgbClr>
                  </a:outerShdw>
                </a:effectLst>
              </a:rPr>
              <a:t>New “Night Certified” Tasks</a:t>
            </a:r>
          </a:p>
        </p:txBody>
      </p:sp>
      <p:sp>
        <p:nvSpPr>
          <p:cNvPr id="7" name="TextBox 6">
            <a:extLst>
              <a:ext uri="{FF2B5EF4-FFF2-40B4-BE49-F238E27FC236}">
                <a16:creationId xmlns:a16="http://schemas.microsoft.com/office/drawing/2014/main" id="{7841DBEF-009C-CFF5-CB8F-3819BDC9BDE2}"/>
              </a:ext>
            </a:extLst>
          </p:cNvPr>
          <p:cNvSpPr txBox="1"/>
          <p:nvPr/>
        </p:nvSpPr>
        <p:spPr>
          <a:xfrm>
            <a:off x="1171074" y="5039256"/>
            <a:ext cx="9602942" cy="954107"/>
          </a:xfrm>
          <a:prstGeom prst="rect">
            <a:avLst/>
          </a:prstGeom>
          <a:noFill/>
        </p:spPr>
        <p:txBody>
          <a:bodyPr wrap="square">
            <a:spAutoFit/>
          </a:bodyPr>
          <a:lstStyle/>
          <a:p>
            <a:pPr algn="ctr"/>
            <a:r>
              <a:rPr lang="en-US" sz="2800" b="1" dirty="0">
                <a:solidFill>
                  <a:srgbClr val="FFC000"/>
                </a:solidFill>
                <a:effectLst>
                  <a:outerShdw blurRad="38100" dist="38100" dir="2700000" algn="tl">
                    <a:srgbClr val="000000">
                      <a:alpha val="43137"/>
                    </a:srgbClr>
                  </a:outerShdw>
                </a:effectLst>
              </a:rPr>
              <a:t>Nighttime hours begin ½ hour after sunset and end no later than ½ hour before sunrise. </a:t>
            </a:r>
          </a:p>
        </p:txBody>
      </p:sp>
    </p:spTree>
    <p:extLst>
      <p:ext uri="{BB962C8B-B14F-4D97-AF65-F5344CB8AC3E}">
        <p14:creationId xmlns:p14="http://schemas.microsoft.com/office/powerpoint/2010/main" val="233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10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1+#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28B47-6654-BB0A-410D-9B1CAF26F878}"/>
              </a:ext>
            </a:extLst>
          </p:cNvPr>
          <p:cNvSpPr>
            <a:spLocks noGrp="1"/>
          </p:cNvSpPr>
          <p:nvPr>
            <p:ph type="title"/>
          </p:nvPr>
        </p:nvSpPr>
        <p:spPr/>
        <p:txBody>
          <a:bodyPr/>
          <a:lstStyle/>
          <a:p>
            <a:r>
              <a:rPr lang="en-US" dirty="0">
                <a:solidFill>
                  <a:schemeClr val="bg1"/>
                </a:solidFill>
                <a:effectLst>
                  <a:outerShdw blurRad="38100" dist="38100" dir="2700000" algn="tl">
                    <a:srgbClr val="000000">
                      <a:alpha val="43137"/>
                    </a:srgbClr>
                  </a:outerShdw>
                </a:effectLst>
              </a:rPr>
              <a:t>Night Certification </a:t>
            </a:r>
          </a:p>
        </p:txBody>
      </p:sp>
      <p:sp>
        <p:nvSpPr>
          <p:cNvPr id="3" name="Content Placeholder 2">
            <a:extLst>
              <a:ext uri="{FF2B5EF4-FFF2-40B4-BE49-F238E27FC236}">
                <a16:creationId xmlns:a16="http://schemas.microsoft.com/office/drawing/2014/main" id="{184F4763-9574-8BEE-ABF4-049B690221EA}"/>
              </a:ext>
            </a:extLst>
          </p:cNvPr>
          <p:cNvSpPr>
            <a:spLocks noGrp="1"/>
          </p:cNvSpPr>
          <p:nvPr>
            <p:ph sz="half" idx="1"/>
          </p:nvPr>
        </p:nvSpPr>
        <p:spPr>
          <a:xfrm>
            <a:off x="479685" y="1459832"/>
            <a:ext cx="11227633" cy="4717131"/>
          </a:xfrm>
        </p:spPr>
        <p:txBody>
          <a:bodyPr>
            <a:normAutofit fontScale="70000" lnSpcReduction="20000"/>
          </a:bodyPr>
          <a:lstStyle/>
          <a:p>
            <a:pPr marL="228600" marR="0">
              <a:lnSpc>
                <a:spcPct val="106000"/>
              </a:lnSpc>
              <a:spcBef>
                <a:spcPts val="0"/>
              </a:spcBef>
              <a:spcAft>
                <a:spcPts val="0"/>
              </a:spcAft>
            </a:pPr>
            <a:endParaRPr lang="en-US" sz="31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228600" marR="0">
              <a:lnSpc>
                <a:spcPct val="106000"/>
              </a:lnSpc>
              <a:spcBef>
                <a:spcPts val="0"/>
              </a:spcBef>
              <a:spcAft>
                <a:spcPts val="0"/>
              </a:spcAft>
            </a:pPr>
            <a:r>
              <a:rPr lang="en-US" sz="3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“Night Certified” is an </a:t>
            </a:r>
            <a:r>
              <a:rPr lang="en-US" sz="3800" u="sng"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option</a:t>
            </a:r>
            <a:r>
              <a:rPr lang="en-US" sz="3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on an initial check ride depending on whether or not the candidate wants to be night certified.</a:t>
            </a:r>
            <a:endParaRPr lang="en-US" sz="3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6000"/>
              </a:lnSpc>
              <a:spcBef>
                <a:spcPts val="0"/>
              </a:spcBef>
              <a:spcAft>
                <a:spcPts val="0"/>
              </a:spcAft>
              <a:buNone/>
            </a:pPr>
            <a:r>
              <a:rPr lang="en-US" sz="3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06000"/>
              </a:lnSpc>
              <a:spcBef>
                <a:spcPts val="0"/>
              </a:spcBef>
              <a:spcAft>
                <a:spcPts val="0"/>
              </a:spcAft>
            </a:pPr>
            <a:r>
              <a:rPr lang="en-US" sz="3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There is no requirement for a night check-ride for recertification on a third-year QE check-ride.  </a:t>
            </a:r>
          </a:p>
          <a:p>
            <a:pPr marL="228600" marR="0">
              <a:lnSpc>
                <a:spcPct val="106000"/>
              </a:lnSpc>
              <a:spcBef>
                <a:spcPts val="0"/>
              </a:spcBef>
              <a:spcAft>
                <a:spcPts val="0"/>
              </a:spcAft>
            </a:pPr>
            <a:endParaRPr lang="en-US" sz="38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p>
            <a:pPr marL="228600" marR="0">
              <a:lnSpc>
                <a:spcPct val="106000"/>
              </a:lnSpc>
              <a:spcBef>
                <a:spcPts val="0"/>
              </a:spcBef>
              <a:spcAft>
                <a:spcPts val="0"/>
              </a:spcAft>
            </a:pPr>
            <a:r>
              <a:rPr lang="en-US" sz="3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If the recertification candidate has completed the prior year’s Annual Task Tracker with the optional night exercises signed off, that would certify them for night certification upon successful completion of a “day” check-ride.  </a:t>
            </a:r>
          </a:p>
          <a:p>
            <a:pPr marL="228600" marR="0">
              <a:lnSpc>
                <a:spcPct val="106000"/>
              </a:lnSpc>
              <a:spcBef>
                <a:spcPts val="0"/>
              </a:spcBef>
              <a:spcAft>
                <a:spcPts val="0"/>
              </a:spcAft>
            </a:pPr>
            <a:endParaRPr lang="en-US" sz="3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lnSpc>
                <a:spcPct val="106000"/>
              </a:lnSpc>
              <a:spcBef>
                <a:spcPts val="0"/>
              </a:spcBef>
              <a:spcAft>
                <a:spcPts val="0"/>
              </a:spcAft>
              <a:buNone/>
            </a:pPr>
            <a:r>
              <a:rPr lang="en-US" sz="2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6000"/>
              </a:lnSpc>
              <a:spcBef>
                <a:spcPts val="0"/>
              </a:spcBef>
              <a:spcAft>
                <a:spcPts val="800"/>
              </a:spcAft>
              <a:buNone/>
            </a:pPr>
            <a:r>
              <a:rPr lang="en-US" sz="2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p>
          <a:p>
            <a:endParaRPr lang="en-US" dirty="0"/>
          </a:p>
        </p:txBody>
      </p:sp>
    </p:spTree>
    <p:extLst>
      <p:ext uri="{BB962C8B-B14F-4D97-AF65-F5344CB8AC3E}">
        <p14:creationId xmlns:p14="http://schemas.microsoft.com/office/powerpoint/2010/main" val="2901440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28B47-6654-BB0A-410D-9B1CAF26F878}"/>
              </a:ext>
            </a:extLst>
          </p:cNvPr>
          <p:cNvSpPr>
            <a:spLocks noGrp="1"/>
          </p:cNvSpPr>
          <p:nvPr>
            <p:ph type="title"/>
          </p:nvPr>
        </p:nvSpPr>
        <p:spPr/>
        <p:txBody>
          <a:bodyPr/>
          <a:lstStyle/>
          <a:p>
            <a:r>
              <a:rPr lang="en-US" dirty="0">
                <a:solidFill>
                  <a:schemeClr val="bg1"/>
                </a:solidFill>
                <a:effectLst>
                  <a:outerShdw blurRad="38100" dist="38100" dir="2700000" algn="tl">
                    <a:srgbClr val="000000">
                      <a:alpha val="43137"/>
                    </a:srgbClr>
                  </a:outerShdw>
                </a:effectLst>
              </a:rPr>
              <a:t>Night Certification </a:t>
            </a:r>
          </a:p>
        </p:txBody>
      </p:sp>
      <p:sp>
        <p:nvSpPr>
          <p:cNvPr id="3" name="Content Placeholder 2">
            <a:extLst>
              <a:ext uri="{FF2B5EF4-FFF2-40B4-BE49-F238E27FC236}">
                <a16:creationId xmlns:a16="http://schemas.microsoft.com/office/drawing/2014/main" id="{184F4763-9574-8BEE-ABF4-049B690221EA}"/>
              </a:ext>
            </a:extLst>
          </p:cNvPr>
          <p:cNvSpPr>
            <a:spLocks noGrp="1"/>
          </p:cNvSpPr>
          <p:nvPr>
            <p:ph sz="half" idx="1"/>
          </p:nvPr>
        </p:nvSpPr>
        <p:spPr>
          <a:xfrm>
            <a:off x="479685" y="1459832"/>
            <a:ext cx="11227633" cy="4717131"/>
          </a:xfrm>
        </p:spPr>
        <p:txBody>
          <a:bodyPr>
            <a:normAutofit fontScale="92500" lnSpcReduction="10000"/>
          </a:bodyPr>
          <a:lstStyle/>
          <a:p>
            <a:pPr marL="228600" marR="0">
              <a:lnSpc>
                <a:spcPct val="106000"/>
              </a:lnSpc>
              <a:spcBef>
                <a:spcPts val="0"/>
              </a:spcBef>
              <a:spcAft>
                <a:spcPts val="0"/>
              </a:spcAft>
            </a:pPr>
            <a:endParaRPr lang="en-US" sz="31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228600" marR="0">
              <a:lnSpc>
                <a:spcPct val="106000"/>
              </a:lnSpc>
              <a:spcBef>
                <a:spcPts val="0"/>
              </a:spcBef>
              <a:spcAft>
                <a:spcPts val="0"/>
              </a:spcAft>
            </a:pPr>
            <a:r>
              <a:rPr lang="en-US" sz="3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If the Annual Task Tracker sign-offs did not include the night exercises, then the candidate would be recertified for “day” operations only.</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6000"/>
              </a:lnSpc>
              <a:spcBef>
                <a:spcPts val="0"/>
              </a:spcBef>
              <a:spcAft>
                <a:spcPts val="0"/>
              </a:spcAft>
              <a:buNone/>
            </a:pPr>
            <a:r>
              <a:rPr lang="en-US" sz="3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06000"/>
              </a:lnSpc>
              <a:spcBef>
                <a:spcPts val="0"/>
              </a:spcBef>
              <a:spcAft>
                <a:spcPts val="0"/>
              </a:spcAft>
            </a:pPr>
            <a:r>
              <a:rPr lang="en-US" sz="3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Important: It is necessary for OPTREX organizers to be notified well in advance if an initial qualification candidate(s) "wants" to be night certified so proper arrangements may be made by the QE(s).</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6000"/>
              </a:lnSpc>
              <a:spcBef>
                <a:spcPts val="0"/>
              </a:spcBef>
              <a:spcAft>
                <a:spcPts val="0"/>
              </a:spcAft>
              <a:buNone/>
            </a:pPr>
            <a:r>
              <a:rPr lang="en-US" sz="2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6000"/>
              </a:lnSpc>
              <a:spcBef>
                <a:spcPts val="0"/>
              </a:spcBef>
              <a:spcAft>
                <a:spcPts val="800"/>
              </a:spcAft>
              <a:buNone/>
            </a:pPr>
            <a:r>
              <a:rPr lang="en-US" sz="2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p>
          <a:p>
            <a:endParaRPr lang="en-US" dirty="0"/>
          </a:p>
        </p:txBody>
      </p:sp>
      <p:sp>
        <p:nvSpPr>
          <p:cNvPr id="4" name="Star: 5 Points 3">
            <a:extLst>
              <a:ext uri="{FF2B5EF4-FFF2-40B4-BE49-F238E27FC236}">
                <a16:creationId xmlns:a16="http://schemas.microsoft.com/office/drawing/2014/main" id="{EE414F72-1D42-A9E7-BBA9-B25F2057941F}"/>
              </a:ext>
            </a:extLst>
          </p:cNvPr>
          <p:cNvSpPr/>
          <p:nvPr/>
        </p:nvSpPr>
        <p:spPr>
          <a:xfrm>
            <a:off x="10028420" y="4468778"/>
            <a:ext cx="584616" cy="597898"/>
          </a:xfrm>
          <a:prstGeom prst="star5">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72040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par>
                          <p:cTn id="13" fill="hold">
                            <p:stCondLst>
                              <p:cond delay="500"/>
                            </p:stCondLst>
                            <p:childTnLst>
                              <p:par>
                                <p:cTn id="14" presetID="2" presetClass="entr" presetSubtype="4" fill="hold" grpId="0" nodeType="afterEffect">
                                  <p:stCondLst>
                                    <p:cond delay="100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838199" y="1355726"/>
            <a:ext cx="10515599" cy="5197474"/>
          </a:xfrm>
        </p:spPr>
        <p:txBody>
          <a:bodyPr>
            <a:normAutofit/>
          </a:bodyPr>
          <a:lstStyle/>
          <a:p>
            <a:pPr marL="0" indent="0">
              <a:buNone/>
            </a:pPr>
            <a:r>
              <a:rPr lang="en-US" sz="3200" dirty="0">
                <a:solidFill>
                  <a:schemeClr val="bg1"/>
                </a:solidFill>
              </a:rPr>
              <a:t>“Coxswains &amp; Crewmembers who are not nighttime certified are not authorized to perform missions at night.  To become nighttime certified, a portion of the check ride shall be conducted at night” </a:t>
            </a:r>
          </a:p>
          <a:p>
            <a:r>
              <a:rPr lang="en-US" sz="3200" dirty="0">
                <a:solidFill>
                  <a:schemeClr val="bg1"/>
                </a:solidFill>
                <a:effectLst>
                  <a:outerShdw blurRad="38100" dist="38100" dir="2700000" algn="tl">
                    <a:srgbClr val="000000">
                      <a:alpha val="43137"/>
                    </a:srgbClr>
                  </a:outerShdw>
                </a:effectLst>
              </a:rPr>
              <a:t>To patrol at night, a facility must have minimum crew that is night certified.</a:t>
            </a:r>
          </a:p>
          <a:p>
            <a:r>
              <a:rPr lang="en-US" sz="3200" dirty="0">
                <a:solidFill>
                  <a:schemeClr val="bg1"/>
                </a:solidFill>
                <a:effectLst>
                  <a:outerShdw blurRad="38100" dist="38100" dir="2700000" algn="tl">
                    <a:srgbClr val="000000">
                      <a:alpha val="43137"/>
                    </a:srgbClr>
                  </a:outerShdw>
                </a:effectLst>
              </a:rPr>
              <a:t>Others may be on board at night but, if not night certified, must be recorded as “Trainees” during the night portion.</a:t>
            </a:r>
          </a:p>
          <a:p>
            <a:r>
              <a:rPr lang="en-US" sz="3200">
                <a:solidFill>
                  <a:schemeClr val="bg1"/>
                </a:solidFill>
                <a:effectLst>
                  <a:outerShdw blurRad="38100" dist="38100" dir="2700000" algn="tl">
                    <a:srgbClr val="000000">
                      <a:alpha val="43137"/>
                    </a:srgbClr>
                  </a:outerShdw>
                </a:effectLst>
              </a:rPr>
              <a:t>This </a:t>
            </a:r>
            <a:r>
              <a:rPr lang="en-US" sz="3200" dirty="0">
                <a:solidFill>
                  <a:schemeClr val="bg1"/>
                </a:solidFill>
                <a:effectLst>
                  <a:outerShdw blurRad="38100" dist="38100" dir="2700000" algn="tl">
                    <a:srgbClr val="000000">
                      <a:alpha val="43137"/>
                    </a:srgbClr>
                  </a:outerShdw>
                </a:effectLst>
              </a:rPr>
              <a:t>allows those not night certified to record hours underway at night to attain “night certification”.</a:t>
            </a:r>
            <a:endParaRPr lang="en-US" sz="3200" dirty="0">
              <a:solidFill>
                <a:schemeClr val="bg1"/>
              </a:solidFill>
            </a:endParaRPr>
          </a:p>
          <a:p>
            <a:endParaRPr lang="en-US" sz="4000" dirty="0"/>
          </a:p>
          <a:p>
            <a:pPr>
              <a:buNone/>
            </a:pPr>
            <a:endParaRPr lang="en-US" sz="3600" dirty="0"/>
          </a:p>
          <a:p>
            <a:pPr>
              <a:buNone/>
            </a:pPr>
            <a:endParaRPr lang="en-US" dirty="0"/>
          </a:p>
        </p:txBody>
      </p:sp>
      <p:sp>
        <p:nvSpPr>
          <p:cNvPr id="7" name="Content Placeholder 6"/>
          <p:cNvSpPr>
            <a:spLocks noGrp="1"/>
          </p:cNvSpPr>
          <p:nvPr>
            <p:ph sz="half" idx="2"/>
          </p:nvPr>
        </p:nvSpPr>
        <p:spPr>
          <a:xfrm flipH="1">
            <a:off x="10210800" y="1524000"/>
            <a:ext cx="1142998" cy="4876800"/>
          </a:xfrm>
        </p:spPr>
        <p:txBody>
          <a:bodyPr>
            <a:noAutofit/>
          </a:bodyPr>
          <a:lstStyle/>
          <a:p>
            <a:pPr>
              <a:buNone/>
            </a:pPr>
            <a:endParaRPr lang="en-US" dirty="0"/>
          </a:p>
        </p:txBody>
      </p:sp>
      <p:sp>
        <p:nvSpPr>
          <p:cNvPr id="4" name="Slide Number Placeholder 3"/>
          <p:cNvSpPr>
            <a:spLocks noGrp="1"/>
          </p:cNvSpPr>
          <p:nvPr>
            <p:ph type="sldNum" sz="quarter" idx="12"/>
          </p:nvPr>
        </p:nvSpPr>
        <p:spPr/>
        <p:txBody>
          <a:bodyPr/>
          <a:lstStyle/>
          <a:p>
            <a:pPr>
              <a:defRPr/>
            </a:pPr>
            <a:fld id="{82C1527F-0D92-4448-BA45-E96FDE4F934C}" type="slidenum">
              <a:rPr lang="en-US" smtClean="0"/>
              <a:pPr>
                <a:defRPr/>
              </a:pPr>
              <a:t>28</a:t>
            </a:fld>
            <a:endParaRPr lang="en-US" dirty="0"/>
          </a:p>
        </p:txBody>
      </p:sp>
      <p:sp>
        <p:nvSpPr>
          <p:cNvPr id="5" name="Title 4"/>
          <p:cNvSpPr>
            <a:spLocks noGrp="1"/>
          </p:cNvSpPr>
          <p:nvPr>
            <p:ph type="title"/>
          </p:nvPr>
        </p:nvSpPr>
        <p:spPr>
          <a:xfrm>
            <a:off x="838200" y="365126"/>
            <a:ext cx="10515600" cy="990600"/>
          </a:xfrm>
        </p:spPr>
        <p:txBody>
          <a:bodyPr>
            <a:normAutofit/>
          </a:bodyPr>
          <a:lstStyle/>
          <a:p>
            <a:r>
              <a:rPr lang="en-US" u="sng" dirty="0">
                <a:solidFill>
                  <a:schemeClr val="bg1"/>
                </a:solidFill>
              </a:rPr>
              <a:t>From the Training Handbook</a:t>
            </a:r>
          </a:p>
        </p:txBody>
      </p:sp>
    </p:spTree>
    <p:extLst>
      <p:ext uri="{BB962C8B-B14F-4D97-AF65-F5344CB8AC3E}">
        <p14:creationId xmlns:p14="http://schemas.microsoft.com/office/powerpoint/2010/main" val="3215454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838199" y="1600200"/>
            <a:ext cx="10515599" cy="4953000"/>
          </a:xfrm>
        </p:spPr>
        <p:txBody>
          <a:bodyPr>
            <a:normAutofit/>
          </a:bodyPr>
          <a:lstStyle/>
          <a:p>
            <a:pPr marL="109728" indent="0">
              <a:buNone/>
            </a:pPr>
            <a:r>
              <a:rPr lang="en-US" sz="3600" dirty="0">
                <a:solidFill>
                  <a:schemeClr val="bg1"/>
                </a:solidFill>
              </a:rPr>
              <a:t>Additional </a:t>
            </a:r>
            <a:r>
              <a:rPr lang="en-US" sz="3600" dirty="0">
                <a:solidFill>
                  <a:srgbClr val="FFFF00"/>
                </a:solidFill>
                <a:effectLst>
                  <a:outerShdw blurRad="38100" dist="38100" dir="2700000" algn="tl">
                    <a:srgbClr val="000000">
                      <a:alpha val="43137"/>
                    </a:srgbClr>
                  </a:outerShdw>
                </a:effectLst>
              </a:rPr>
              <a:t>Crew</a:t>
            </a:r>
            <a:r>
              <a:rPr lang="en-US" sz="3600" dirty="0">
                <a:solidFill>
                  <a:schemeClr val="bg1"/>
                </a:solidFill>
              </a:rPr>
              <a:t> Night Tasks:</a:t>
            </a:r>
          </a:p>
          <a:p>
            <a:pPr marL="109728" indent="0">
              <a:buNone/>
            </a:pPr>
            <a:endParaRPr lang="en-US" sz="3600" dirty="0">
              <a:solidFill>
                <a:schemeClr val="bg1"/>
              </a:solidFill>
            </a:endParaRPr>
          </a:p>
          <a:p>
            <a:r>
              <a:rPr lang="en-US" sz="3600" dirty="0">
                <a:solidFill>
                  <a:schemeClr val="bg1"/>
                </a:solidFill>
              </a:rPr>
              <a:t>Navigation &amp; piloting exercise</a:t>
            </a:r>
          </a:p>
          <a:p>
            <a:r>
              <a:rPr lang="en-US" sz="3600" dirty="0">
                <a:solidFill>
                  <a:schemeClr val="bg1"/>
                </a:solidFill>
              </a:rPr>
              <a:t>Man overboard</a:t>
            </a:r>
          </a:p>
          <a:p>
            <a:endParaRPr lang="en-US" sz="3600" dirty="0">
              <a:solidFill>
                <a:schemeClr val="bg1"/>
              </a:solidFill>
            </a:endParaRPr>
          </a:p>
          <a:p>
            <a:r>
              <a:rPr lang="en-US" sz="3600" dirty="0">
                <a:solidFill>
                  <a:schemeClr val="bg1"/>
                </a:solidFill>
              </a:rPr>
              <a:t>2 hours underway at night</a:t>
            </a:r>
          </a:p>
          <a:p>
            <a:pPr>
              <a:buNone/>
            </a:pPr>
            <a:endParaRPr lang="en-US" sz="3600" dirty="0"/>
          </a:p>
          <a:p>
            <a:pPr>
              <a:buNone/>
            </a:pPr>
            <a:endParaRPr lang="en-US" dirty="0"/>
          </a:p>
        </p:txBody>
      </p:sp>
      <p:pic>
        <p:nvPicPr>
          <p:cNvPr id="3" name="Content Placeholder 2">
            <a:extLst>
              <a:ext uri="{FF2B5EF4-FFF2-40B4-BE49-F238E27FC236}">
                <a16:creationId xmlns:a16="http://schemas.microsoft.com/office/drawing/2014/main" id="{386D8484-9822-36B7-CC24-64C73C390E37}"/>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rot="5400000">
            <a:off x="7402168" y="2233402"/>
            <a:ext cx="5129976" cy="3846172"/>
          </a:xfrm>
        </p:spPr>
      </p:pic>
      <p:sp>
        <p:nvSpPr>
          <p:cNvPr id="4" name="Slide Number Placeholder 3"/>
          <p:cNvSpPr>
            <a:spLocks noGrp="1"/>
          </p:cNvSpPr>
          <p:nvPr>
            <p:ph type="sldNum" sz="quarter" idx="12"/>
          </p:nvPr>
        </p:nvSpPr>
        <p:spPr/>
        <p:txBody>
          <a:bodyPr/>
          <a:lstStyle/>
          <a:p>
            <a:pPr>
              <a:defRPr/>
            </a:pPr>
            <a:fld id="{82C1527F-0D92-4448-BA45-E96FDE4F934C}" type="slidenum">
              <a:rPr lang="en-US" smtClean="0"/>
              <a:pPr>
                <a:defRPr/>
              </a:pPr>
              <a:t>29</a:t>
            </a:fld>
            <a:endParaRPr lang="en-US" dirty="0"/>
          </a:p>
        </p:txBody>
      </p:sp>
      <p:sp>
        <p:nvSpPr>
          <p:cNvPr id="5" name="Title 4"/>
          <p:cNvSpPr>
            <a:spLocks noGrp="1"/>
          </p:cNvSpPr>
          <p:nvPr>
            <p:ph type="title"/>
          </p:nvPr>
        </p:nvSpPr>
        <p:spPr/>
        <p:txBody>
          <a:bodyPr>
            <a:normAutofit/>
          </a:bodyPr>
          <a:lstStyle/>
          <a:p>
            <a:r>
              <a:rPr lang="en-US" u="sng" dirty="0">
                <a:solidFill>
                  <a:schemeClr val="bg1"/>
                </a:solidFill>
              </a:rPr>
              <a:t>Currency Maintenance Tasks</a:t>
            </a:r>
          </a:p>
        </p:txBody>
      </p:sp>
    </p:spTree>
    <p:extLst>
      <p:ext uri="{BB962C8B-B14F-4D97-AF65-F5344CB8AC3E}">
        <p14:creationId xmlns:p14="http://schemas.microsoft.com/office/powerpoint/2010/main" val="3993874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right)">
                                      <p:cBhvr>
                                        <p:cTn id="7" dur="500"/>
                                        <p:tgtEl>
                                          <p:spTgt spid="6">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nodeType="clickEffect">
                                  <p:stCondLst>
                                    <p:cond delay="0"/>
                                  </p:stCondLst>
                                  <p:childTnLst>
                                    <p:set>
                                      <p:cBhvr>
                                        <p:cTn id="15" dur="1" fill="hold">
                                          <p:stCondLst>
                                            <p:cond delay="0"/>
                                          </p:stCondLst>
                                        </p:cTn>
                                        <p:tgtEl>
                                          <p:spTgt spid="6">
                                            <p:txEl>
                                              <p:pRg st="2" end="2"/>
                                            </p:txEl>
                                          </p:spTgt>
                                        </p:tgtEl>
                                        <p:attrNameLst>
                                          <p:attrName>style.visibility</p:attrName>
                                        </p:attrNameLst>
                                      </p:cBhvr>
                                      <p:to>
                                        <p:strVal val="visible"/>
                                      </p:to>
                                    </p:set>
                                    <p:animEffect transition="in" filter="wipe(right)">
                                      <p:cBhvr>
                                        <p:cTn id="16" dur="500"/>
                                        <p:tgtEl>
                                          <p:spTgt spid="6">
                                            <p:txEl>
                                              <p:pRg st="2" end="2"/>
                                            </p:txEl>
                                          </p:spTgt>
                                        </p:tgtEl>
                                      </p:cBhvr>
                                    </p:animEffect>
                                  </p:childTnLst>
                                </p:cTn>
                              </p:par>
                            </p:childTnLst>
                          </p:cTn>
                        </p:par>
                        <p:par>
                          <p:cTn id="17" fill="hold">
                            <p:stCondLst>
                              <p:cond delay="500"/>
                            </p:stCondLst>
                            <p:childTnLst>
                              <p:par>
                                <p:cTn id="18" presetID="22" presetClass="entr" presetSubtype="2" fill="hold" nodeType="afterEffect">
                                  <p:stCondLst>
                                    <p:cond delay="750"/>
                                  </p:stCondLst>
                                  <p:childTnLst>
                                    <p:set>
                                      <p:cBhvr>
                                        <p:cTn id="19" dur="1" fill="hold">
                                          <p:stCondLst>
                                            <p:cond delay="0"/>
                                          </p:stCondLst>
                                        </p:cTn>
                                        <p:tgtEl>
                                          <p:spTgt spid="6">
                                            <p:txEl>
                                              <p:pRg st="3" end="3"/>
                                            </p:txEl>
                                          </p:spTgt>
                                        </p:tgtEl>
                                        <p:attrNameLst>
                                          <p:attrName>style.visibility</p:attrName>
                                        </p:attrNameLst>
                                      </p:cBhvr>
                                      <p:to>
                                        <p:strVal val="visible"/>
                                      </p:to>
                                    </p:set>
                                    <p:animEffect transition="in" filter="wipe(right)">
                                      <p:cBhvr>
                                        <p:cTn id="20" dur="500"/>
                                        <p:tgtEl>
                                          <p:spTgt spid="6">
                                            <p:txEl>
                                              <p:pRg st="3" end="3"/>
                                            </p:txEl>
                                          </p:spTgt>
                                        </p:tgtEl>
                                      </p:cBhvr>
                                    </p:animEffect>
                                  </p:childTnLst>
                                </p:cTn>
                              </p:par>
                            </p:childTnLst>
                          </p:cTn>
                        </p:par>
                        <p:par>
                          <p:cTn id="21" fill="hold">
                            <p:stCondLst>
                              <p:cond delay="1750"/>
                            </p:stCondLst>
                            <p:childTnLst>
                              <p:par>
                                <p:cTn id="22" presetID="22" presetClass="entr" presetSubtype="2" fill="hold" nodeType="afterEffect">
                                  <p:stCondLst>
                                    <p:cond delay="750"/>
                                  </p:stCondLst>
                                  <p:childTnLst>
                                    <p:set>
                                      <p:cBhvr>
                                        <p:cTn id="23" dur="1" fill="hold">
                                          <p:stCondLst>
                                            <p:cond delay="0"/>
                                          </p:stCondLst>
                                        </p:cTn>
                                        <p:tgtEl>
                                          <p:spTgt spid="6">
                                            <p:txEl>
                                              <p:pRg st="5" end="5"/>
                                            </p:txEl>
                                          </p:spTgt>
                                        </p:tgtEl>
                                        <p:attrNameLst>
                                          <p:attrName>style.visibility</p:attrName>
                                        </p:attrNameLst>
                                      </p:cBhvr>
                                      <p:to>
                                        <p:strVal val="visible"/>
                                      </p:to>
                                    </p:set>
                                    <p:animEffect transition="in" filter="wipe(right)">
                                      <p:cBhvr>
                                        <p:cTn id="24"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72597"/>
          </a:xfrm>
        </p:spPr>
        <p:txBody>
          <a:bodyPr/>
          <a:lstStyle/>
          <a:p>
            <a:r>
              <a:rPr lang="en-US" dirty="0">
                <a:solidFill>
                  <a:schemeClr val="bg1"/>
                </a:solidFill>
                <a:effectLst>
                  <a:outerShdw blurRad="38100" dist="38100" dir="2700000" algn="tl">
                    <a:srgbClr val="000000">
                      <a:alpha val="43137"/>
                    </a:srgbClr>
                  </a:outerShdw>
                </a:effectLst>
              </a:rPr>
              <a:t>Please ……</a:t>
            </a:r>
          </a:p>
        </p:txBody>
      </p:sp>
      <p:sp>
        <p:nvSpPr>
          <p:cNvPr id="3" name="Content Placeholder 2"/>
          <p:cNvSpPr>
            <a:spLocks noGrp="1"/>
          </p:cNvSpPr>
          <p:nvPr>
            <p:ph idx="1"/>
          </p:nvPr>
        </p:nvSpPr>
        <p:spPr/>
        <p:txBody>
          <a:bodyPr/>
          <a:lstStyle/>
          <a:p>
            <a:pPr marL="457200" indent="-457200"/>
            <a:endParaRPr lang="en-US" dirty="0"/>
          </a:p>
          <a:p>
            <a:pPr marL="457200" indent="-457200"/>
            <a:endParaRPr lang="en-US" dirty="0">
              <a:solidFill>
                <a:srgbClr val="FFFF00"/>
              </a:solidFill>
              <a:effectLst>
                <a:outerShdw blurRad="38100" dist="38100" dir="2700000" algn="tl">
                  <a:srgbClr val="000000">
                    <a:alpha val="43137"/>
                  </a:srgbClr>
                </a:outerShdw>
              </a:effectLst>
            </a:endParaRPr>
          </a:p>
          <a:p>
            <a:pPr marL="457200" indent="-457200"/>
            <a:endParaRPr lang="en-US" dirty="0"/>
          </a:p>
        </p:txBody>
      </p:sp>
      <p:sp>
        <p:nvSpPr>
          <p:cNvPr id="6" name="Slide Number Placeholder 5">
            <a:extLst>
              <a:ext uri="{FF2B5EF4-FFF2-40B4-BE49-F238E27FC236}">
                <a16:creationId xmlns:a16="http://schemas.microsoft.com/office/drawing/2014/main" id="{82A9CBD1-C3F5-4F98-BFBB-F3043B9F121D}"/>
              </a:ext>
            </a:extLst>
          </p:cNvPr>
          <p:cNvSpPr>
            <a:spLocks noGrp="1"/>
          </p:cNvSpPr>
          <p:nvPr>
            <p:ph type="sldNum" idx="12"/>
          </p:nvPr>
        </p:nvSpPr>
        <p:spPr/>
        <p:txBody>
          <a:bodyPr/>
          <a:lstStyle/>
          <a:p>
            <a:pPr>
              <a:defRPr/>
            </a:pPr>
            <a:fld id="{E6209FB3-58E1-4024-AFDE-CEE4C71B8CFC}" type="slidenum">
              <a:rPr lang="en-US" altLang="en-US" smtClean="0"/>
              <a:pPr>
                <a:defRPr/>
              </a:pPr>
              <a:t>3</a:t>
            </a:fld>
            <a:endParaRPr lang="en-US" altLang="en-US" dirty="0"/>
          </a:p>
        </p:txBody>
      </p:sp>
      <p:pic>
        <p:nvPicPr>
          <p:cNvPr id="7" name="Picture 6">
            <a:extLst>
              <a:ext uri="{FF2B5EF4-FFF2-40B4-BE49-F238E27FC236}">
                <a16:creationId xmlns:a16="http://schemas.microsoft.com/office/drawing/2014/main" id="{DC907A2D-5EB8-4323-A202-2941C19D61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492" y="5847731"/>
            <a:ext cx="1453415" cy="837851"/>
          </a:xfrm>
          <a:prstGeom prst="rect">
            <a:avLst/>
          </a:prstGeom>
        </p:spPr>
      </p:pic>
      <p:sp>
        <p:nvSpPr>
          <p:cNvPr id="4" name="Date Placeholder 3">
            <a:extLst>
              <a:ext uri="{FF2B5EF4-FFF2-40B4-BE49-F238E27FC236}">
                <a16:creationId xmlns:a16="http://schemas.microsoft.com/office/drawing/2014/main" id="{2955E4EF-364B-46E3-9BEF-7739C5A482C4}"/>
              </a:ext>
            </a:extLst>
          </p:cNvPr>
          <p:cNvSpPr>
            <a:spLocks noGrp="1"/>
          </p:cNvSpPr>
          <p:nvPr>
            <p:ph type="dt" idx="10"/>
          </p:nvPr>
        </p:nvSpPr>
        <p:spPr/>
        <p:txBody>
          <a:bodyPr/>
          <a:lstStyle/>
          <a:p>
            <a:pPr>
              <a:defRPr/>
            </a:pPr>
            <a:endParaRPr lang="en-US" dirty="0"/>
          </a:p>
        </p:txBody>
      </p:sp>
      <p:pic>
        <p:nvPicPr>
          <p:cNvPr id="8" name="Picture 4" descr="100_3918">
            <a:extLst>
              <a:ext uri="{FF2B5EF4-FFF2-40B4-BE49-F238E27FC236}">
                <a16:creationId xmlns:a16="http://schemas.microsoft.com/office/drawing/2014/main" id="{4B29CA60-F293-4A96-902C-7EDF4A10FF1A}"/>
              </a:ext>
            </a:extLst>
          </p:cNvPr>
          <p:cNvPicPr>
            <a:picLocks noChangeAspect="1" noChangeArrowheads="1"/>
          </p:cNvPicPr>
          <p:nvPr/>
        </p:nvPicPr>
        <p:blipFill>
          <a:blip r:embed="rId3" cstate="print"/>
          <a:srcRect l="12279" t="8965" r="3419" b="18947"/>
          <a:stretch>
            <a:fillRect/>
          </a:stretch>
        </p:blipFill>
        <p:spPr bwMode="auto">
          <a:xfrm>
            <a:off x="1990509" y="1417109"/>
            <a:ext cx="8077200" cy="4990214"/>
          </a:xfrm>
          <a:prstGeom prst="rect">
            <a:avLst/>
          </a:prstGeom>
          <a:noFill/>
        </p:spPr>
      </p:pic>
      <p:sp>
        <p:nvSpPr>
          <p:cNvPr id="9" name="TextBox 8">
            <a:extLst>
              <a:ext uri="{FF2B5EF4-FFF2-40B4-BE49-F238E27FC236}">
                <a16:creationId xmlns:a16="http://schemas.microsoft.com/office/drawing/2014/main" id="{490EEDEE-E42D-4915-9FBA-13E111C54B85}"/>
              </a:ext>
            </a:extLst>
          </p:cNvPr>
          <p:cNvSpPr txBox="1"/>
          <p:nvPr/>
        </p:nvSpPr>
        <p:spPr>
          <a:xfrm>
            <a:off x="3140563" y="2145091"/>
            <a:ext cx="5906557" cy="830997"/>
          </a:xfrm>
          <a:prstGeom prst="rect">
            <a:avLst/>
          </a:prstGeom>
          <a:noFill/>
        </p:spPr>
        <p:txBody>
          <a:bodyPr wrap="square">
            <a:spAutoFit/>
          </a:bodyPr>
          <a:lstStyle/>
          <a:p>
            <a:r>
              <a:rPr lang="en-US" sz="2400" b="1" dirty="0">
                <a:solidFill>
                  <a:schemeClr val="accent2">
                    <a:lumMod val="50000"/>
                  </a:schemeClr>
                </a:solidFill>
                <a:effectLst>
                  <a:outerShdw blurRad="38100" dist="38100" dir="2700000" algn="tl">
                    <a:srgbClr val="000000">
                      <a:alpha val="43137"/>
                    </a:srgbClr>
                  </a:outerShdw>
                </a:effectLst>
              </a:rPr>
              <a:t>You are welcome to ask questions …</a:t>
            </a:r>
          </a:p>
          <a:p>
            <a:r>
              <a:rPr lang="en-US" sz="2400" b="1" dirty="0">
                <a:solidFill>
                  <a:schemeClr val="accent2">
                    <a:lumMod val="50000"/>
                  </a:schemeClr>
                </a:solidFill>
                <a:effectLst>
                  <a:outerShdw blurRad="38100" dist="38100" dir="2700000" algn="tl">
                    <a:srgbClr val="000000">
                      <a:alpha val="43137"/>
                    </a:srgbClr>
                  </a:outerShdw>
                </a:effectLst>
              </a:rPr>
              <a:t>BUT … please stay between the buoys!</a:t>
            </a:r>
          </a:p>
        </p:txBody>
      </p:sp>
    </p:spTree>
    <p:extLst>
      <p:ext uri="{BB962C8B-B14F-4D97-AF65-F5344CB8AC3E}">
        <p14:creationId xmlns:p14="http://schemas.microsoft.com/office/powerpoint/2010/main" val="4076833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1000"/>
                                  </p:stCondLst>
                                  <p:childTnLst>
                                    <p:set>
                                      <p:cBhvr>
                                        <p:cTn id="10" dur="1" fill="hold">
                                          <p:stCondLst>
                                            <p:cond delay="0"/>
                                          </p:stCondLst>
                                        </p:cTn>
                                        <p:tgtEl>
                                          <p:spTgt spid="9">
                                            <p:txEl>
                                              <p:pRg st="1" end="1"/>
                                            </p:txEl>
                                          </p:spTgt>
                                        </p:tgtEl>
                                        <p:attrNameLst>
                                          <p:attrName>style.visibility</p:attrName>
                                        </p:attrNameLst>
                                      </p:cBhvr>
                                      <p:to>
                                        <p:strVal val="visible"/>
                                      </p:to>
                                    </p:set>
                                    <p:animEffect transition="in" filter="fade">
                                      <p:cBhvr>
                                        <p:cTn id="11"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838199" y="1600200"/>
            <a:ext cx="10515599" cy="4953000"/>
          </a:xfrm>
        </p:spPr>
        <p:txBody>
          <a:bodyPr>
            <a:normAutofit/>
          </a:bodyPr>
          <a:lstStyle/>
          <a:p>
            <a:pPr marL="109728" indent="0">
              <a:buNone/>
            </a:pPr>
            <a:r>
              <a:rPr lang="en-US" sz="3200" dirty="0">
                <a:solidFill>
                  <a:schemeClr val="bg1"/>
                </a:solidFill>
              </a:rPr>
              <a:t>Additional </a:t>
            </a:r>
            <a:r>
              <a:rPr lang="en-US" sz="3200" dirty="0">
                <a:solidFill>
                  <a:srgbClr val="FFFF00"/>
                </a:solidFill>
                <a:effectLst>
                  <a:outerShdw blurRad="38100" dist="38100" dir="2700000" algn="tl">
                    <a:srgbClr val="000000">
                      <a:alpha val="43137"/>
                    </a:srgbClr>
                  </a:outerShdw>
                </a:effectLst>
              </a:rPr>
              <a:t>Coxswain</a:t>
            </a:r>
            <a:r>
              <a:rPr lang="en-US" sz="3200" dirty="0">
                <a:solidFill>
                  <a:schemeClr val="bg1"/>
                </a:solidFill>
              </a:rPr>
              <a:t> Night Tasks:</a:t>
            </a:r>
          </a:p>
          <a:p>
            <a:pPr marL="109728" indent="0">
              <a:buNone/>
            </a:pPr>
            <a:r>
              <a:rPr lang="en-US" sz="3200" dirty="0">
                <a:solidFill>
                  <a:schemeClr val="bg1"/>
                </a:solidFill>
              </a:rPr>
              <a:t>Same as Crew:</a:t>
            </a:r>
          </a:p>
          <a:p>
            <a:r>
              <a:rPr lang="en-US" sz="3200" dirty="0">
                <a:solidFill>
                  <a:schemeClr val="bg1"/>
                </a:solidFill>
              </a:rPr>
              <a:t>Navigation &amp; piloting exercise</a:t>
            </a:r>
          </a:p>
          <a:p>
            <a:r>
              <a:rPr lang="en-US" sz="3200" dirty="0">
                <a:solidFill>
                  <a:schemeClr val="bg1"/>
                </a:solidFill>
              </a:rPr>
              <a:t>Man overboard</a:t>
            </a:r>
          </a:p>
          <a:p>
            <a:r>
              <a:rPr lang="en-US" sz="3200" dirty="0">
                <a:solidFill>
                  <a:schemeClr val="bg1"/>
                </a:solidFill>
              </a:rPr>
              <a:t>2 hours underway at night</a:t>
            </a:r>
          </a:p>
          <a:p>
            <a:endParaRPr lang="en-US" sz="3200" dirty="0">
              <a:solidFill>
                <a:schemeClr val="bg1"/>
              </a:solidFill>
            </a:endParaRPr>
          </a:p>
          <a:p>
            <a:pPr marL="0" indent="0" algn="ctr">
              <a:buNone/>
            </a:pPr>
            <a:r>
              <a:rPr lang="en-US" dirty="0">
                <a:solidFill>
                  <a:schemeClr val="bg1"/>
                </a:solidFill>
              </a:rPr>
              <a:t>PWC operators are not authorized to operate during nighttime hours.</a:t>
            </a:r>
          </a:p>
          <a:p>
            <a:pPr>
              <a:buNone/>
            </a:pPr>
            <a:endParaRPr lang="en-US" sz="3600" dirty="0"/>
          </a:p>
          <a:p>
            <a:pPr>
              <a:buNone/>
            </a:pPr>
            <a:endParaRPr lang="en-US" dirty="0"/>
          </a:p>
        </p:txBody>
      </p:sp>
      <p:sp>
        <p:nvSpPr>
          <p:cNvPr id="7" name="Content Placeholder 6"/>
          <p:cNvSpPr>
            <a:spLocks noGrp="1"/>
          </p:cNvSpPr>
          <p:nvPr>
            <p:ph sz="half" idx="2"/>
          </p:nvPr>
        </p:nvSpPr>
        <p:spPr>
          <a:xfrm>
            <a:off x="6172200" y="1524000"/>
            <a:ext cx="4038600" cy="4876800"/>
          </a:xfrm>
        </p:spPr>
        <p:txBody>
          <a:bodyPr>
            <a:noAutofit/>
          </a:bodyPr>
          <a:lstStyle/>
          <a:p>
            <a:pPr>
              <a:buNone/>
            </a:pPr>
            <a:endParaRPr lang="en-US" dirty="0"/>
          </a:p>
        </p:txBody>
      </p:sp>
      <p:sp>
        <p:nvSpPr>
          <p:cNvPr id="4" name="Slide Number Placeholder 3"/>
          <p:cNvSpPr>
            <a:spLocks noGrp="1"/>
          </p:cNvSpPr>
          <p:nvPr>
            <p:ph type="sldNum" sz="quarter" idx="12"/>
          </p:nvPr>
        </p:nvSpPr>
        <p:spPr/>
        <p:txBody>
          <a:bodyPr/>
          <a:lstStyle/>
          <a:p>
            <a:pPr>
              <a:defRPr/>
            </a:pPr>
            <a:fld id="{82C1527F-0D92-4448-BA45-E96FDE4F934C}" type="slidenum">
              <a:rPr lang="en-US" smtClean="0"/>
              <a:pPr>
                <a:defRPr/>
              </a:pPr>
              <a:t>30</a:t>
            </a:fld>
            <a:endParaRPr lang="en-US" dirty="0"/>
          </a:p>
        </p:txBody>
      </p:sp>
      <p:sp>
        <p:nvSpPr>
          <p:cNvPr id="5" name="Title 4"/>
          <p:cNvSpPr>
            <a:spLocks noGrp="1"/>
          </p:cNvSpPr>
          <p:nvPr>
            <p:ph type="title"/>
          </p:nvPr>
        </p:nvSpPr>
        <p:spPr/>
        <p:txBody>
          <a:bodyPr>
            <a:normAutofit/>
          </a:bodyPr>
          <a:lstStyle/>
          <a:p>
            <a:r>
              <a:rPr lang="en-US" u="sng" dirty="0">
                <a:solidFill>
                  <a:schemeClr val="bg1"/>
                </a:solidFill>
              </a:rPr>
              <a:t>Currency Maintenance Tasks</a:t>
            </a:r>
          </a:p>
        </p:txBody>
      </p:sp>
      <p:sp>
        <p:nvSpPr>
          <p:cNvPr id="2" name="Rectangle 1">
            <a:extLst>
              <a:ext uri="{FF2B5EF4-FFF2-40B4-BE49-F238E27FC236}">
                <a16:creationId xmlns:a16="http://schemas.microsoft.com/office/drawing/2014/main" id="{133688FE-54F0-DA7F-BD89-4D87FD9F6FC2}"/>
              </a:ext>
            </a:extLst>
          </p:cNvPr>
          <p:cNvSpPr/>
          <p:nvPr/>
        </p:nvSpPr>
        <p:spPr>
          <a:xfrm>
            <a:off x="838197" y="4876800"/>
            <a:ext cx="10515599" cy="71561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Content Placeholder 2">
            <a:extLst>
              <a:ext uri="{FF2B5EF4-FFF2-40B4-BE49-F238E27FC236}">
                <a16:creationId xmlns:a16="http://schemas.microsoft.com/office/drawing/2014/main" id="{A853002F-79E9-53A7-8420-44484E543A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85987" y="1431925"/>
            <a:ext cx="4167809" cy="3293440"/>
          </a:xfrm>
          <a:prstGeom prst="rect">
            <a:avLst/>
          </a:prstGeom>
        </p:spPr>
      </p:pic>
    </p:spTree>
    <p:extLst>
      <p:ext uri="{BB962C8B-B14F-4D97-AF65-F5344CB8AC3E}">
        <p14:creationId xmlns:p14="http://schemas.microsoft.com/office/powerpoint/2010/main" val="1842288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down)">
                                      <p:cBhvr>
                                        <p:cTn id="12" dur="500"/>
                                        <p:tgtEl>
                                          <p:spTgt spid="6">
                                            <p:txEl>
                                              <p:pRg st="1" end="1"/>
                                            </p:txEl>
                                          </p:spTgt>
                                        </p:tgtEl>
                                      </p:cBhvr>
                                    </p:animEffect>
                                  </p:childTnLst>
                                </p:cTn>
                              </p:par>
                            </p:childTnLst>
                          </p:cTn>
                        </p:par>
                        <p:par>
                          <p:cTn id="13" fill="hold">
                            <p:stCondLst>
                              <p:cond delay="500"/>
                            </p:stCondLst>
                            <p:childTnLst>
                              <p:par>
                                <p:cTn id="14" presetID="22" presetClass="entr" presetSubtype="4" fill="hold" nodeType="afterEffect">
                                  <p:stCondLst>
                                    <p:cond delay="750"/>
                                  </p:stCondLst>
                                  <p:childTnLst>
                                    <p:set>
                                      <p:cBhvr>
                                        <p:cTn id="15" dur="1" fill="hold">
                                          <p:stCondLst>
                                            <p:cond delay="0"/>
                                          </p:stCondLst>
                                        </p:cTn>
                                        <p:tgtEl>
                                          <p:spTgt spid="6">
                                            <p:txEl>
                                              <p:pRg st="2" end="2"/>
                                            </p:txEl>
                                          </p:spTgt>
                                        </p:tgtEl>
                                        <p:attrNameLst>
                                          <p:attrName>style.visibility</p:attrName>
                                        </p:attrNameLst>
                                      </p:cBhvr>
                                      <p:to>
                                        <p:strVal val="visible"/>
                                      </p:to>
                                    </p:set>
                                    <p:animEffect transition="in" filter="wipe(down)">
                                      <p:cBhvr>
                                        <p:cTn id="16" dur="500"/>
                                        <p:tgtEl>
                                          <p:spTgt spid="6">
                                            <p:txEl>
                                              <p:pRg st="2" end="2"/>
                                            </p:txEl>
                                          </p:spTgt>
                                        </p:tgtEl>
                                      </p:cBhvr>
                                    </p:animEffect>
                                  </p:childTnLst>
                                </p:cTn>
                              </p:par>
                            </p:childTnLst>
                          </p:cTn>
                        </p:par>
                        <p:par>
                          <p:cTn id="17" fill="hold">
                            <p:stCondLst>
                              <p:cond delay="1750"/>
                            </p:stCondLst>
                            <p:childTnLst>
                              <p:par>
                                <p:cTn id="18" presetID="22" presetClass="entr" presetSubtype="4" fill="hold" nodeType="afterEffect">
                                  <p:stCondLst>
                                    <p:cond delay="750"/>
                                  </p:stCondLst>
                                  <p:childTnLst>
                                    <p:set>
                                      <p:cBhvr>
                                        <p:cTn id="19" dur="1" fill="hold">
                                          <p:stCondLst>
                                            <p:cond delay="0"/>
                                          </p:stCondLst>
                                        </p:cTn>
                                        <p:tgtEl>
                                          <p:spTgt spid="6">
                                            <p:txEl>
                                              <p:pRg st="3" end="3"/>
                                            </p:txEl>
                                          </p:spTgt>
                                        </p:tgtEl>
                                        <p:attrNameLst>
                                          <p:attrName>style.visibility</p:attrName>
                                        </p:attrNameLst>
                                      </p:cBhvr>
                                      <p:to>
                                        <p:strVal val="visible"/>
                                      </p:to>
                                    </p:set>
                                    <p:animEffect transition="in" filter="wipe(down)">
                                      <p:cBhvr>
                                        <p:cTn id="20" dur="500"/>
                                        <p:tgtEl>
                                          <p:spTgt spid="6">
                                            <p:txEl>
                                              <p:pRg st="3" end="3"/>
                                            </p:txEl>
                                          </p:spTgt>
                                        </p:tgtEl>
                                      </p:cBhvr>
                                    </p:animEffect>
                                  </p:childTnLst>
                                </p:cTn>
                              </p:par>
                            </p:childTnLst>
                          </p:cTn>
                        </p:par>
                        <p:par>
                          <p:cTn id="21" fill="hold">
                            <p:stCondLst>
                              <p:cond delay="3000"/>
                            </p:stCondLst>
                            <p:childTnLst>
                              <p:par>
                                <p:cTn id="22" presetID="22" presetClass="entr" presetSubtype="4" fill="hold" nodeType="afterEffect">
                                  <p:stCondLst>
                                    <p:cond delay="750"/>
                                  </p:stCondLst>
                                  <p:childTnLst>
                                    <p:set>
                                      <p:cBhvr>
                                        <p:cTn id="23" dur="1" fill="hold">
                                          <p:stCondLst>
                                            <p:cond delay="0"/>
                                          </p:stCondLst>
                                        </p:cTn>
                                        <p:tgtEl>
                                          <p:spTgt spid="6">
                                            <p:txEl>
                                              <p:pRg st="4" end="4"/>
                                            </p:txEl>
                                          </p:spTgt>
                                        </p:tgtEl>
                                        <p:attrNameLst>
                                          <p:attrName>style.visibility</p:attrName>
                                        </p:attrNameLst>
                                      </p:cBhvr>
                                      <p:to>
                                        <p:strVal val="visible"/>
                                      </p:to>
                                    </p:set>
                                    <p:animEffect transition="in" filter="wipe(down)">
                                      <p:cBhvr>
                                        <p:cTn id="24" dur="500"/>
                                        <p:tgtEl>
                                          <p:spTgt spid="6">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500"/>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6">
                                            <p:txEl>
                                              <p:pRg st="6" end="6"/>
                                            </p:txEl>
                                          </p:spTgt>
                                        </p:tgtEl>
                                        <p:attrNameLst>
                                          <p:attrName>style.visibility</p:attrName>
                                        </p:attrNameLst>
                                      </p:cBhvr>
                                      <p:to>
                                        <p:strVal val="visible"/>
                                      </p:to>
                                    </p:set>
                                    <p:animEffect transition="in" filter="fade">
                                      <p:cBhvr>
                                        <p:cTn id="34" dur="500"/>
                                        <p:tgtEl>
                                          <p:spTgt spid="6">
                                            <p:txEl>
                                              <p:pRg st="6" end="6"/>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7570BEF-E713-AD18-23C7-9F07C40BF188}"/>
              </a:ext>
            </a:extLst>
          </p:cNvPr>
          <p:cNvSpPr>
            <a:spLocks noGrp="1"/>
          </p:cNvSpPr>
          <p:nvPr>
            <p:ph sz="half" idx="1"/>
          </p:nvPr>
        </p:nvSpPr>
        <p:spPr>
          <a:xfrm>
            <a:off x="1981200" y="1481329"/>
            <a:ext cx="4038600" cy="5291741"/>
          </a:xfrm>
        </p:spPr>
        <p:txBody>
          <a:bodyPr>
            <a:normAutofit lnSpcReduction="10000"/>
          </a:bodyPr>
          <a:lstStyle/>
          <a:p>
            <a:pPr marL="0" indent="0">
              <a:lnSpc>
                <a:spcPct val="107000"/>
              </a:lnSpc>
              <a:spcBef>
                <a:spcPts val="0"/>
              </a:spcBef>
              <a:buNone/>
            </a:pPr>
            <a:r>
              <a:rPr lang="en-US" sz="2400" kern="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Included in the upcoming update to the Auxiliary Training Handbook in early March:</a:t>
            </a:r>
          </a:p>
          <a:p>
            <a:pPr marL="0" indent="0">
              <a:lnSpc>
                <a:spcPct val="107000"/>
              </a:lnSpc>
              <a:spcBef>
                <a:spcPts val="0"/>
              </a:spcBef>
              <a:buNone/>
            </a:pPr>
            <a:endParaRPr lang="en-US" sz="2400" kern="0" dirty="0">
              <a:solidFill>
                <a:schemeClr val="bg1"/>
              </a:solidFill>
              <a:latin typeface="Arial" panose="020B0604020202020204" pitchFamily="34" charset="0"/>
              <a:ea typeface="Times New Roman" panose="02020603050405020304" pitchFamily="18" charset="0"/>
              <a:cs typeface="Times New Roman" panose="02020603050405020304" pitchFamily="18" charset="0"/>
            </a:endParaRPr>
          </a:p>
          <a:p>
            <a:pPr marL="0">
              <a:lnSpc>
                <a:spcPct val="107000"/>
              </a:lnSpc>
              <a:spcBef>
                <a:spcPts val="0"/>
              </a:spcBef>
            </a:pPr>
            <a:r>
              <a:rPr lang="en-US" sz="2400" kern="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All coxswains onboard get hours whether they are “coxswain of record” or not.</a:t>
            </a:r>
          </a:p>
          <a:p>
            <a:pPr marL="0" indent="0">
              <a:lnSpc>
                <a:spcPct val="107000"/>
              </a:lnSpc>
              <a:spcBef>
                <a:spcPts val="0"/>
              </a:spcBef>
              <a:buNone/>
            </a:pPr>
            <a:r>
              <a:rPr lang="en-US" sz="2400" kern="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 </a:t>
            </a:r>
          </a:p>
          <a:p>
            <a:pPr marL="0">
              <a:lnSpc>
                <a:spcPct val="107000"/>
              </a:lnSpc>
              <a:spcBef>
                <a:spcPts val="0"/>
              </a:spcBef>
            </a:pPr>
            <a:r>
              <a:rPr lang="en-US" sz="2400" kern="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LEAD Coxswain hours are deleted.</a:t>
            </a:r>
          </a:p>
          <a:p>
            <a:pPr marL="0">
              <a:lnSpc>
                <a:spcPct val="107000"/>
              </a:lnSpc>
              <a:spcBef>
                <a:spcPts val="0"/>
              </a:spcBef>
            </a:pPr>
            <a:endParaRPr lang="en-US" sz="2400" kern="0" dirty="0">
              <a:solidFill>
                <a:schemeClr val="bg1"/>
              </a:solidFill>
              <a:latin typeface="Arial" panose="020B0604020202020204" pitchFamily="34" charset="0"/>
              <a:ea typeface="Times New Roman" panose="02020603050405020304" pitchFamily="18" charset="0"/>
              <a:cs typeface="Times New Roman" panose="02020603050405020304" pitchFamily="18" charset="0"/>
            </a:endParaRPr>
          </a:p>
          <a:p>
            <a:pPr marL="0">
              <a:lnSpc>
                <a:spcPct val="107000"/>
              </a:lnSpc>
              <a:spcBef>
                <a:spcPts val="0"/>
              </a:spcBef>
            </a:pPr>
            <a:r>
              <a:rPr lang="en-US" sz="2400" kern="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This will be reflected in the CY23 hours.  </a:t>
            </a:r>
            <a:endParaRPr lang="en-US" sz="2400" kern="1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3" name="Content Placeholder 2">
            <a:extLst>
              <a:ext uri="{FF2B5EF4-FFF2-40B4-BE49-F238E27FC236}">
                <a16:creationId xmlns:a16="http://schemas.microsoft.com/office/drawing/2014/main" id="{C3ED8A86-CF08-89C2-3AC1-4182C085A3B5}"/>
              </a:ext>
            </a:extLst>
          </p:cNvPr>
          <p:cNvSpPr>
            <a:spLocks noGrp="1"/>
          </p:cNvSpPr>
          <p:nvPr>
            <p:ph sz="half" idx="2"/>
          </p:nvPr>
        </p:nvSpPr>
        <p:spPr>
          <a:xfrm>
            <a:off x="6172200" y="1481328"/>
            <a:ext cx="4038600" cy="4926616"/>
          </a:xfrm>
        </p:spPr>
        <p:txBody>
          <a:bodyPr>
            <a:normAutofit lnSpcReduction="10000"/>
          </a:bodyPr>
          <a:lstStyle/>
          <a:p>
            <a:r>
              <a:rPr lang="en-US" sz="2400" kern="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If the member got their 12 hours with 2 of those at night, they will be night certified. </a:t>
            </a:r>
          </a:p>
          <a:p>
            <a:endParaRPr lang="en-US" sz="2400" kern="0" dirty="0">
              <a:solidFill>
                <a:schemeClr val="bg1"/>
              </a:solidFill>
              <a:latin typeface="Arial" panose="020B0604020202020204" pitchFamily="34" charset="0"/>
              <a:ea typeface="Times New Roman" panose="02020603050405020304" pitchFamily="18" charset="0"/>
              <a:cs typeface="Times New Roman" panose="02020603050405020304" pitchFamily="18" charset="0"/>
            </a:endParaRPr>
          </a:p>
          <a:p>
            <a:r>
              <a:rPr lang="en-US" sz="2400" kern="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ADII has already been updated to reflect this. </a:t>
            </a:r>
          </a:p>
          <a:p>
            <a:endParaRPr lang="en-US" sz="2400" kern="0" dirty="0">
              <a:solidFill>
                <a:schemeClr val="bg1"/>
              </a:solidFill>
              <a:latin typeface="Arial" panose="020B0604020202020204" pitchFamily="34" charset="0"/>
              <a:ea typeface="Times New Roman" panose="02020603050405020304" pitchFamily="18" charset="0"/>
              <a:cs typeface="Times New Roman" panose="02020603050405020304" pitchFamily="18" charset="0"/>
            </a:endParaRPr>
          </a:p>
          <a:p>
            <a:r>
              <a:rPr lang="en-US" sz="2400" kern="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The updated ATH will reflect this. </a:t>
            </a:r>
          </a:p>
          <a:p>
            <a:endParaRPr lang="en-US" sz="2400" kern="1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BF13C64E-0772-B18D-537F-ACA047FB4B51}"/>
              </a:ext>
            </a:extLst>
          </p:cNvPr>
          <p:cNvSpPr>
            <a:spLocks noGrp="1"/>
          </p:cNvSpPr>
          <p:nvPr>
            <p:ph type="sldNum" sz="quarter" idx="12"/>
          </p:nvPr>
        </p:nvSpPr>
        <p:spPr/>
        <p:txBody>
          <a:bodyPr/>
          <a:lstStyle/>
          <a:p>
            <a:pPr>
              <a:defRPr/>
            </a:pPr>
            <a:fld id="{03826C52-E5C2-4E8D-A432-9C9269BF5220}" type="slidenum">
              <a:rPr lang="en-US" smtClean="0"/>
              <a:pPr>
                <a:defRPr/>
              </a:pPr>
              <a:t>31</a:t>
            </a:fld>
            <a:endParaRPr lang="en-US" dirty="0"/>
          </a:p>
        </p:txBody>
      </p:sp>
      <p:sp>
        <p:nvSpPr>
          <p:cNvPr id="5" name="Title 4">
            <a:extLst>
              <a:ext uri="{FF2B5EF4-FFF2-40B4-BE49-F238E27FC236}">
                <a16:creationId xmlns:a16="http://schemas.microsoft.com/office/drawing/2014/main" id="{1AD40AEA-8B58-B548-0BAD-E10B5E52E2B2}"/>
              </a:ext>
            </a:extLst>
          </p:cNvPr>
          <p:cNvSpPr>
            <a:spLocks noGrp="1"/>
          </p:cNvSpPr>
          <p:nvPr>
            <p:ph type="title"/>
          </p:nvPr>
        </p:nvSpPr>
        <p:spPr/>
        <p:txBody>
          <a:bodyPr/>
          <a:lstStyle/>
          <a:p>
            <a:r>
              <a:rPr lang="en-US" dirty="0">
                <a:solidFill>
                  <a:schemeClr val="bg1"/>
                </a:solidFill>
              </a:rPr>
              <a:t>Coxswain Hours</a:t>
            </a:r>
          </a:p>
        </p:txBody>
      </p:sp>
    </p:spTree>
    <p:extLst>
      <p:ext uri="{BB962C8B-B14F-4D97-AF65-F5344CB8AC3E}">
        <p14:creationId xmlns:p14="http://schemas.microsoft.com/office/powerpoint/2010/main" val="2535692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fade">
                                      <p:cBhvr>
                                        <p:cTn id="27" dur="500"/>
                                        <p:tgtEl>
                                          <p:spTgt spid="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0" end="0"/>
                                            </p:txEl>
                                          </p:spTgt>
                                        </p:tgtEl>
                                        <p:attrNameLst>
                                          <p:attrName>style.visibility</p:attrName>
                                        </p:attrNameLst>
                                      </p:cBhvr>
                                      <p:to>
                                        <p:strVal val="visible"/>
                                      </p:to>
                                    </p:set>
                                    <p:animEffect transition="in" filter="fade">
                                      <p:cBhvr>
                                        <p:cTn id="32" dur="500"/>
                                        <p:tgtEl>
                                          <p:spTgt spid="3">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animEffect transition="in" filter="fade">
                                      <p:cBhvr>
                                        <p:cTn id="37" dur="500"/>
                                        <p:tgtEl>
                                          <p:spTgt spid="3">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6302E-814D-8EBB-B1CE-87520FF1CAC3}"/>
              </a:ext>
            </a:extLst>
          </p:cNvPr>
          <p:cNvSpPr>
            <a:spLocks noGrp="1"/>
          </p:cNvSpPr>
          <p:nvPr>
            <p:ph type="title"/>
          </p:nvPr>
        </p:nvSpPr>
        <p:spPr/>
        <p:txBody>
          <a:bodyPr/>
          <a:lstStyle/>
          <a:p>
            <a:endParaRPr lang="en-US"/>
          </a:p>
        </p:txBody>
      </p:sp>
      <p:sp>
        <p:nvSpPr>
          <p:cNvPr id="4" name="Content Placeholder 3">
            <a:extLst>
              <a:ext uri="{FF2B5EF4-FFF2-40B4-BE49-F238E27FC236}">
                <a16:creationId xmlns:a16="http://schemas.microsoft.com/office/drawing/2014/main" id="{2C7CAE41-E059-801A-A7BE-5D1F10CA2AB1}"/>
              </a:ext>
            </a:extLst>
          </p:cNvPr>
          <p:cNvSpPr>
            <a:spLocks noGrp="1"/>
          </p:cNvSpPr>
          <p:nvPr>
            <p:ph sz="half" idx="2"/>
          </p:nvPr>
        </p:nvSpPr>
        <p:spPr/>
        <p:txBody>
          <a:bodyPr/>
          <a:lstStyle/>
          <a:p>
            <a:endParaRPr lang="en-US"/>
          </a:p>
        </p:txBody>
      </p:sp>
      <p:pic>
        <p:nvPicPr>
          <p:cNvPr id="5" name="Picture 2" descr="5329459 4752x3168 pier, surf, Free stock photos, pier binocular, water,  wood, sea, telescope, shore, equipment, tech, dock, technology, wave, wafe,  beach, outdoors, ocean, binocular, coast, coin operated - Rare Gallery HD  Wallpapers">
            <a:extLst>
              <a:ext uri="{FF2B5EF4-FFF2-40B4-BE49-F238E27FC236}">
                <a16:creationId xmlns:a16="http://schemas.microsoft.com/office/drawing/2014/main" id="{D55C1E4F-050E-12BF-A447-BF44AB640E5B}"/>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331304" y="225287"/>
            <a:ext cx="11582400" cy="644055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2CCBC549-E224-567E-E568-9ABE980865C2}"/>
              </a:ext>
            </a:extLst>
          </p:cNvPr>
          <p:cNvSpPr/>
          <p:nvPr/>
        </p:nvSpPr>
        <p:spPr>
          <a:xfrm>
            <a:off x="6340187" y="623665"/>
            <a:ext cx="5181600" cy="808481"/>
          </a:xfrm>
          <a:prstGeom prst="rect">
            <a:avLst/>
          </a:prstGeom>
          <a:solidFill>
            <a:schemeClr val="accent3">
              <a:lumMod val="60000"/>
              <a:lumOff val="40000"/>
            </a:scheme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accent1">
                    <a:lumMod val="75000"/>
                  </a:schemeClr>
                </a:solidFill>
                <a:effectLst>
                  <a:outerShdw blurRad="38100" dist="38100" dir="2700000" algn="tl">
                    <a:srgbClr val="000000">
                      <a:alpha val="43137"/>
                    </a:srgbClr>
                  </a:outerShdw>
                </a:effectLst>
                <a:latin typeface="Rage Italic" panose="03070502040507070304" pitchFamily="66" charset="0"/>
              </a:rPr>
              <a:t>New “Vision” Tasks</a:t>
            </a:r>
          </a:p>
        </p:txBody>
      </p:sp>
      <p:pic>
        <p:nvPicPr>
          <p:cNvPr id="1026" name="Picture 2" descr="Vision test machine hi-res stock photography and images - Alamy">
            <a:extLst>
              <a:ext uri="{FF2B5EF4-FFF2-40B4-BE49-F238E27FC236}">
                <a16:creationId xmlns:a16="http://schemas.microsoft.com/office/drawing/2014/main" id="{1FA3B34B-5220-DC9E-F05B-A869287C89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74904" y="4028661"/>
            <a:ext cx="3368593" cy="24685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1366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10" presetClass="entr" presetSubtype="0" fill="hold" nodeType="afterEffect">
                                  <p:stCondLst>
                                    <p:cond delay="100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62DE8-B202-099F-4370-89DA61595FD2}"/>
              </a:ext>
            </a:extLst>
          </p:cNvPr>
          <p:cNvSpPr>
            <a:spLocks noGrp="1"/>
          </p:cNvSpPr>
          <p:nvPr>
            <p:ph type="title"/>
          </p:nvPr>
        </p:nvSpPr>
        <p:spPr/>
        <p:txBody>
          <a:bodyPr/>
          <a:lstStyle/>
          <a:p>
            <a:r>
              <a:rPr lang="en-US" dirty="0">
                <a:solidFill>
                  <a:schemeClr val="bg1"/>
                </a:solidFill>
                <a:effectLst>
                  <a:outerShdw blurRad="38100" dist="38100" dir="2700000" algn="tl">
                    <a:srgbClr val="000000">
                      <a:alpha val="43137"/>
                    </a:srgbClr>
                  </a:outerShdw>
                </a:effectLst>
              </a:rPr>
              <a:t>VISION TESTING</a:t>
            </a:r>
          </a:p>
        </p:txBody>
      </p:sp>
      <p:sp>
        <p:nvSpPr>
          <p:cNvPr id="3" name="Content Placeholder 2">
            <a:extLst>
              <a:ext uri="{FF2B5EF4-FFF2-40B4-BE49-F238E27FC236}">
                <a16:creationId xmlns:a16="http://schemas.microsoft.com/office/drawing/2014/main" id="{3378E5E9-D89A-4353-804C-B49CC3FDDA80}"/>
              </a:ext>
            </a:extLst>
          </p:cNvPr>
          <p:cNvSpPr>
            <a:spLocks noGrp="1"/>
          </p:cNvSpPr>
          <p:nvPr>
            <p:ph sz="half" idx="1"/>
          </p:nvPr>
        </p:nvSpPr>
        <p:spPr/>
        <p:txBody>
          <a:bodyPr>
            <a:normAutofit/>
          </a:bodyPr>
          <a:lstStyle/>
          <a:p>
            <a:r>
              <a:rPr lang="en-US" sz="3200" b="0" i="0" u="none" strike="noStrike" baseline="0" dirty="0">
                <a:solidFill>
                  <a:schemeClr val="bg1"/>
                </a:solidFill>
                <a:latin typeface="Times New Roman" panose="02020603050405020304" pitchFamily="18" charset="0"/>
              </a:rPr>
              <a:t>Holding the chart approximately 10.5 feet away from the candidate, for each eye, independently, the QE will have the candidate / requalification read the </a:t>
            </a:r>
            <a:r>
              <a:rPr lang="en-US" sz="3200" b="1" i="0" u="none" strike="noStrike" baseline="0" dirty="0">
                <a:solidFill>
                  <a:schemeClr val="bg1"/>
                </a:solidFill>
                <a:effectLst>
                  <a:outerShdw blurRad="38100" dist="38100" dir="2700000" algn="tl">
                    <a:srgbClr val="000000">
                      <a:alpha val="43137"/>
                    </a:srgbClr>
                  </a:outerShdw>
                </a:effectLst>
                <a:latin typeface="Times New Roman" panose="02020603050405020304" pitchFamily="18" charset="0"/>
              </a:rPr>
              <a:t>third</a:t>
            </a:r>
            <a:r>
              <a:rPr lang="en-US" sz="3200" b="1" i="0" u="none" strike="noStrike" baseline="0" dirty="0">
                <a:solidFill>
                  <a:schemeClr val="bg1"/>
                </a:solidFill>
                <a:latin typeface="Times New Roman" panose="02020603050405020304" pitchFamily="18" charset="0"/>
              </a:rPr>
              <a:t> </a:t>
            </a:r>
            <a:r>
              <a:rPr lang="en-US" sz="3200" b="0" i="0" u="none" strike="noStrike" baseline="0" dirty="0">
                <a:solidFill>
                  <a:schemeClr val="bg1"/>
                </a:solidFill>
                <a:latin typeface="Times New Roman" panose="02020603050405020304" pitchFamily="18" charset="0"/>
              </a:rPr>
              <a:t>line from the top. If needed, corrective lenses may be worn. </a:t>
            </a:r>
            <a:endParaRPr lang="en-US" sz="3200" dirty="0">
              <a:solidFill>
                <a:schemeClr val="bg1"/>
              </a:solidFill>
            </a:endParaRPr>
          </a:p>
        </p:txBody>
      </p:sp>
      <p:pic>
        <p:nvPicPr>
          <p:cNvPr id="10" name="Content Placeholder 9">
            <a:extLst>
              <a:ext uri="{FF2B5EF4-FFF2-40B4-BE49-F238E27FC236}">
                <a16:creationId xmlns:a16="http://schemas.microsoft.com/office/drawing/2014/main" id="{07821BC8-DA13-2FE2-D15F-858D4B63EA9A}"/>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485937" y="154071"/>
            <a:ext cx="5396078" cy="6549858"/>
          </a:xfrm>
        </p:spPr>
      </p:pic>
    </p:spTree>
    <p:extLst>
      <p:ext uri="{BB962C8B-B14F-4D97-AF65-F5344CB8AC3E}">
        <p14:creationId xmlns:p14="http://schemas.microsoft.com/office/powerpoint/2010/main" val="603868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par>
                          <p:cTn id="13" fill="hold">
                            <p:stCondLst>
                              <p:cond delay="500"/>
                            </p:stCondLst>
                            <p:childTnLst>
                              <p:par>
                                <p:cTn id="14" presetID="10" presetClass="entr" presetSubtype="0" fill="hold" nodeType="afterEffect">
                                  <p:stCondLst>
                                    <p:cond delay="50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62DE8-B202-099F-4370-89DA61595FD2}"/>
              </a:ext>
            </a:extLst>
          </p:cNvPr>
          <p:cNvSpPr>
            <a:spLocks noGrp="1"/>
          </p:cNvSpPr>
          <p:nvPr>
            <p:ph type="title"/>
          </p:nvPr>
        </p:nvSpPr>
        <p:spPr/>
        <p:txBody>
          <a:bodyPr/>
          <a:lstStyle/>
          <a:p>
            <a:r>
              <a:rPr lang="en-US" dirty="0">
                <a:solidFill>
                  <a:schemeClr val="bg1"/>
                </a:solidFill>
                <a:effectLst>
                  <a:outerShdw blurRad="38100" dist="38100" dir="2700000" algn="tl">
                    <a:srgbClr val="000000">
                      <a:alpha val="43137"/>
                    </a:srgbClr>
                  </a:outerShdw>
                </a:effectLst>
              </a:rPr>
              <a:t>VISION TESTING</a:t>
            </a:r>
          </a:p>
        </p:txBody>
      </p:sp>
      <p:sp>
        <p:nvSpPr>
          <p:cNvPr id="3" name="Content Placeholder 2">
            <a:extLst>
              <a:ext uri="{FF2B5EF4-FFF2-40B4-BE49-F238E27FC236}">
                <a16:creationId xmlns:a16="http://schemas.microsoft.com/office/drawing/2014/main" id="{3378E5E9-D89A-4353-804C-B49CC3FDDA80}"/>
              </a:ext>
            </a:extLst>
          </p:cNvPr>
          <p:cNvSpPr>
            <a:spLocks noGrp="1"/>
          </p:cNvSpPr>
          <p:nvPr>
            <p:ph sz="half" idx="1"/>
          </p:nvPr>
        </p:nvSpPr>
        <p:spPr/>
        <p:txBody>
          <a:bodyPr>
            <a:normAutofit/>
          </a:bodyPr>
          <a:lstStyle/>
          <a:p>
            <a:r>
              <a:rPr lang="en-US" sz="3200" dirty="0">
                <a:solidFill>
                  <a:schemeClr val="bg1"/>
                </a:solidFill>
              </a:rPr>
              <a:t>Ignoring the background, the QE will ask the candidate/requalification to: </a:t>
            </a:r>
          </a:p>
          <a:p>
            <a:r>
              <a:rPr lang="en-US" sz="3200" dirty="0">
                <a:solidFill>
                  <a:schemeClr val="bg1"/>
                </a:solidFill>
              </a:rPr>
              <a:t>Identify all the objects, from the chart, which are: </a:t>
            </a:r>
            <a:r>
              <a:rPr lang="en-US" sz="3200" dirty="0">
                <a:solidFill>
                  <a:srgbClr val="FFFF00"/>
                </a:solidFill>
              </a:rPr>
              <a:t>Yellow</a:t>
            </a:r>
            <a:r>
              <a:rPr lang="en-US" sz="3200" dirty="0">
                <a:solidFill>
                  <a:schemeClr val="bg1"/>
                </a:solidFill>
              </a:rPr>
              <a:t>, </a:t>
            </a:r>
            <a:r>
              <a:rPr lang="en-US" sz="3200" dirty="0">
                <a:solidFill>
                  <a:srgbClr val="00B050"/>
                </a:solidFill>
              </a:rPr>
              <a:t>Green</a:t>
            </a:r>
            <a:r>
              <a:rPr lang="en-US" sz="3200" dirty="0">
                <a:solidFill>
                  <a:schemeClr val="bg1"/>
                </a:solidFill>
              </a:rPr>
              <a:t>, </a:t>
            </a:r>
            <a:r>
              <a:rPr lang="en-US" sz="3200" dirty="0">
                <a:solidFill>
                  <a:srgbClr val="FF0000"/>
                </a:solidFill>
              </a:rPr>
              <a:t>Red</a:t>
            </a:r>
            <a:r>
              <a:rPr lang="en-US" sz="3200" dirty="0">
                <a:solidFill>
                  <a:schemeClr val="bg1"/>
                </a:solidFill>
              </a:rPr>
              <a:t>, or </a:t>
            </a:r>
            <a:r>
              <a:rPr lang="en-US" sz="3200" dirty="0">
                <a:solidFill>
                  <a:schemeClr val="bg1"/>
                </a:solidFill>
                <a:effectLst>
                  <a:outerShdw blurRad="38100" dist="38100" dir="2700000" algn="tl">
                    <a:srgbClr val="000000">
                      <a:alpha val="43137"/>
                    </a:srgbClr>
                  </a:outerShdw>
                </a:effectLst>
              </a:rPr>
              <a:t>White</a:t>
            </a:r>
            <a:r>
              <a:rPr lang="en-US" sz="3200" dirty="0">
                <a:solidFill>
                  <a:schemeClr val="bg1"/>
                </a:solidFill>
              </a:rPr>
              <a:t>. Color correction glasses may be used. </a:t>
            </a:r>
          </a:p>
        </p:txBody>
      </p:sp>
      <p:pic>
        <p:nvPicPr>
          <p:cNvPr id="7" name="Content Placeholder 6">
            <a:extLst>
              <a:ext uri="{FF2B5EF4-FFF2-40B4-BE49-F238E27FC236}">
                <a16:creationId xmlns:a16="http://schemas.microsoft.com/office/drawing/2014/main" id="{D26449BA-41C6-5F4B-09CB-D2BD6DF7BABD}"/>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2202" y="153082"/>
            <a:ext cx="5828418" cy="6545892"/>
          </a:xfrm>
        </p:spPr>
      </p:pic>
    </p:spTree>
    <p:extLst>
      <p:ext uri="{BB962C8B-B14F-4D97-AF65-F5344CB8AC3E}">
        <p14:creationId xmlns:p14="http://schemas.microsoft.com/office/powerpoint/2010/main" val="143273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5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barn(inVertical)">
                                      <p:cBhvr>
                                        <p:cTn id="16" dur="500"/>
                                        <p:tgtEl>
                                          <p:spTgt spid="3">
                                            <p:txEl>
                                              <p:pRg st="0" end="0"/>
                                            </p:txEl>
                                          </p:spTgt>
                                        </p:tgtEl>
                                      </p:cBhvr>
                                    </p:animEffect>
                                  </p:childTnLst>
                                </p:cTn>
                              </p:par>
                            </p:childTnLst>
                          </p:cTn>
                        </p:par>
                        <p:par>
                          <p:cTn id="17" fill="hold">
                            <p:stCondLst>
                              <p:cond delay="500"/>
                            </p:stCondLst>
                            <p:childTnLst>
                              <p:par>
                                <p:cTn id="18" presetID="16" presetClass="entr" presetSubtype="21" fill="hold" grpId="0" nodeType="afterEffect">
                                  <p:stCondLst>
                                    <p:cond delay="50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barn(inVertical)">
                                      <p:cBhvr>
                                        <p:cTn id="2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E982F3-101A-4CCA-A867-393BB022AA7F}"/>
              </a:ext>
            </a:extLst>
          </p:cNvPr>
          <p:cNvSpPr>
            <a:spLocks noGrp="1"/>
          </p:cNvSpPr>
          <p:nvPr>
            <p:ph type="title"/>
          </p:nvPr>
        </p:nvSpPr>
        <p:spPr>
          <a:xfrm>
            <a:off x="838200" y="365126"/>
            <a:ext cx="10515600" cy="1055408"/>
          </a:xfrm>
        </p:spPr>
        <p:txBody>
          <a:bodyPr>
            <a:normAutofit/>
          </a:bodyPr>
          <a:lstStyle/>
          <a:p>
            <a:pPr algn="ctr"/>
            <a:r>
              <a:rPr lang="en-US" sz="4800" u="sng" dirty="0">
                <a:solidFill>
                  <a:schemeClr val="bg1"/>
                </a:solidFill>
              </a:rPr>
              <a:t>Initial Qualification Tasks - Crew</a:t>
            </a:r>
            <a:endParaRPr lang="en-US" sz="4800" dirty="0">
              <a:solidFill>
                <a:schemeClr val="bg1"/>
              </a:solidFill>
              <a:latin typeface="+mn-lt"/>
            </a:endParaRPr>
          </a:p>
        </p:txBody>
      </p:sp>
      <p:sp>
        <p:nvSpPr>
          <p:cNvPr id="5" name="Content Placeholder 4">
            <a:extLst>
              <a:ext uri="{FF2B5EF4-FFF2-40B4-BE49-F238E27FC236}">
                <a16:creationId xmlns:a16="http://schemas.microsoft.com/office/drawing/2014/main" id="{FF672459-BED0-4469-9D4A-2619A1CE9D99}"/>
              </a:ext>
            </a:extLst>
          </p:cNvPr>
          <p:cNvSpPr>
            <a:spLocks noGrp="1"/>
          </p:cNvSpPr>
          <p:nvPr>
            <p:ph sz="half" idx="1"/>
          </p:nvPr>
        </p:nvSpPr>
        <p:spPr>
          <a:xfrm>
            <a:off x="1326874" y="4480560"/>
            <a:ext cx="9538252" cy="2012314"/>
          </a:xfrm>
        </p:spPr>
        <p:txBody>
          <a:bodyPr>
            <a:normAutofit/>
          </a:bodyPr>
          <a:lstStyle/>
          <a:p>
            <a:pPr marL="0" indent="0" algn="ctr">
              <a:lnSpc>
                <a:spcPct val="100000"/>
              </a:lnSpc>
              <a:buNone/>
            </a:pPr>
            <a:endParaRPr lang="en-US" sz="32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2" name="Rectangle 1">
            <a:extLst>
              <a:ext uri="{FF2B5EF4-FFF2-40B4-BE49-F238E27FC236}">
                <a16:creationId xmlns:a16="http://schemas.microsoft.com/office/drawing/2014/main" id="{BD8F6D02-E4D7-44B9-A80E-2D047D44166D}"/>
              </a:ext>
            </a:extLst>
          </p:cNvPr>
          <p:cNvSpPr/>
          <p:nvPr/>
        </p:nvSpPr>
        <p:spPr>
          <a:xfrm>
            <a:off x="291549" y="5419180"/>
            <a:ext cx="10349946" cy="12083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effectLst>
                <a:outerShdw blurRad="38100" dist="38100" dir="2700000" algn="tl">
                  <a:srgbClr val="000000">
                    <a:alpha val="43137"/>
                  </a:srgbClr>
                </a:outerShdw>
              </a:effectLst>
            </a:endParaRPr>
          </a:p>
        </p:txBody>
      </p:sp>
      <p:sp>
        <p:nvSpPr>
          <p:cNvPr id="7" name="Content Placeholder 6">
            <a:extLst>
              <a:ext uri="{FF2B5EF4-FFF2-40B4-BE49-F238E27FC236}">
                <a16:creationId xmlns:a16="http://schemas.microsoft.com/office/drawing/2014/main" id="{6D8A53EF-D3F6-F283-886B-347871485137}"/>
              </a:ext>
            </a:extLst>
          </p:cNvPr>
          <p:cNvSpPr>
            <a:spLocks noGrp="1"/>
          </p:cNvSpPr>
          <p:nvPr>
            <p:ph sz="half" idx="2"/>
          </p:nvPr>
        </p:nvSpPr>
        <p:spPr>
          <a:xfrm>
            <a:off x="838200" y="1555194"/>
            <a:ext cx="10515600" cy="4621769"/>
          </a:xfrm>
        </p:spPr>
        <p:txBody>
          <a:bodyPr>
            <a:noAutofit/>
          </a:bodyPr>
          <a:lstStyle/>
          <a:p>
            <a:pPr marL="0" marR="0">
              <a:spcBef>
                <a:spcPts val="0"/>
              </a:spcBef>
              <a:spcAft>
                <a:spcPts val="0"/>
              </a:spcAft>
            </a:pPr>
            <a:r>
              <a:rPr lang="en-US" sz="3200" b="1" dirty="0">
                <a:solidFill>
                  <a:schemeClr val="bg1"/>
                </a:solidFill>
                <a:effectLst/>
                <a:latin typeface="Times New Roman" panose="02020603050405020304" pitchFamily="18" charset="0"/>
                <a:ea typeface="Calibri" panose="020F0502020204030204" pitchFamily="34" charset="0"/>
              </a:rPr>
              <a:t>TASK </a:t>
            </a:r>
            <a:r>
              <a:rPr lang="en-US" sz="3200" b="1"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BCM</a:t>
            </a:r>
            <a:r>
              <a:rPr lang="en-US" sz="3200" b="1" dirty="0">
                <a:solidFill>
                  <a:schemeClr val="bg1"/>
                </a:solidFill>
                <a:effectLst/>
                <a:latin typeface="Times New Roman" panose="02020603050405020304" pitchFamily="18" charset="0"/>
                <a:ea typeface="Calibri" panose="020F0502020204030204" pitchFamily="34" charset="0"/>
              </a:rPr>
              <a:t>-08-02-AUX: Perform as a Crewmember During a Navigation and Piloting Exercise </a:t>
            </a:r>
            <a:r>
              <a:rPr lang="en-US" sz="3200" b="1" dirty="0">
                <a:solidFill>
                  <a:srgbClr val="FFC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(Day and Night)</a:t>
            </a:r>
          </a:p>
          <a:p>
            <a:pPr marL="0" marR="0" indent="0">
              <a:spcBef>
                <a:spcPts val="0"/>
              </a:spcBef>
              <a:spcAft>
                <a:spcPts val="0"/>
              </a:spcAft>
              <a:buNone/>
            </a:pPr>
            <a:r>
              <a:rPr lang="en-US" sz="3200" b="1" dirty="0">
                <a:solidFill>
                  <a:srgbClr val="FFFF00"/>
                </a:solidFill>
                <a:effectLst/>
                <a:latin typeface="Times New Roman" panose="02020603050405020304" pitchFamily="18" charset="0"/>
                <a:ea typeface="Calibri" panose="020F0502020204030204" pitchFamily="34" charset="0"/>
              </a:rPr>
              <a:t> </a:t>
            </a:r>
          </a:p>
          <a:p>
            <a:pPr marL="0" marR="0">
              <a:spcBef>
                <a:spcPts val="0"/>
              </a:spcBef>
              <a:spcAft>
                <a:spcPts val="0"/>
              </a:spcAft>
            </a:pPr>
            <a:r>
              <a:rPr lang="en-US" sz="3200" b="1" u="sng" dirty="0">
                <a:solidFill>
                  <a:srgbClr val="FFC000"/>
                </a:solidFill>
                <a:effectLst/>
                <a:latin typeface="Times New Roman" panose="02020603050405020304" pitchFamily="18" charset="0"/>
                <a:ea typeface="Calibri" panose="020F0502020204030204" pitchFamily="34" charset="0"/>
              </a:rPr>
              <a:t>Note 1</a:t>
            </a:r>
            <a:r>
              <a:rPr lang="en-US" sz="3200" dirty="0">
                <a:solidFill>
                  <a:schemeClr val="bg1"/>
                </a:solidFill>
                <a:effectLst/>
                <a:latin typeface="Times New Roman" panose="02020603050405020304" pitchFamily="18" charset="0"/>
                <a:ea typeface="Calibri" panose="020F0502020204030204" pitchFamily="34" charset="0"/>
              </a:rPr>
              <a:t>: Candidates/</a:t>
            </a:r>
            <a:r>
              <a:rPr lang="en-US" sz="3200" dirty="0" err="1">
                <a:solidFill>
                  <a:schemeClr val="bg1"/>
                </a:solidFill>
                <a:effectLst/>
                <a:latin typeface="Times New Roman" panose="02020603050405020304" pitchFamily="18" charset="0"/>
                <a:ea typeface="Calibri" panose="020F0502020204030204" pitchFamily="34" charset="0"/>
              </a:rPr>
              <a:t>requalifications</a:t>
            </a:r>
            <a:r>
              <a:rPr lang="en-US" sz="3200" dirty="0">
                <a:solidFill>
                  <a:schemeClr val="bg1"/>
                </a:solidFill>
                <a:effectLst/>
                <a:latin typeface="Times New Roman" panose="02020603050405020304" pitchFamily="18" charset="0"/>
                <a:ea typeface="Calibri" panose="020F0502020204030204" pitchFamily="34" charset="0"/>
              </a:rPr>
              <a:t> who cannot distinguish objects or shapes are prohibited from participating in operations until the member is further evaluated by a licensed ophthalmologist (MD or DO) or optometrist (OD). </a:t>
            </a:r>
          </a:p>
          <a:p>
            <a:pPr marL="0" marR="0">
              <a:spcBef>
                <a:spcPts val="0"/>
              </a:spcBef>
              <a:spcAft>
                <a:spcPts val="0"/>
              </a:spcAft>
            </a:pPr>
            <a:endParaRPr lang="en-US" sz="3200" dirty="0">
              <a:solidFill>
                <a:schemeClr val="bg1"/>
              </a:solidFill>
              <a:effectLst/>
              <a:latin typeface="Times New Roman" panose="02020603050405020304" pitchFamily="18" charset="0"/>
              <a:ea typeface="Calibri" panose="020F0502020204030204" pitchFamily="34" charset="0"/>
            </a:endParaRPr>
          </a:p>
          <a:p>
            <a:pPr marL="0" marR="0">
              <a:spcBef>
                <a:spcPts val="0"/>
              </a:spcBef>
              <a:spcAft>
                <a:spcPts val="0"/>
              </a:spcAft>
            </a:pPr>
            <a:r>
              <a:rPr lang="en-US" sz="3200" dirty="0">
                <a:solidFill>
                  <a:schemeClr val="bg1"/>
                </a:solidFill>
                <a:effectLst/>
                <a:latin typeface="Times New Roman" panose="02020603050405020304" pitchFamily="18" charset="0"/>
                <a:ea typeface="Calibri" panose="020F0502020204030204" pitchFamily="34" charset="0"/>
              </a:rPr>
              <a:t>If a member is determined to be legally blind by a certified </a:t>
            </a:r>
            <a:r>
              <a:rPr lang="en-US" sz="3200" dirty="0">
                <a:solidFill>
                  <a:schemeClr val="bg1"/>
                </a:solidFill>
                <a:effectLst/>
                <a:latin typeface="Calibri" panose="020F0502020204030204" pitchFamily="34" charset="0"/>
                <a:ea typeface="Calibri" panose="020F0502020204030204" pitchFamily="34" charset="0"/>
              </a:rPr>
              <a:t>eye </a:t>
            </a:r>
            <a:r>
              <a:rPr lang="en-US" sz="3200" dirty="0">
                <a:solidFill>
                  <a:schemeClr val="bg1"/>
                </a:solidFill>
                <a:latin typeface="Times New Roman" panose="02020603050405020304" pitchFamily="18" charset="0"/>
                <a:ea typeface="Calibri" panose="020F0502020204030204" pitchFamily="34" charset="0"/>
              </a:rPr>
              <a:t>d</a:t>
            </a:r>
            <a:r>
              <a:rPr lang="en-US" sz="3200" dirty="0">
                <a:solidFill>
                  <a:schemeClr val="bg1"/>
                </a:solidFill>
                <a:effectLst/>
                <a:latin typeface="Times New Roman" panose="02020603050405020304" pitchFamily="18" charset="0"/>
                <a:ea typeface="Calibri" panose="020F0502020204030204" pitchFamily="34" charset="0"/>
              </a:rPr>
              <a:t>octor, then the member is prohibited from participating as Crewmember, Coxswain, or PWC operator. </a:t>
            </a:r>
            <a:endParaRPr lang="en-US" sz="3200" dirty="0">
              <a:solidFill>
                <a:srgbClr val="000000"/>
              </a:solidFill>
              <a:effectLst/>
              <a:latin typeface="Times New Roman" panose="02020603050405020304" pitchFamily="18" charset="0"/>
              <a:ea typeface="Calibri" panose="020F0502020204030204" pitchFamily="34" charset="0"/>
            </a:endParaRPr>
          </a:p>
        </p:txBody>
      </p:sp>
      <p:sp>
        <p:nvSpPr>
          <p:cNvPr id="9" name="TextBox 8">
            <a:extLst>
              <a:ext uri="{FF2B5EF4-FFF2-40B4-BE49-F238E27FC236}">
                <a16:creationId xmlns:a16="http://schemas.microsoft.com/office/drawing/2014/main" id="{F6CBBBDA-8C53-FA32-8076-DB8AB5D90F3F}"/>
              </a:ext>
            </a:extLst>
          </p:cNvPr>
          <p:cNvSpPr txBox="1"/>
          <p:nvPr/>
        </p:nvSpPr>
        <p:spPr>
          <a:xfrm>
            <a:off x="971549" y="1185862"/>
            <a:ext cx="9286875" cy="369332"/>
          </a:xfrm>
          <a:prstGeom prst="rect">
            <a:avLst/>
          </a:prstGeom>
          <a:noFill/>
        </p:spPr>
        <p:txBody>
          <a:bodyPr wrap="square">
            <a:spAutoFit/>
          </a:bodyPr>
          <a:lstStyle/>
          <a:p>
            <a:pPr marL="0" marR="0">
              <a:spcBef>
                <a:spcPts val="0"/>
              </a:spcBef>
              <a:spcAft>
                <a:spcPts val="0"/>
              </a:spcAft>
            </a:pPr>
            <a:endParaRPr lang="en-US" sz="1800" dirty="0">
              <a:solidFill>
                <a:schemeClr val="bg1"/>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915658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fade">
                                      <p:cBhvr>
                                        <p:cTn id="22"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3592F-9E4B-12A4-1E7F-31139A81732C}"/>
              </a:ext>
            </a:extLst>
          </p:cNvPr>
          <p:cNvSpPr>
            <a:spLocks noGrp="1"/>
          </p:cNvSpPr>
          <p:nvPr>
            <p:ph type="title"/>
          </p:nvPr>
        </p:nvSpPr>
        <p:spPr/>
        <p:txBody>
          <a:bodyPr/>
          <a:lstStyle/>
          <a:p>
            <a:endParaRPr lang="en-US"/>
          </a:p>
        </p:txBody>
      </p:sp>
      <p:sp>
        <p:nvSpPr>
          <p:cNvPr id="4" name="Content Placeholder 3">
            <a:extLst>
              <a:ext uri="{FF2B5EF4-FFF2-40B4-BE49-F238E27FC236}">
                <a16:creationId xmlns:a16="http://schemas.microsoft.com/office/drawing/2014/main" id="{F5D8F33A-CB36-2A25-F17A-D43012C51433}"/>
              </a:ext>
            </a:extLst>
          </p:cNvPr>
          <p:cNvSpPr>
            <a:spLocks noGrp="1"/>
          </p:cNvSpPr>
          <p:nvPr>
            <p:ph sz="half" idx="2"/>
          </p:nvPr>
        </p:nvSpPr>
        <p:spPr>
          <a:xfrm>
            <a:off x="8133347" y="2277979"/>
            <a:ext cx="3820261" cy="3898984"/>
          </a:xfrm>
        </p:spPr>
        <p:txBody>
          <a:bodyPr>
            <a:normAutofit/>
          </a:bodyPr>
          <a:lstStyle/>
          <a:p>
            <a:pPr marL="0" indent="0" algn="ctr">
              <a:buNone/>
            </a:pPr>
            <a:r>
              <a:rPr lang="en-US" sz="4800" dirty="0">
                <a:solidFill>
                  <a:schemeClr val="bg1"/>
                </a:solidFill>
              </a:rPr>
              <a:t>Requesting a Qualification Examiner (QE)</a:t>
            </a:r>
          </a:p>
          <a:p>
            <a:pPr marL="0" indent="0" algn="ctr">
              <a:buNone/>
            </a:pPr>
            <a:r>
              <a:rPr lang="en-US" sz="4800" dirty="0">
                <a:solidFill>
                  <a:schemeClr val="bg1"/>
                </a:solidFill>
              </a:rPr>
              <a:t>&amp;</a:t>
            </a:r>
          </a:p>
          <a:p>
            <a:pPr marL="0" indent="0" algn="ctr">
              <a:buNone/>
            </a:pPr>
            <a:r>
              <a:rPr lang="en-US" sz="4800" dirty="0">
                <a:solidFill>
                  <a:schemeClr val="bg1"/>
                </a:solidFill>
              </a:rPr>
              <a:t>REYR</a:t>
            </a:r>
          </a:p>
        </p:txBody>
      </p:sp>
      <p:pic>
        <p:nvPicPr>
          <p:cNvPr id="3074" name="Picture 2" descr="9 Things To Know About A Vessel Safety Check | Boating Mag">
            <a:extLst>
              <a:ext uri="{FF2B5EF4-FFF2-40B4-BE49-F238E27FC236}">
                <a16:creationId xmlns:a16="http://schemas.microsoft.com/office/drawing/2014/main" id="{BBF16A4F-7DBE-0E3C-8324-05FE8D7F1A0A}"/>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238391" y="240632"/>
            <a:ext cx="7532816" cy="641684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23B13731-FA07-EDD6-A9CB-D124B1A19895}"/>
              </a:ext>
            </a:extLst>
          </p:cNvPr>
          <p:cNvSpPr/>
          <p:nvPr/>
        </p:nvSpPr>
        <p:spPr>
          <a:xfrm>
            <a:off x="8030817" y="2277979"/>
            <a:ext cx="3820261" cy="365812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8542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par>
                          <p:cTn id="8" fill="hold">
                            <p:stCondLst>
                              <p:cond delay="1000"/>
                            </p:stCondLst>
                            <p:childTnLst>
                              <p:par>
                                <p:cTn id="9" presetID="2" presetClass="entr" presetSubtype="2" fill="hold"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4">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 calcmode="lin" valueType="num">
                                      <p:cBhvr additive="base">
                                        <p:cTn id="15" dur="5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4">
                                            <p:txEl>
                                              <p:pRg st="1" end="1"/>
                                            </p:txEl>
                                          </p:spTgt>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1+#ppt_w/2"/>
                                          </p:val>
                                        </p:tav>
                                        <p:tav tm="100000">
                                          <p:val>
                                            <p:strVal val="#ppt_x"/>
                                          </p:val>
                                        </p:tav>
                                      </p:tavLst>
                                    </p:anim>
                                    <p:anim calcmode="lin" valueType="num">
                                      <p:cBhvr additive="base">
                                        <p:cTn id="24"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E982F3-101A-4CCA-A867-393BB022AA7F}"/>
              </a:ext>
            </a:extLst>
          </p:cNvPr>
          <p:cNvSpPr>
            <a:spLocks noGrp="1"/>
          </p:cNvSpPr>
          <p:nvPr>
            <p:ph type="title"/>
          </p:nvPr>
        </p:nvSpPr>
        <p:spPr/>
        <p:txBody>
          <a:bodyPr>
            <a:normAutofit/>
          </a:bodyPr>
          <a:lstStyle/>
          <a:p>
            <a:pPr algn="ctr"/>
            <a:r>
              <a:rPr lang="en-US" sz="4800" dirty="0">
                <a:solidFill>
                  <a:schemeClr val="bg1"/>
                </a:solidFill>
                <a:latin typeface="+mn-lt"/>
              </a:rPr>
              <a:t>Requesting a QE</a:t>
            </a:r>
          </a:p>
        </p:txBody>
      </p:sp>
      <p:sp>
        <p:nvSpPr>
          <p:cNvPr id="5" name="Content Placeholder 4">
            <a:extLst>
              <a:ext uri="{FF2B5EF4-FFF2-40B4-BE49-F238E27FC236}">
                <a16:creationId xmlns:a16="http://schemas.microsoft.com/office/drawing/2014/main" id="{FF672459-BED0-4469-9D4A-2619A1CE9D99}"/>
              </a:ext>
            </a:extLst>
          </p:cNvPr>
          <p:cNvSpPr>
            <a:spLocks noGrp="1"/>
          </p:cNvSpPr>
          <p:nvPr>
            <p:ph sz="half" idx="1"/>
          </p:nvPr>
        </p:nvSpPr>
        <p:spPr>
          <a:xfrm>
            <a:off x="11353800" y="4480560"/>
            <a:ext cx="546650" cy="2012314"/>
          </a:xfrm>
        </p:spPr>
        <p:txBody>
          <a:bodyPr>
            <a:normAutofit fontScale="92500"/>
          </a:bodyPr>
          <a:lstStyle/>
          <a:p>
            <a:pPr marL="0" indent="0" algn="ctr">
              <a:lnSpc>
                <a:spcPct val="100000"/>
              </a:lnSpc>
              <a:buNone/>
            </a:pPr>
            <a:endParaRPr lang="en-US" sz="32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2" name="Rectangle 1">
            <a:extLst>
              <a:ext uri="{FF2B5EF4-FFF2-40B4-BE49-F238E27FC236}">
                <a16:creationId xmlns:a16="http://schemas.microsoft.com/office/drawing/2014/main" id="{BD8F6D02-E4D7-44B9-A80E-2D047D44166D}"/>
              </a:ext>
            </a:extLst>
          </p:cNvPr>
          <p:cNvSpPr/>
          <p:nvPr/>
        </p:nvSpPr>
        <p:spPr>
          <a:xfrm>
            <a:off x="291549" y="5419180"/>
            <a:ext cx="10349946" cy="12083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effectLst>
                <a:outerShdw blurRad="38100" dist="38100" dir="2700000" algn="tl">
                  <a:srgbClr val="000000">
                    <a:alpha val="43137"/>
                  </a:srgbClr>
                </a:outerShdw>
              </a:effectLst>
            </a:endParaRPr>
          </a:p>
        </p:txBody>
      </p:sp>
      <p:sp>
        <p:nvSpPr>
          <p:cNvPr id="8" name="Content Placeholder 7">
            <a:extLst>
              <a:ext uri="{FF2B5EF4-FFF2-40B4-BE49-F238E27FC236}">
                <a16:creationId xmlns:a16="http://schemas.microsoft.com/office/drawing/2014/main" id="{DE25C4BC-4D3F-4707-948A-4B12E1C80031}"/>
              </a:ext>
            </a:extLst>
          </p:cNvPr>
          <p:cNvSpPr>
            <a:spLocks noGrp="1"/>
          </p:cNvSpPr>
          <p:nvPr>
            <p:ph sz="half" idx="2"/>
          </p:nvPr>
        </p:nvSpPr>
        <p:spPr>
          <a:xfrm>
            <a:off x="838199" y="1690688"/>
            <a:ext cx="10515599" cy="4537834"/>
          </a:xfrm>
        </p:spPr>
        <p:txBody>
          <a:bodyPr>
            <a:normAutofit fontScale="92500"/>
          </a:bodyPr>
          <a:lstStyle/>
          <a:p>
            <a:pPr marL="0" indent="0">
              <a:buNone/>
            </a:pPr>
            <a:r>
              <a:rPr lang="en-US" sz="3600" dirty="0">
                <a:solidFill>
                  <a:schemeClr val="bg1"/>
                </a:solidFill>
              </a:rPr>
              <a:t>When the candidate has </a:t>
            </a:r>
            <a:r>
              <a:rPr lang="en-US" sz="4000" i="1" dirty="0">
                <a:solidFill>
                  <a:srgbClr val="FFC000"/>
                </a:solidFill>
                <a:effectLst>
                  <a:outerShdw blurRad="38100" dist="38100" dir="2700000" algn="tl">
                    <a:srgbClr val="000000">
                      <a:alpha val="43137"/>
                    </a:srgbClr>
                  </a:outerShdw>
                </a:effectLst>
              </a:rPr>
              <a:t>completed the training process</a:t>
            </a:r>
            <a:r>
              <a:rPr lang="en-US" sz="4000" dirty="0">
                <a:solidFill>
                  <a:srgbClr val="FFC000"/>
                </a:solidFill>
                <a:effectLst>
                  <a:outerShdw blurRad="38100" dist="38100" dir="2700000" algn="tl">
                    <a:srgbClr val="000000">
                      <a:alpha val="43137"/>
                    </a:srgbClr>
                  </a:outerShdw>
                </a:effectLst>
              </a:rPr>
              <a:t>:</a:t>
            </a:r>
          </a:p>
          <a:p>
            <a:r>
              <a:rPr lang="en-US" sz="3600" dirty="0">
                <a:solidFill>
                  <a:schemeClr val="bg1"/>
                </a:solidFill>
              </a:rPr>
              <a:t>The FC or FSO-MT must request the services of a QE</a:t>
            </a:r>
          </a:p>
          <a:p>
            <a:r>
              <a:rPr lang="en-US" sz="3600" dirty="0">
                <a:solidFill>
                  <a:schemeClr val="bg1"/>
                </a:solidFill>
              </a:rPr>
              <a:t>The request should be made at least 30 days in advance</a:t>
            </a:r>
          </a:p>
          <a:p>
            <a:r>
              <a:rPr lang="en-US" sz="3600" dirty="0">
                <a:solidFill>
                  <a:schemeClr val="bg1"/>
                </a:solidFill>
              </a:rPr>
              <a:t>If for an initial certification, member must advise if nighttime will be part of the qualification process. </a:t>
            </a:r>
          </a:p>
          <a:p>
            <a:r>
              <a:rPr lang="en-US" sz="3600" dirty="0">
                <a:solidFill>
                  <a:schemeClr val="bg1"/>
                </a:solidFill>
              </a:rPr>
              <a:t>Each member must perform all required tasks as outlined in the Handbook. </a:t>
            </a:r>
          </a:p>
          <a:p>
            <a:pPr marL="0" indent="0" algn="ctr">
              <a:buNone/>
            </a:pPr>
            <a:r>
              <a:rPr lang="en-US" dirty="0">
                <a:solidFill>
                  <a:schemeClr val="bg1"/>
                </a:solidFill>
              </a:rPr>
              <a:t>Ref:  Appendix F of the ATH &amp; the Pre QE Requirement 2023 Rev B.</a:t>
            </a:r>
          </a:p>
          <a:p>
            <a:endParaRPr lang="en-US" sz="3600" dirty="0">
              <a:solidFill>
                <a:schemeClr val="bg1"/>
              </a:solidFill>
            </a:endParaRPr>
          </a:p>
          <a:p>
            <a:pPr marL="0" indent="0" algn="ctr">
              <a:buNone/>
            </a:pPr>
            <a:endParaRPr lang="en-US" sz="44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31550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750"/>
                            </p:stCondLst>
                            <p:childTnLst>
                              <p:par>
                                <p:cTn id="9" presetID="10" presetClass="entr" presetSubtype="0" fill="hold" nodeType="afterEffect">
                                  <p:stCondLst>
                                    <p:cond delay="50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500"/>
                                        <p:tgtEl>
                                          <p:spTgt spid="8">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8">
                                            <p:txEl>
                                              <p:pRg st="1" end="1"/>
                                            </p:txEl>
                                          </p:spTgt>
                                        </p:tgtEl>
                                        <p:attrNameLst>
                                          <p:attrName>style.visibility</p:attrName>
                                        </p:attrNameLst>
                                      </p:cBhvr>
                                      <p:to>
                                        <p:strVal val="visible"/>
                                      </p:to>
                                    </p:set>
                                    <p:animEffect transition="in" filter="fade">
                                      <p:cBhvr>
                                        <p:cTn id="16" dur="500"/>
                                        <p:tgtEl>
                                          <p:spTgt spid="8">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Effect transition="in" filter="fade">
                                      <p:cBhvr>
                                        <p:cTn id="21" dur="500"/>
                                        <p:tgtEl>
                                          <p:spTgt spid="8">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500"/>
                                        <p:tgtEl>
                                          <p:spTgt spid="8">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8">
                                            <p:txEl>
                                              <p:pRg st="4" end="4"/>
                                            </p:txEl>
                                          </p:spTgt>
                                        </p:tgtEl>
                                        <p:attrNameLst>
                                          <p:attrName>style.visibility</p:attrName>
                                        </p:attrNameLst>
                                      </p:cBhvr>
                                      <p:to>
                                        <p:strVal val="visible"/>
                                      </p:to>
                                    </p:set>
                                    <p:animEffect transition="in" filter="fade">
                                      <p:cBhvr>
                                        <p:cTn id="31" dur="500"/>
                                        <p:tgtEl>
                                          <p:spTgt spid="8">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8">
                                            <p:txEl>
                                              <p:pRg st="5" end="5"/>
                                            </p:txEl>
                                          </p:spTgt>
                                        </p:tgtEl>
                                        <p:attrNameLst>
                                          <p:attrName>style.visibility</p:attrName>
                                        </p:attrNameLst>
                                      </p:cBhvr>
                                      <p:to>
                                        <p:strVal val="visible"/>
                                      </p:to>
                                    </p:set>
                                    <p:animEffect transition="in" filter="fade">
                                      <p:cBhvr>
                                        <p:cTn id="36"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E982F3-101A-4CCA-A867-393BB022AA7F}"/>
              </a:ext>
            </a:extLst>
          </p:cNvPr>
          <p:cNvSpPr>
            <a:spLocks noGrp="1"/>
          </p:cNvSpPr>
          <p:nvPr>
            <p:ph type="title"/>
          </p:nvPr>
        </p:nvSpPr>
        <p:spPr>
          <a:xfrm>
            <a:off x="838200" y="365126"/>
            <a:ext cx="10515600" cy="926550"/>
          </a:xfrm>
        </p:spPr>
        <p:txBody>
          <a:bodyPr>
            <a:normAutofit/>
          </a:bodyPr>
          <a:lstStyle/>
          <a:p>
            <a:pPr algn="ctr"/>
            <a:r>
              <a:rPr lang="en-US" sz="4800" dirty="0">
                <a:solidFill>
                  <a:schemeClr val="bg1"/>
                </a:solidFill>
                <a:latin typeface="+mn-lt"/>
              </a:rPr>
              <a:t>REYR = Required Yearly Not Met</a:t>
            </a:r>
          </a:p>
        </p:txBody>
      </p:sp>
      <p:sp>
        <p:nvSpPr>
          <p:cNvPr id="5" name="Content Placeholder 4">
            <a:extLst>
              <a:ext uri="{FF2B5EF4-FFF2-40B4-BE49-F238E27FC236}">
                <a16:creationId xmlns:a16="http://schemas.microsoft.com/office/drawing/2014/main" id="{FF672459-BED0-4469-9D4A-2619A1CE9D99}"/>
              </a:ext>
            </a:extLst>
          </p:cNvPr>
          <p:cNvSpPr>
            <a:spLocks noGrp="1"/>
          </p:cNvSpPr>
          <p:nvPr>
            <p:ph sz="half" idx="1"/>
          </p:nvPr>
        </p:nvSpPr>
        <p:spPr>
          <a:xfrm>
            <a:off x="1326874" y="4480560"/>
            <a:ext cx="9538252" cy="2012314"/>
          </a:xfrm>
        </p:spPr>
        <p:txBody>
          <a:bodyPr>
            <a:normAutofit/>
          </a:bodyPr>
          <a:lstStyle/>
          <a:p>
            <a:pPr marL="0" indent="0" algn="ctr">
              <a:lnSpc>
                <a:spcPct val="100000"/>
              </a:lnSpc>
              <a:buNone/>
            </a:pPr>
            <a:endParaRPr lang="en-US" sz="32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2" name="Rectangle 1">
            <a:extLst>
              <a:ext uri="{FF2B5EF4-FFF2-40B4-BE49-F238E27FC236}">
                <a16:creationId xmlns:a16="http://schemas.microsoft.com/office/drawing/2014/main" id="{BD8F6D02-E4D7-44B9-A80E-2D047D44166D}"/>
              </a:ext>
            </a:extLst>
          </p:cNvPr>
          <p:cNvSpPr/>
          <p:nvPr/>
        </p:nvSpPr>
        <p:spPr>
          <a:xfrm>
            <a:off x="291549" y="5419180"/>
            <a:ext cx="10349946" cy="12083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effectLst>
                <a:outerShdw blurRad="38100" dist="38100" dir="2700000" algn="tl">
                  <a:srgbClr val="000000">
                    <a:alpha val="43137"/>
                  </a:srgbClr>
                </a:outerShdw>
              </a:effectLst>
            </a:endParaRPr>
          </a:p>
        </p:txBody>
      </p:sp>
      <p:sp>
        <p:nvSpPr>
          <p:cNvPr id="8" name="Content Placeholder 7">
            <a:extLst>
              <a:ext uri="{FF2B5EF4-FFF2-40B4-BE49-F238E27FC236}">
                <a16:creationId xmlns:a16="http://schemas.microsoft.com/office/drawing/2014/main" id="{DE25C4BC-4D3F-4707-948A-4B12E1C80031}"/>
              </a:ext>
            </a:extLst>
          </p:cNvPr>
          <p:cNvSpPr>
            <a:spLocks noGrp="1"/>
          </p:cNvSpPr>
          <p:nvPr>
            <p:ph sz="half" idx="2"/>
          </p:nvPr>
        </p:nvSpPr>
        <p:spPr>
          <a:xfrm>
            <a:off x="584616" y="1291676"/>
            <a:ext cx="11017771" cy="4936846"/>
          </a:xfrm>
        </p:spPr>
        <p:txBody>
          <a:bodyPr>
            <a:normAutofit/>
          </a:bodyPr>
          <a:lstStyle/>
          <a:p>
            <a:pPr marL="0" indent="0">
              <a:buNone/>
            </a:pPr>
            <a:r>
              <a:rPr lang="en-US" sz="3200" dirty="0">
                <a:solidFill>
                  <a:schemeClr val="bg1"/>
                </a:solidFill>
              </a:rPr>
              <a:t>What can trigger REYR status:</a:t>
            </a:r>
          </a:p>
          <a:p>
            <a:r>
              <a:rPr lang="en-US" sz="3200" dirty="0">
                <a:solidFill>
                  <a:schemeClr val="bg1"/>
                </a:solidFill>
              </a:rPr>
              <a:t>Failure to complete Annual Currency Maintenance Tasks</a:t>
            </a:r>
          </a:p>
          <a:p>
            <a:r>
              <a:rPr lang="en-US" sz="3200" dirty="0">
                <a:solidFill>
                  <a:schemeClr val="bg1"/>
                </a:solidFill>
              </a:rPr>
              <a:t>Failure to complete required annual workshops e.g. RM/TCT Refresher &amp; Operations Workshop</a:t>
            </a:r>
          </a:p>
          <a:p>
            <a:r>
              <a:rPr lang="en-US" sz="3200" dirty="0">
                <a:solidFill>
                  <a:schemeClr val="bg1"/>
                </a:solidFill>
              </a:rPr>
              <a:t>Failure to remain current with Core Value courses</a:t>
            </a:r>
          </a:p>
          <a:p>
            <a:r>
              <a:rPr lang="en-US" sz="3200" dirty="0">
                <a:solidFill>
                  <a:schemeClr val="bg1"/>
                </a:solidFill>
              </a:rPr>
              <a:t>Failure to requalify when due (3 years)</a:t>
            </a:r>
          </a:p>
          <a:p>
            <a:r>
              <a:rPr lang="en-US" sz="3200" dirty="0">
                <a:solidFill>
                  <a:schemeClr val="bg1"/>
                </a:solidFill>
              </a:rPr>
              <a:t>Insufficient hours underway in the prior year</a:t>
            </a:r>
          </a:p>
          <a:p>
            <a:endParaRPr lang="en-US" dirty="0">
              <a:solidFill>
                <a:schemeClr val="bg1"/>
              </a:solidFill>
            </a:endParaRPr>
          </a:p>
          <a:p>
            <a:pPr marL="0" indent="0" algn="ctr">
              <a:buNone/>
            </a:pPr>
            <a:r>
              <a:rPr lang="en-US" dirty="0">
                <a:solidFill>
                  <a:schemeClr val="bg1"/>
                </a:solidFill>
              </a:rPr>
              <a:t>Ref: ATH Chapter 4. Section C.</a:t>
            </a:r>
          </a:p>
          <a:p>
            <a:endParaRPr lang="en-US" sz="3200" dirty="0">
              <a:solidFill>
                <a:schemeClr val="bg1"/>
              </a:solidFill>
            </a:endParaRPr>
          </a:p>
          <a:p>
            <a:endParaRPr lang="en-US" sz="3200" dirty="0">
              <a:solidFill>
                <a:schemeClr val="bg1"/>
              </a:solidFill>
            </a:endParaRPr>
          </a:p>
          <a:p>
            <a:pPr marL="0" indent="0" algn="ctr">
              <a:buNone/>
            </a:pPr>
            <a:endParaRPr lang="en-US" sz="44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87883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750"/>
                            </p:stCondLst>
                            <p:childTnLst>
                              <p:par>
                                <p:cTn id="9" presetID="10" presetClass="entr" presetSubtype="0" fill="hold" nodeType="afterEffect">
                                  <p:stCondLst>
                                    <p:cond delay="50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500"/>
                                        <p:tgtEl>
                                          <p:spTgt spid="8">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8">
                                            <p:txEl>
                                              <p:pRg st="1" end="1"/>
                                            </p:txEl>
                                          </p:spTgt>
                                        </p:tgtEl>
                                        <p:attrNameLst>
                                          <p:attrName>style.visibility</p:attrName>
                                        </p:attrNameLst>
                                      </p:cBhvr>
                                      <p:to>
                                        <p:strVal val="visible"/>
                                      </p:to>
                                    </p:set>
                                    <p:animEffect transition="in" filter="fade">
                                      <p:cBhvr>
                                        <p:cTn id="16" dur="500"/>
                                        <p:tgtEl>
                                          <p:spTgt spid="8">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Effect transition="in" filter="fade">
                                      <p:cBhvr>
                                        <p:cTn id="21" dur="500"/>
                                        <p:tgtEl>
                                          <p:spTgt spid="8">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500"/>
                                        <p:tgtEl>
                                          <p:spTgt spid="8">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8">
                                            <p:txEl>
                                              <p:pRg st="4" end="4"/>
                                            </p:txEl>
                                          </p:spTgt>
                                        </p:tgtEl>
                                        <p:attrNameLst>
                                          <p:attrName>style.visibility</p:attrName>
                                        </p:attrNameLst>
                                      </p:cBhvr>
                                      <p:to>
                                        <p:strVal val="visible"/>
                                      </p:to>
                                    </p:set>
                                    <p:animEffect transition="in" filter="fade">
                                      <p:cBhvr>
                                        <p:cTn id="31" dur="500"/>
                                        <p:tgtEl>
                                          <p:spTgt spid="8">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8">
                                            <p:txEl>
                                              <p:pRg st="5" end="5"/>
                                            </p:txEl>
                                          </p:spTgt>
                                        </p:tgtEl>
                                        <p:attrNameLst>
                                          <p:attrName>style.visibility</p:attrName>
                                        </p:attrNameLst>
                                      </p:cBhvr>
                                      <p:to>
                                        <p:strVal val="visible"/>
                                      </p:to>
                                    </p:set>
                                    <p:animEffect transition="in" filter="fade">
                                      <p:cBhvr>
                                        <p:cTn id="36" dur="500"/>
                                        <p:tgtEl>
                                          <p:spTgt spid="8">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8">
                                            <p:txEl>
                                              <p:pRg st="7" end="7"/>
                                            </p:txEl>
                                          </p:spTgt>
                                        </p:tgtEl>
                                        <p:attrNameLst>
                                          <p:attrName>style.visibility</p:attrName>
                                        </p:attrNameLst>
                                      </p:cBhvr>
                                      <p:to>
                                        <p:strVal val="visible"/>
                                      </p:to>
                                    </p:set>
                                    <p:animEffect transition="in" filter="fade">
                                      <p:cBhvr>
                                        <p:cTn id="41" dur="5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E982F3-101A-4CCA-A867-393BB022AA7F}"/>
              </a:ext>
            </a:extLst>
          </p:cNvPr>
          <p:cNvSpPr>
            <a:spLocks noGrp="1"/>
          </p:cNvSpPr>
          <p:nvPr>
            <p:ph type="title"/>
          </p:nvPr>
        </p:nvSpPr>
        <p:spPr>
          <a:xfrm>
            <a:off x="838200" y="834887"/>
            <a:ext cx="10515600" cy="855801"/>
          </a:xfrm>
        </p:spPr>
        <p:txBody>
          <a:bodyPr>
            <a:normAutofit fontScale="90000"/>
          </a:bodyPr>
          <a:lstStyle/>
          <a:p>
            <a:pPr algn="ctr"/>
            <a:r>
              <a:rPr lang="en-US" sz="4800" b="1" dirty="0">
                <a:solidFill>
                  <a:schemeClr val="bg1"/>
                </a:solidFill>
              </a:rPr>
              <a:t>FAILS TO MEET ANNUAL CURRENCY REQUIREMENTS</a:t>
            </a:r>
            <a:br>
              <a:rPr lang="en-US" sz="4800" dirty="0">
                <a:solidFill>
                  <a:schemeClr val="bg1"/>
                </a:solidFill>
              </a:rPr>
            </a:br>
            <a:endParaRPr lang="en-US" sz="4800" dirty="0">
              <a:solidFill>
                <a:schemeClr val="bg1"/>
              </a:solidFill>
              <a:latin typeface="+mn-lt"/>
            </a:endParaRPr>
          </a:p>
        </p:txBody>
      </p:sp>
      <p:sp>
        <p:nvSpPr>
          <p:cNvPr id="5" name="Content Placeholder 4">
            <a:extLst>
              <a:ext uri="{FF2B5EF4-FFF2-40B4-BE49-F238E27FC236}">
                <a16:creationId xmlns:a16="http://schemas.microsoft.com/office/drawing/2014/main" id="{FF672459-BED0-4469-9D4A-2619A1CE9D99}"/>
              </a:ext>
            </a:extLst>
          </p:cNvPr>
          <p:cNvSpPr>
            <a:spLocks noGrp="1"/>
          </p:cNvSpPr>
          <p:nvPr>
            <p:ph sz="half" idx="1"/>
          </p:nvPr>
        </p:nvSpPr>
        <p:spPr>
          <a:xfrm>
            <a:off x="10641494" y="4480560"/>
            <a:ext cx="1191944" cy="2012314"/>
          </a:xfrm>
        </p:spPr>
        <p:txBody>
          <a:bodyPr>
            <a:normAutofit/>
          </a:bodyPr>
          <a:lstStyle/>
          <a:p>
            <a:pPr marL="0" indent="0" algn="ctr">
              <a:lnSpc>
                <a:spcPct val="100000"/>
              </a:lnSpc>
              <a:buNone/>
            </a:pPr>
            <a:endParaRPr lang="en-US" sz="32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2" name="Rectangle 1">
            <a:extLst>
              <a:ext uri="{FF2B5EF4-FFF2-40B4-BE49-F238E27FC236}">
                <a16:creationId xmlns:a16="http://schemas.microsoft.com/office/drawing/2014/main" id="{BD8F6D02-E4D7-44B9-A80E-2D047D44166D}"/>
              </a:ext>
            </a:extLst>
          </p:cNvPr>
          <p:cNvSpPr/>
          <p:nvPr/>
        </p:nvSpPr>
        <p:spPr>
          <a:xfrm>
            <a:off x="291549" y="5419180"/>
            <a:ext cx="10349946" cy="12083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effectLst>
                <a:outerShdw blurRad="38100" dist="38100" dir="2700000" algn="tl">
                  <a:srgbClr val="000000">
                    <a:alpha val="43137"/>
                  </a:srgbClr>
                </a:outerShdw>
              </a:effectLst>
            </a:endParaRPr>
          </a:p>
        </p:txBody>
      </p:sp>
      <p:sp>
        <p:nvSpPr>
          <p:cNvPr id="8" name="Content Placeholder 7">
            <a:extLst>
              <a:ext uri="{FF2B5EF4-FFF2-40B4-BE49-F238E27FC236}">
                <a16:creationId xmlns:a16="http://schemas.microsoft.com/office/drawing/2014/main" id="{DE25C4BC-4D3F-4707-948A-4B12E1C80031}"/>
              </a:ext>
            </a:extLst>
          </p:cNvPr>
          <p:cNvSpPr>
            <a:spLocks noGrp="1"/>
          </p:cNvSpPr>
          <p:nvPr>
            <p:ph sz="half" idx="2"/>
          </p:nvPr>
        </p:nvSpPr>
        <p:spPr>
          <a:xfrm>
            <a:off x="838199" y="1863656"/>
            <a:ext cx="10515599" cy="4364866"/>
          </a:xfrm>
        </p:spPr>
        <p:txBody>
          <a:bodyPr>
            <a:normAutofit/>
          </a:bodyPr>
          <a:lstStyle/>
          <a:p>
            <a:r>
              <a:rPr lang="en-US" sz="3200" dirty="0">
                <a:solidFill>
                  <a:schemeClr val="bg1"/>
                </a:solidFill>
              </a:rPr>
              <a:t>A member whose certification has lapsed may participate as a designated trainee on an ordered patrol. </a:t>
            </a:r>
          </a:p>
          <a:p>
            <a:r>
              <a:rPr lang="en-US" sz="3200" dirty="0">
                <a:solidFill>
                  <a:schemeClr val="bg1"/>
                </a:solidFill>
              </a:rPr>
              <a:t>A member who fails to meet annual currency requirements for the year shall make up the missing hours and/or currency maintenance tasks as a trainee the following calendar year. </a:t>
            </a:r>
          </a:p>
          <a:p>
            <a:r>
              <a:rPr lang="en-US" sz="3200" dirty="0">
                <a:solidFill>
                  <a:schemeClr val="bg1"/>
                </a:solidFill>
              </a:rPr>
              <a:t>Coxswain shall document the completion of all missing hours and/or annual currency requirements. </a:t>
            </a:r>
          </a:p>
          <a:p>
            <a:pPr marL="0" indent="0" algn="ctr">
              <a:buNone/>
            </a:pPr>
            <a:endParaRPr lang="en-US" sz="44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9583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fade">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fade">
                                      <p:cBhvr>
                                        <p:cTn id="22"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E982F3-101A-4CCA-A867-393BB022AA7F}"/>
              </a:ext>
            </a:extLst>
          </p:cNvPr>
          <p:cNvSpPr>
            <a:spLocks noGrp="1"/>
          </p:cNvSpPr>
          <p:nvPr>
            <p:ph type="title"/>
          </p:nvPr>
        </p:nvSpPr>
        <p:spPr/>
        <p:txBody>
          <a:bodyPr>
            <a:normAutofit/>
          </a:bodyPr>
          <a:lstStyle/>
          <a:p>
            <a:r>
              <a:rPr lang="en-US" dirty="0">
                <a:solidFill>
                  <a:schemeClr val="bg1"/>
                </a:solidFill>
                <a:effectLst>
                  <a:outerShdw blurRad="38100" dist="38100" dir="2700000" algn="tl">
                    <a:srgbClr val="000000">
                      <a:alpha val="43137"/>
                    </a:srgbClr>
                  </a:outerShdw>
                </a:effectLst>
              </a:rPr>
              <a:t>Today’s Agenda</a:t>
            </a:r>
            <a:endParaRPr lang="en-US" dirty="0">
              <a:solidFill>
                <a:schemeClr val="bg1"/>
              </a:solidFill>
              <a:effectLst>
                <a:outerShdw blurRad="38100" dist="38100" dir="2700000" algn="tl">
                  <a:srgbClr val="000000">
                    <a:alpha val="43137"/>
                  </a:srgbClr>
                </a:outerShdw>
              </a:effectLst>
              <a:latin typeface="+mn-lt"/>
            </a:endParaRPr>
          </a:p>
        </p:txBody>
      </p:sp>
      <p:sp>
        <p:nvSpPr>
          <p:cNvPr id="5" name="Content Placeholder 4">
            <a:extLst>
              <a:ext uri="{FF2B5EF4-FFF2-40B4-BE49-F238E27FC236}">
                <a16:creationId xmlns:a16="http://schemas.microsoft.com/office/drawing/2014/main" id="{FF672459-BED0-4469-9D4A-2619A1CE9D99}"/>
              </a:ext>
            </a:extLst>
          </p:cNvPr>
          <p:cNvSpPr>
            <a:spLocks noGrp="1"/>
          </p:cNvSpPr>
          <p:nvPr>
            <p:ph sz="half" idx="1"/>
          </p:nvPr>
        </p:nvSpPr>
        <p:spPr>
          <a:xfrm>
            <a:off x="1046922" y="1690688"/>
            <a:ext cx="10306878" cy="4486275"/>
          </a:xfrm>
        </p:spPr>
        <p:txBody>
          <a:bodyPr>
            <a:normAutofit fontScale="92500" lnSpcReduction="10000"/>
          </a:bodyPr>
          <a:lstStyle/>
          <a:p>
            <a:pPr marL="0" indent="0">
              <a:lnSpc>
                <a:spcPct val="100000"/>
              </a:lnSpc>
              <a:buNone/>
            </a:pPr>
            <a:r>
              <a:rPr lang="en-US" sz="36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NEW:</a:t>
            </a:r>
          </a:p>
          <a:p>
            <a:pPr>
              <a:lnSpc>
                <a:spcPct val="100000"/>
              </a:lnSpc>
            </a:pPr>
            <a:r>
              <a:rPr lang="en-US" sz="32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Initial Qualification Tasks</a:t>
            </a:r>
          </a:p>
          <a:p>
            <a:pPr>
              <a:lnSpc>
                <a:spcPct val="100000"/>
              </a:lnSpc>
            </a:pPr>
            <a:r>
              <a:rPr lang="en-US" sz="32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Requalification Tasks </a:t>
            </a:r>
            <a:r>
              <a:rPr lang="en-US" sz="30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(3-Year Check Ride)</a:t>
            </a:r>
          </a:p>
          <a:p>
            <a:pPr>
              <a:lnSpc>
                <a:spcPct val="100000"/>
              </a:lnSpc>
            </a:pPr>
            <a:r>
              <a:rPr lang="en-US" sz="32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Annual Task Tracking</a:t>
            </a:r>
          </a:p>
          <a:p>
            <a:pPr>
              <a:lnSpc>
                <a:spcPct val="100000"/>
              </a:lnSpc>
            </a:pPr>
            <a:r>
              <a:rPr lang="en-US" sz="32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“Night Certified” … or not!</a:t>
            </a:r>
          </a:p>
          <a:p>
            <a:pPr>
              <a:lnSpc>
                <a:spcPct val="100000"/>
              </a:lnSpc>
            </a:pPr>
            <a:endParaRPr lang="en-US" sz="32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0" indent="0">
              <a:lnSpc>
                <a:spcPct val="100000"/>
              </a:lnSpc>
              <a:buNone/>
            </a:pPr>
            <a:r>
              <a:rPr lang="en-US" sz="36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NOT NEW</a:t>
            </a:r>
          </a:p>
          <a:p>
            <a:pPr>
              <a:lnSpc>
                <a:spcPct val="100000"/>
              </a:lnSpc>
            </a:pPr>
            <a:r>
              <a:rPr lang="en-US" sz="32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REYR / REWK</a:t>
            </a:r>
          </a:p>
          <a:p>
            <a:pPr>
              <a:lnSpc>
                <a:spcPct val="100000"/>
              </a:lnSpc>
            </a:pPr>
            <a:endParaRPr lang="en-US" sz="32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10" name="Content Placeholder 9">
            <a:extLst>
              <a:ext uri="{FF2B5EF4-FFF2-40B4-BE49-F238E27FC236}">
                <a16:creationId xmlns:a16="http://schemas.microsoft.com/office/drawing/2014/main" id="{5D432F86-AB58-4158-915A-7252ABE0A927}"/>
              </a:ext>
            </a:extLst>
          </p:cNvPr>
          <p:cNvSpPr>
            <a:spLocks noGrp="1"/>
          </p:cNvSpPr>
          <p:nvPr>
            <p:ph sz="half" idx="2"/>
          </p:nvPr>
        </p:nvSpPr>
        <p:spPr>
          <a:xfrm>
            <a:off x="7487478" y="681037"/>
            <a:ext cx="4412972" cy="5946497"/>
          </a:xfrm>
        </p:spPr>
        <p:txBody>
          <a:bodyPr>
            <a:normAutofit fontScale="92500" lnSpcReduction="10000"/>
          </a:bodyPr>
          <a:lstStyle/>
          <a:p>
            <a:pPr marL="0" fontAlgn="b">
              <a:lnSpc>
                <a:spcPct val="107000"/>
              </a:lnSpc>
              <a:spcBef>
                <a:spcPts val="0"/>
              </a:spcBef>
            </a:pPr>
            <a:r>
              <a:rPr lang="en-US" sz="3500" u="sng" kern="0" dirty="0">
                <a:solidFill>
                  <a:schemeClr val="bg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Times New Roman" panose="02020603050405020304" pitchFamily="18" charset="0"/>
              </a:rPr>
              <a:t>References:</a:t>
            </a:r>
          </a:p>
          <a:p>
            <a:pPr marL="0" marR="0" fontAlgn="b">
              <a:lnSpc>
                <a:spcPct val="107000"/>
              </a:lnSpc>
              <a:spcBef>
                <a:spcPts val="0"/>
              </a:spcBef>
              <a:spcAft>
                <a:spcPts val="0"/>
              </a:spcAft>
            </a:pPr>
            <a:r>
              <a:rPr lang="en-US" sz="2600" kern="0" dirty="0">
                <a:solidFill>
                  <a:srgbClr val="FFFF00"/>
                </a:solidFill>
                <a:effectLst/>
                <a:latin typeface="Arial" panose="020B0604020202020204" pitchFamily="34" charset="0"/>
                <a:ea typeface="Times New Roman" panose="02020603050405020304" pitchFamily="18" charset="0"/>
                <a:cs typeface="Times New Roman" panose="02020603050405020304" pitchFamily="18" charset="0"/>
              </a:rPr>
              <a:t>CG Boat Operations and Training Manual </a:t>
            </a:r>
            <a:r>
              <a:rPr lang="en-US" sz="1900" kern="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Vol.1 COMDTINST   M16114.32 (series)</a:t>
            </a:r>
          </a:p>
          <a:p>
            <a:pPr marL="0" marR="0" fontAlgn="b">
              <a:lnSpc>
                <a:spcPct val="107000"/>
              </a:lnSpc>
              <a:spcBef>
                <a:spcPts val="0"/>
              </a:spcBef>
              <a:spcAft>
                <a:spcPts val="0"/>
              </a:spcAft>
            </a:pPr>
            <a:endParaRPr lang="en-US" sz="19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fontAlgn="b">
              <a:lnSpc>
                <a:spcPct val="107000"/>
              </a:lnSpc>
              <a:spcBef>
                <a:spcPts val="0"/>
              </a:spcBef>
              <a:spcAft>
                <a:spcPts val="0"/>
              </a:spcAft>
            </a:pPr>
            <a:r>
              <a:rPr lang="en-US" sz="2600" kern="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600" kern="0" dirty="0">
                <a:solidFill>
                  <a:srgbClr val="FFFF00"/>
                </a:solidFill>
                <a:effectLst/>
                <a:latin typeface="Arial" panose="020B0604020202020204" pitchFamily="34" charset="0"/>
                <a:ea typeface="Times New Roman" panose="02020603050405020304" pitchFamily="18" charset="0"/>
                <a:cs typeface="Times New Roman" panose="02020603050405020304" pitchFamily="18" charset="0"/>
              </a:rPr>
              <a:t>Auxiliary Training Handbook Boat Crew </a:t>
            </a:r>
            <a:r>
              <a:rPr lang="en-US" sz="1900" kern="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ATH 16794.51 (series)</a:t>
            </a:r>
          </a:p>
          <a:p>
            <a:pPr marL="0" marR="0" fontAlgn="b">
              <a:lnSpc>
                <a:spcPct val="107000"/>
              </a:lnSpc>
              <a:spcBef>
                <a:spcPts val="0"/>
              </a:spcBef>
              <a:spcAft>
                <a:spcPts val="0"/>
              </a:spcAft>
            </a:pPr>
            <a:endParaRPr lang="en-US" sz="19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fontAlgn="b">
              <a:lnSpc>
                <a:spcPct val="107000"/>
              </a:lnSpc>
              <a:spcBef>
                <a:spcPts val="0"/>
              </a:spcBef>
              <a:spcAft>
                <a:spcPts val="0"/>
              </a:spcAft>
            </a:pPr>
            <a:r>
              <a:rPr lang="en-US" sz="2600" kern="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600" kern="0" dirty="0">
                <a:solidFill>
                  <a:srgbClr val="FFFF00"/>
                </a:solidFill>
                <a:effectLst/>
                <a:latin typeface="Arial" panose="020B0604020202020204" pitchFamily="34" charset="0"/>
                <a:ea typeface="Times New Roman" panose="02020603050405020304" pitchFamily="18" charset="0"/>
                <a:cs typeface="Times New Roman" panose="02020603050405020304" pitchFamily="18" charset="0"/>
              </a:rPr>
              <a:t>Auxiliary Qualification Handbook Boat Crewmember, Coxswain, PWC Operator </a:t>
            </a:r>
            <a:r>
              <a:rPr lang="en-US" sz="1900" kern="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ABQH 16115.52(series)</a:t>
            </a:r>
          </a:p>
          <a:p>
            <a:pPr marL="0" marR="0" fontAlgn="b">
              <a:lnSpc>
                <a:spcPct val="107000"/>
              </a:lnSpc>
              <a:spcBef>
                <a:spcPts val="0"/>
              </a:spcBef>
              <a:spcAft>
                <a:spcPts val="0"/>
              </a:spcAft>
            </a:pPr>
            <a:endParaRPr lang="en-US" sz="19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fontAlgn="b">
              <a:lnSpc>
                <a:spcPct val="107000"/>
              </a:lnSpc>
              <a:spcBef>
                <a:spcPts val="0"/>
              </a:spcBef>
              <a:spcAft>
                <a:spcPts val="0"/>
              </a:spcAft>
            </a:pPr>
            <a:r>
              <a:rPr lang="en-US" sz="2600" kern="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600" kern="0" dirty="0">
                <a:solidFill>
                  <a:srgbClr val="FFFF00"/>
                </a:solidFill>
                <a:effectLst/>
                <a:latin typeface="Arial" panose="020B0604020202020204" pitchFamily="34" charset="0"/>
                <a:ea typeface="Times New Roman" panose="02020603050405020304" pitchFamily="18" charset="0"/>
                <a:cs typeface="Times New Roman" panose="02020603050405020304" pitchFamily="18" charset="0"/>
              </a:rPr>
              <a:t>Navigation Rules </a:t>
            </a:r>
            <a:r>
              <a:rPr lang="en-US" sz="1900" kern="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COMDTINST M16672.2(series)</a:t>
            </a:r>
            <a:endParaRPr lang="en-US" sz="19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dirty="0"/>
          </a:p>
        </p:txBody>
      </p:sp>
      <p:sp>
        <p:nvSpPr>
          <p:cNvPr id="2" name="Rectangle 1">
            <a:extLst>
              <a:ext uri="{FF2B5EF4-FFF2-40B4-BE49-F238E27FC236}">
                <a16:creationId xmlns:a16="http://schemas.microsoft.com/office/drawing/2014/main" id="{BD8F6D02-E4D7-44B9-A80E-2D047D44166D}"/>
              </a:ext>
            </a:extLst>
          </p:cNvPr>
          <p:cNvSpPr/>
          <p:nvPr/>
        </p:nvSpPr>
        <p:spPr>
          <a:xfrm>
            <a:off x="291549" y="5419180"/>
            <a:ext cx="10349946" cy="12083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effectLst>
                <a:outerShdw blurRad="38100" dist="38100" dir="2700000" algn="tl">
                  <a:srgbClr val="000000">
                    <a:alpha val="43137"/>
                  </a:srgbClr>
                </a:outerShdw>
              </a:effectLst>
            </a:endParaRPr>
          </a:p>
        </p:txBody>
      </p:sp>
      <p:sp>
        <p:nvSpPr>
          <p:cNvPr id="3" name="Rectangle 2">
            <a:extLst>
              <a:ext uri="{FF2B5EF4-FFF2-40B4-BE49-F238E27FC236}">
                <a16:creationId xmlns:a16="http://schemas.microsoft.com/office/drawing/2014/main" id="{3CAAA98A-68E4-3B22-EE4A-DB34DBE4EAD1}"/>
              </a:ext>
            </a:extLst>
          </p:cNvPr>
          <p:cNvSpPr/>
          <p:nvPr/>
        </p:nvSpPr>
        <p:spPr>
          <a:xfrm>
            <a:off x="7487478" y="681036"/>
            <a:ext cx="4412972" cy="5075187"/>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97652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par>
                          <p:cTn id="13" fill="hold">
                            <p:stCondLst>
                              <p:cond delay="500"/>
                            </p:stCondLst>
                            <p:childTnLst>
                              <p:par>
                                <p:cTn id="14" presetID="16" presetClass="entr" presetSubtype="21" fill="hold" nodeType="afterEffect">
                                  <p:stCondLst>
                                    <p:cond delay="500"/>
                                  </p:stCondLst>
                                  <p:childTnLst>
                                    <p:set>
                                      <p:cBhvr>
                                        <p:cTn id="15" dur="1" fill="hold">
                                          <p:stCondLst>
                                            <p:cond delay="0"/>
                                          </p:stCondLst>
                                        </p:cTn>
                                        <p:tgtEl>
                                          <p:spTgt spid="5">
                                            <p:txEl>
                                              <p:pRg st="1" end="1"/>
                                            </p:txEl>
                                          </p:spTgt>
                                        </p:tgtEl>
                                        <p:attrNameLst>
                                          <p:attrName>style.visibility</p:attrName>
                                        </p:attrNameLst>
                                      </p:cBhvr>
                                      <p:to>
                                        <p:strVal val="visible"/>
                                      </p:to>
                                    </p:set>
                                    <p:animEffect transition="in" filter="barn(inVertical)">
                                      <p:cBhvr>
                                        <p:cTn id="16" dur="500"/>
                                        <p:tgtEl>
                                          <p:spTgt spid="5">
                                            <p:txEl>
                                              <p:pRg st="1" end="1"/>
                                            </p:txEl>
                                          </p:spTgt>
                                        </p:tgtEl>
                                      </p:cBhvr>
                                    </p:animEffect>
                                  </p:childTnLst>
                                </p:cTn>
                              </p:par>
                            </p:childTnLst>
                          </p:cTn>
                        </p:par>
                        <p:par>
                          <p:cTn id="17" fill="hold">
                            <p:stCondLst>
                              <p:cond delay="1500"/>
                            </p:stCondLst>
                            <p:childTnLst>
                              <p:par>
                                <p:cTn id="18" presetID="16" presetClass="entr" presetSubtype="21" fill="hold" nodeType="afterEffect">
                                  <p:stCondLst>
                                    <p:cond delay="50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barn(inVertical)">
                                      <p:cBhvr>
                                        <p:cTn id="20" dur="500"/>
                                        <p:tgtEl>
                                          <p:spTgt spid="5">
                                            <p:txEl>
                                              <p:pRg st="2" end="2"/>
                                            </p:txEl>
                                          </p:spTgt>
                                        </p:tgtEl>
                                      </p:cBhvr>
                                    </p:animEffect>
                                  </p:childTnLst>
                                </p:cTn>
                              </p:par>
                            </p:childTnLst>
                          </p:cTn>
                        </p:par>
                        <p:par>
                          <p:cTn id="21" fill="hold">
                            <p:stCondLst>
                              <p:cond delay="2500"/>
                            </p:stCondLst>
                            <p:childTnLst>
                              <p:par>
                                <p:cTn id="22" presetID="16" presetClass="entr" presetSubtype="21" fill="hold" nodeType="afterEffect">
                                  <p:stCondLst>
                                    <p:cond delay="500"/>
                                  </p:stCondLst>
                                  <p:childTnLst>
                                    <p:set>
                                      <p:cBhvr>
                                        <p:cTn id="23" dur="1" fill="hold">
                                          <p:stCondLst>
                                            <p:cond delay="0"/>
                                          </p:stCondLst>
                                        </p:cTn>
                                        <p:tgtEl>
                                          <p:spTgt spid="5">
                                            <p:txEl>
                                              <p:pRg st="3" end="3"/>
                                            </p:txEl>
                                          </p:spTgt>
                                        </p:tgtEl>
                                        <p:attrNameLst>
                                          <p:attrName>style.visibility</p:attrName>
                                        </p:attrNameLst>
                                      </p:cBhvr>
                                      <p:to>
                                        <p:strVal val="visible"/>
                                      </p:to>
                                    </p:set>
                                    <p:animEffect transition="in" filter="barn(inVertical)">
                                      <p:cBhvr>
                                        <p:cTn id="24" dur="500"/>
                                        <p:tgtEl>
                                          <p:spTgt spid="5">
                                            <p:txEl>
                                              <p:pRg st="3" end="3"/>
                                            </p:txEl>
                                          </p:spTgt>
                                        </p:tgtEl>
                                      </p:cBhvr>
                                    </p:animEffect>
                                  </p:childTnLst>
                                </p:cTn>
                              </p:par>
                            </p:childTnLst>
                          </p:cTn>
                        </p:par>
                        <p:par>
                          <p:cTn id="25" fill="hold">
                            <p:stCondLst>
                              <p:cond delay="3500"/>
                            </p:stCondLst>
                            <p:childTnLst>
                              <p:par>
                                <p:cTn id="26" presetID="16" presetClass="entr" presetSubtype="21" fill="hold" nodeType="afterEffect">
                                  <p:stCondLst>
                                    <p:cond delay="500"/>
                                  </p:stCondLst>
                                  <p:childTnLst>
                                    <p:set>
                                      <p:cBhvr>
                                        <p:cTn id="27" dur="1" fill="hold">
                                          <p:stCondLst>
                                            <p:cond delay="0"/>
                                          </p:stCondLst>
                                        </p:cTn>
                                        <p:tgtEl>
                                          <p:spTgt spid="5">
                                            <p:txEl>
                                              <p:pRg st="4" end="4"/>
                                            </p:txEl>
                                          </p:spTgt>
                                        </p:tgtEl>
                                        <p:attrNameLst>
                                          <p:attrName>style.visibility</p:attrName>
                                        </p:attrNameLst>
                                      </p:cBhvr>
                                      <p:to>
                                        <p:strVal val="visible"/>
                                      </p:to>
                                    </p:set>
                                    <p:animEffect transition="in" filter="barn(inVertical)">
                                      <p:cBhvr>
                                        <p:cTn id="28" dur="500"/>
                                        <p:tgtEl>
                                          <p:spTgt spid="5">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5">
                                            <p:txEl>
                                              <p:pRg st="6" end="6"/>
                                            </p:txEl>
                                          </p:spTgt>
                                        </p:tgtEl>
                                        <p:attrNameLst>
                                          <p:attrName>style.visibility</p:attrName>
                                        </p:attrNameLst>
                                      </p:cBhvr>
                                      <p:to>
                                        <p:strVal val="visible"/>
                                      </p:to>
                                    </p:set>
                                    <p:animEffect transition="in" filter="barn(inVertical)">
                                      <p:cBhvr>
                                        <p:cTn id="33" dur="500"/>
                                        <p:tgtEl>
                                          <p:spTgt spid="5">
                                            <p:txEl>
                                              <p:pRg st="6" end="6"/>
                                            </p:txEl>
                                          </p:spTgt>
                                        </p:tgtEl>
                                      </p:cBhvr>
                                    </p:animEffect>
                                  </p:childTnLst>
                                </p:cTn>
                              </p:par>
                            </p:childTnLst>
                          </p:cTn>
                        </p:par>
                        <p:par>
                          <p:cTn id="34" fill="hold">
                            <p:stCondLst>
                              <p:cond delay="500"/>
                            </p:stCondLst>
                            <p:childTnLst>
                              <p:par>
                                <p:cTn id="35" presetID="16" presetClass="entr" presetSubtype="21" fill="hold" nodeType="afterEffect">
                                  <p:stCondLst>
                                    <p:cond delay="500"/>
                                  </p:stCondLst>
                                  <p:childTnLst>
                                    <p:set>
                                      <p:cBhvr>
                                        <p:cTn id="36" dur="1" fill="hold">
                                          <p:stCondLst>
                                            <p:cond delay="0"/>
                                          </p:stCondLst>
                                        </p:cTn>
                                        <p:tgtEl>
                                          <p:spTgt spid="5">
                                            <p:txEl>
                                              <p:pRg st="7" end="7"/>
                                            </p:txEl>
                                          </p:spTgt>
                                        </p:tgtEl>
                                        <p:attrNameLst>
                                          <p:attrName>style.visibility</p:attrName>
                                        </p:attrNameLst>
                                      </p:cBhvr>
                                      <p:to>
                                        <p:strVal val="visible"/>
                                      </p:to>
                                    </p:set>
                                    <p:animEffect transition="in" filter="barn(inVertical)">
                                      <p:cBhvr>
                                        <p:cTn id="37" dur="500"/>
                                        <p:tgtEl>
                                          <p:spTgt spid="5">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
                                            <p:txEl>
                                              <p:pRg st="0" end="0"/>
                                            </p:txEl>
                                          </p:spTgt>
                                        </p:tgtEl>
                                        <p:attrNameLst>
                                          <p:attrName>style.visibility</p:attrName>
                                        </p:attrNameLst>
                                      </p:cBhvr>
                                      <p:to>
                                        <p:strVal val="visible"/>
                                      </p:to>
                                    </p:set>
                                    <p:animEffect transition="in" filter="fade">
                                      <p:cBhvr>
                                        <p:cTn id="42" dur="500"/>
                                        <p:tgtEl>
                                          <p:spTgt spid="10">
                                            <p:txEl>
                                              <p:pRg st="0" end="0"/>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10">
                                            <p:txEl>
                                              <p:pRg st="1" end="1"/>
                                            </p:txEl>
                                          </p:spTgt>
                                        </p:tgtEl>
                                        <p:attrNameLst>
                                          <p:attrName>style.visibility</p:attrName>
                                        </p:attrNameLst>
                                      </p:cBhvr>
                                      <p:to>
                                        <p:strVal val="visible"/>
                                      </p:to>
                                    </p:set>
                                    <p:animEffect transition="in" filter="fade">
                                      <p:cBhvr>
                                        <p:cTn id="45" dur="500"/>
                                        <p:tgtEl>
                                          <p:spTgt spid="10">
                                            <p:txEl>
                                              <p:pRg st="1" end="1"/>
                                            </p:txEl>
                                          </p:spTgt>
                                        </p:tgtEl>
                                      </p:cBhvr>
                                    </p:animEffect>
                                  </p:childTnLst>
                                </p:cTn>
                              </p:par>
                              <p:par>
                                <p:cTn id="46" presetID="10" presetClass="entr" presetSubtype="0" fill="hold" nodeType="withEffect">
                                  <p:stCondLst>
                                    <p:cond delay="0"/>
                                  </p:stCondLst>
                                  <p:childTnLst>
                                    <p:set>
                                      <p:cBhvr>
                                        <p:cTn id="47" dur="1" fill="hold">
                                          <p:stCondLst>
                                            <p:cond delay="0"/>
                                          </p:stCondLst>
                                        </p:cTn>
                                        <p:tgtEl>
                                          <p:spTgt spid="10">
                                            <p:txEl>
                                              <p:pRg st="3" end="3"/>
                                            </p:txEl>
                                          </p:spTgt>
                                        </p:tgtEl>
                                        <p:attrNameLst>
                                          <p:attrName>style.visibility</p:attrName>
                                        </p:attrNameLst>
                                      </p:cBhvr>
                                      <p:to>
                                        <p:strVal val="visible"/>
                                      </p:to>
                                    </p:set>
                                    <p:animEffect transition="in" filter="fade">
                                      <p:cBhvr>
                                        <p:cTn id="48" dur="500"/>
                                        <p:tgtEl>
                                          <p:spTgt spid="10">
                                            <p:txEl>
                                              <p:pRg st="3" end="3"/>
                                            </p:txEl>
                                          </p:spTgt>
                                        </p:tgtEl>
                                      </p:cBhvr>
                                    </p:animEffect>
                                  </p:childTnLst>
                                </p:cTn>
                              </p:par>
                              <p:par>
                                <p:cTn id="49" presetID="10" presetClass="entr" presetSubtype="0" fill="hold" nodeType="withEffect">
                                  <p:stCondLst>
                                    <p:cond delay="0"/>
                                  </p:stCondLst>
                                  <p:childTnLst>
                                    <p:set>
                                      <p:cBhvr>
                                        <p:cTn id="50" dur="1" fill="hold">
                                          <p:stCondLst>
                                            <p:cond delay="0"/>
                                          </p:stCondLst>
                                        </p:cTn>
                                        <p:tgtEl>
                                          <p:spTgt spid="10">
                                            <p:txEl>
                                              <p:pRg st="5" end="5"/>
                                            </p:txEl>
                                          </p:spTgt>
                                        </p:tgtEl>
                                        <p:attrNameLst>
                                          <p:attrName>style.visibility</p:attrName>
                                        </p:attrNameLst>
                                      </p:cBhvr>
                                      <p:to>
                                        <p:strVal val="visible"/>
                                      </p:to>
                                    </p:set>
                                    <p:animEffect transition="in" filter="fade">
                                      <p:cBhvr>
                                        <p:cTn id="51" dur="500"/>
                                        <p:tgtEl>
                                          <p:spTgt spid="10">
                                            <p:txEl>
                                              <p:pRg st="5" end="5"/>
                                            </p:txEl>
                                          </p:spTgt>
                                        </p:tgtEl>
                                      </p:cBhvr>
                                    </p:animEffect>
                                  </p:childTnLst>
                                </p:cTn>
                              </p:par>
                              <p:par>
                                <p:cTn id="52" presetID="10" presetClass="entr" presetSubtype="0" fill="hold" nodeType="withEffect">
                                  <p:stCondLst>
                                    <p:cond delay="0"/>
                                  </p:stCondLst>
                                  <p:childTnLst>
                                    <p:set>
                                      <p:cBhvr>
                                        <p:cTn id="53" dur="1" fill="hold">
                                          <p:stCondLst>
                                            <p:cond delay="0"/>
                                          </p:stCondLst>
                                        </p:cTn>
                                        <p:tgtEl>
                                          <p:spTgt spid="10">
                                            <p:txEl>
                                              <p:pRg st="7" end="7"/>
                                            </p:txEl>
                                          </p:spTgt>
                                        </p:tgtEl>
                                        <p:attrNameLst>
                                          <p:attrName>style.visibility</p:attrName>
                                        </p:attrNameLst>
                                      </p:cBhvr>
                                      <p:to>
                                        <p:strVal val="visible"/>
                                      </p:to>
                                    </p:set>
                                    <p:animEffect transition="in" filter="fade">
                                      <p:cBhvr>
                                        <p:cTn id="54" dur="500"/>
                                        <p:tgtEl>
                                          <p:spTgt spid="10">
                                            <p:txEl>
                                              <p:pRg st="7" end="7"/>
                                            </p:txEl>
                                          </p:spTgt>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fade">
                                      <p:cBhvr>
                                        <p:cTn id="5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E982F3-101A-4CCA-A867-393BB022AA7F}"/>
              </a:ext>
            </a:extLst>
          </p:cNvPr>
          <p:cNvSpPr>
            <a:spLocks noGrp="1"/>
          </p:cNvSpPr>
          <p:nvPr>
            <p:ph type="title"/>
          </p:nvPr>
        </p:nvSpPr>
        <p:spPr/>
        <p:txBody>
          <a:bodyPr>
            <a:normAutofit/>
          </a:bodyPr>
          <a:lstStyle/>
          <a:p>
            <a:pPr algn="ctr"/>
            <a:r>
              <a:rPr lang="en-US" sz="4800" dirty="0">
                <a:solidFill>
                  <a:schemeClr val="bg1"/>
                </a:solidFill>
                <a:latin typeface="+mn-lt"/>
              </a:rPr>
              <a:t>REYR = Required Yearly Not Met</a:t>
            </a:r>
          </a:p>
        </p:txBody>
      </p:sp>
      <p:sp>
        <p:nvSpPr>
          <p:cNvPr id="5" name="Content Placeholder 4">
            <a:extLst>
              <a:ext uri="{FF2B5EF4-FFF2-40B4-BE49-F238E27FC236}">
                <a16:creationId xmlns:a16="http://schemas.microsoft.com/office/drawing/2014/main" id="{FF672459-BED0-4469-9D4A-2619A1CE9D99}"/>
              </a:ext>
            </a:extLst>
          </p:cNvPr>
          <p:cNvSpPr>
            <a:spLocks noGrp="1"/>
          </p:cNvSpPr>
          <p:nvPr>
            <p:ph sz="half" idx="1"/>
          </p:nvPr>
        </p:nvSpPr>
        <p:spPr>
          <a:xfrm>
            <a:off x="1326874" y="4480560"/>
            <a:ext cx="9538252" cy="2012314"/>
          </a:xfrm>
        </p:spPr>
        <p:txBody>
          <a:bodyPr>
            <a:normAutofit/>
          </a:bodyPr>
          <a:lstStyle/>
          <a:p>
            <a:pPr marL="0" indent="0" algn="ctr">
              <a:lnSpc>
                <a:spcPct val="100000"/>
              </a:lnSpc>
              <a:buNone/>
            </a:pPr>
            <a:endParaRPr lang="en-US" sz="32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2" name="Rectangle 1">
            <a:extLst>
              <a:ext uri="{FF2B5EF4-FFF2-40B4-BE49-F238E27FC236}">
                <a16:creationId xmlns:a16="http://schemas.microsoft.com/office/drawing/2014/main" id="{BD8F6D02-E4D7-44B9-A80E-2D047D44166D}"/>
              </a:ext>
            </a:extLst>
          </p:cNvPr>
          <p:cNvSpPr/>
          <p:nvPr/>
        </p:nvSpPr>
        <p:spPr>
          <a:xfrm>
            <a:off x="291549" y="5419180"/>
            <a:ext cx="10349946" cy="12083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effectLst>
                <a:outerShdw blurRad="38100" dist="38100" dir="2700000" algn="tl">
                  <a:srgbClr val="000000">
                    <a:alpha val="43137"/>
                  </a:srgbClr>
                </a:outerShdw>
              </a:effectLst>
            </a:endParaRPr>
          </a:p>
        </p:txBody>
      </p:sp>
      <p:sp>
        <p:nvSpPr>
          <p:cNvPr id="8" name="Content Placeholder 7">
            <a:extLst>
              <a:ext uri="{FF2B5EF4-FFF2-40B4-BE49-F238E27FC236}">
                <a16:creationId xmlns:a16="http://schemas.microsoft.com/office/drawing/2014/main" id="{DE25C4BC-4D3F-4707-948A-4B12E1C80031}"/>
              </a:ext>
            </a:extLst>
          </p:cNvPr>
          <p:cNvSpPr>
            <a:spLocks noGrp="1"/>
          </p:cNvSpPr>
          <p:nvPr>
            <p:ph sz="half" idx="2"/>
          </p:nvPr>
        </p:nvSpPr>
        <p:spPr>
          <a:xfrm>
            <a:off x="838199" y="1690688"/>
            <a:ext cx="10515599" cy="4537834"/>
          </a:xfrm>
        </p:spPr>
        <p:txBody>
          <a:bodyPr>
            <a:normAutofit/>
          </a:bodyPr>
          <a:lstStyle/>
          <a:p>
            <a:r>
              <a:rPr lang="en-US" sz="3200" dirty="0">
                <a:solidFill>
                  <a:schemeClr val="bg1"/>
                </a:solidFill>
              </a:rPr>
              <a:t>Members qualified as coxswain, but placed in REYR, do not automatically downgrade to Crewmember and cannot be part of the minimum qualified crew. </a:t>
            </a:r>
          </a:p>
          <a:p>
            <a:r>
              <a:rPr lang="en-US" sz="3200" dirty="0">
                <a:solidFill>
                  <a:schemeClr val="bg1"/>
                </a:solidFill>
              </a:rPr>
              <a:t>The decision to downgrade is up to the Directors office. </a:t>
            </a:r>
          </a:p>
          <a:p>
            <a:endParaRPr lang="en-US" sz="3200" dirty="0">
              <a:solidFill>
                <a:schemeClr val="bg1"/>
              </a:solidFill>
            </a:endParaRPr>
          </a:p>
          <a:p>
            <a:r>
              <a:rPr lang="en-US" sz="3200" dirty="0">
                <a:solidFill>
                  <a:schemeClr val="bg1"/>
                </a:solidFill>
              </a:rPr>
              <a:t>Members who have been in REYR status for a period of five years or more must re-qualify by completing all required tasks for the desired position. </a:t>
            </a:r>
          </a:p>
          <a:p>
            <a:pPr marL="0" indent="0" algn="ctr">
              <a:buNone/>
            </a:pPr>
            <a:endParaRPr lang="en-US" sz="44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09111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500"/>
                                        <p:tgtEl>
                                          <p:spTgt spid="8">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8">
                                            <p:txEl>
                                              <p:pRg st="1" end="1"/>
                                            </p:txEl>
                                          </p:spTgt>
                                        </p:tgtEl>
                                        <p:attrNameLst>
                                          <p:attrName>style.visibility</p:attrName>
                                        </p:attrNameLst>
                                      </p:cBhvr>
                                      <p:to>
                                        <p:strVal val="visible"/>
                                      </p:to>
                                    </p:set>
                                    <p:animEffect transition="in" filter="fade">
                                      <p:cBhvr>
                                        <p:cTn id="16" dur="500"/>
                                        <p:tgtEl>
                                          <p:spTgt spid="8">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Effect transition="in" filter="fade">
                                      <p:cBhvr>
                                        <p:cTn id="21"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E982F3-101A-4CCA-A867-393BB022AA7F}"/>
              </a:ext>
            </a:extLst>
          </p:cNvPr>
          <p:cNvSpPr>
            <a:spLocks noGrp="1"/>
          </p:cNvSpPr>
          <p:nvPr>
            <p:ph type="title"/>
          </p:nvPr>
        </p:nvSpPr>
        <p:spPr/>
        <p:txBody>
          <a:bodyPr>
            <a:normAutofit/>
          </a:bodyPr>
          <a:lstStyle/>
          <a:p>
            <a:pPr algn="ctr"/>
            <a:r>
              <a:rPr lang="en-US" sz="4800" dirty="0">
                <a:solidFill>
                  <a:schemeClr val="bg1"/>
                </a:solidFill>
                <a:latin typeface="+mn-lt"/>
              </a:rPr>
              <a:t>REYR = Required Yearly Not Met</a:t>
            </a:r>
          </a:p>
        </p:txBody>
      </p:sp>
      <p:sp>
        <p:nvSpPr>
          <p:cNvPr id="5" name="Content Placeholder 4">
            <a:extLst>
              <a:ext uri="{FF2B5EF4-FFF2-40B4-BE49-F238E27FC236}">
                <a16:creationId xmlns:a16="http://schemas.microsoft.com/office/drawing/2014/main" id="{FF672459-BED0-4469-9D4A-2619A1CE9D99}"/>
              </a:ext>
            </a:extLst>
          </p:cNvPr>
          <p:cNvSpPr>
            <a:spLocks noGrp="1"/>
          </p:cNvSpPr>
          <p:nvPr>
            <p:ph sz="half" idx="1"/>
          </p:nvPr>
        </p:nvSpPr>
        <p:spPr>
          <a:xfrm>
            <a:off x="1326874" y="4480560"/>
            <a:ext cx="9538252" cy="2012314"/>
          </a:xfrm>
        </p:spPr>
        <p:txBody>
          <a:bodyPr>
            <a:normAutofit lnSpcReduction="10000"/>
          </a:bodyPr>
          <a:lstStyle/>
          <a:p>
            <a:pPr marL="0" indent="0" algn="ctr">
              <a:lnSpc>
                <a:spcPct val="100000"/>
              </a:lnSpc>
              <a:buNone/>
            </a:pPr>
            <a:endParaRPr lang="en-US" sz="32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2" name="Rectangle 1">
            <a:extLst>
              <a:ext uri="{FF2B5EF4-FFF2-40B4-BE49-F238E27FC236}">
                <a16:creationId xmlns:a16="http://schemas.microsoft.com/office/drawing/2014/main" id="{BD8F6D02-E4D7-44B9-A80E-2D047D44166D}"/>
              </a:ext>
            </a:extLst>
          </p:cNvPr>
          <p:cNvSpPr/>
          <p:nvPr/>
        </p:nvSpPr>
        <p:spPr>
          <a:xfrm>
            <a:off x="291549" y="5419180"/>
            <a:ext cx="10349946" cy="12083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effectLst>
                <a:outerShdw blurRad="38100" dist="38100" dir="2700000" algn="tl">
                  <a:srgbClr val="000000">
                    <a:alpha val="43137"/>
                  </a:srgbClr>
                </a:outerShdw>
              </a:effectLst>
            </a:endParaRPr>
          </a:p>
        </p:txBody>
      </p:sp>
      <p:sp>
        <p:nvSpPr>
          <p:cNvPr id="8" name="Content Placeholder 7">
            <a:extLst>
              <a:ext uri="{FF2B5EF4-FFF2-40B4-BE49-F238E27FC236}">
                <a16:creationId xmlns:a16="http://schemas.microsoft.com/office/drawing/2014/main" id="{DE25C4BC-4D3F-4707-948A-4B12E1C80031}"/>
              </a:ext>
            </a:extLst>
          </p:cNvPr>
          <p:cNvSpPr>
            <a:spLocks noGrp="1"/>
          </p:cNvSpPr>
          <p:nvPr>
            <p:ph sz="half" idx="2"/>
          </p:nvPr>
        </p:nvSpPr>
        <p:spPr>
          <a:xfrm>
            <a:off x="838200" y="1690688"/>
            <a:ext cx="10515600" cy="4537834"/>
          </a:xfrm>
        </p:spPr>
        <p:txBody>
          <a:bodyPr>
            <a:normAutofit lnSpcReduction="10000"/>
          </a:bodyPr>
          <a:lstStyle/>
          <a:p>
            <a:r>
              <a:rPr lang="en-US" sz="3200" dirty="0">
                <a:solidFill>
                  <a:schemeClr val="bg1"/>
                </a:solidFill>
              </a:rPr>
              <a:t>Members in REYR status </a:t>
            </a:r>
            <a:r>
              <a:rPr lang="en-US" sz="3200" dirty="0">
                <a:solidFill>
                  <a:srgbClr val="FFC000"/>
                </a:solidFill>
                <a:effectLst>
                  <a:outerShdw blurRad="38100" dist="38100" dir="2700000" algn="tl">
                    <a:srgbClr val="000000">
                      <a:alpha val="43137"/>
                    </a:srgbClr>
                  </a:outerShdw>
                </a:effectLst>
              </a:rPr>
              <a:t>do not automatically </a:t>
            </a:r>
            <a:r>
              <a:rPr lang="en-US" sz="3200" dirty="0">
                <a:solidFill>
                  <a:schemeClr val="bg1"/>
                </a:solidFill>
              </a:rPr>
              <a:t>revert to certified status in AUXDATA II upon completion of the missing tasks or hours.</a:t>
            </a:r>
          </a:p>
          <a:p>
            <a:pPr marL="0" indent="0">
              <a:buNone/>
            </a:pPr>
            <a:r>
              <a:rPr lang="en-US" sz="3200" dirty="0">
                <a:solidFill>
                  <a:schemeClr val="bg1"/>
                </a:solidFill>
              </a:rPr>
              <a:t> </a:t>
            </a:r>
          </a:p>
          <a:p>
            <a:r>
              <a:rPr lang="en-US" sz="3200" dirty="0">
                <a:solidFill>
                  <a:schemeClr val="bg1"/>
                </a:solidFill>
              </a:rPr>
              <a:t>A formal letter must be submitted to the OTO from the FSO-OP, MT (at any level), or FC stating: </a:t>
            </a:r>
          </a:p>
          <a:p>
            <a:pPr marL="0" indent="0">
              <a:buNone/>
            </a:pPr>
            <a:r>
              <a:rPr lang="en-US" sz="3200" dirty="0">
                <a:solidFill>
                  <a:schemeClr val="bg1"/>
                </a:solidFill>
              </a:rPr>
              <a:t>	(1) That the member has completed the missing 				requirement</a:t>
            </a:r>
          </a:p>
          <a:p>
            <a:pPr marL="0" indent="0">
              <a:buNone/>
            </a:pPr>
            <a:r>
              <a:rPr lang="en-US" sz="3200" dirty="0">
                <a:solidFill>
                  <a:schemeClr val="bg1"/>
                </a:solidFill>
              </a:rPr>
              <a:t>	(2) Request that the member be re-instated. </a:t>
            </a:r>
          </a:p>
          <a:p>
            <a:pPr marL="0" indent="0" algn="ctr">
              <a:buNone/>
            </a:pPr>
            <a:endParaRPr lang="en-US" sz="44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92958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750"/>
                            </p:stCondLst>
                            <p:childTnLst>
                              <p:par>
                                <p:cTn id="9" presetID="10" presetClass="entr" presetSubtype="0" fill="hold" nodeType="afterEffect">
                                  <p:stCondLst>
                                    <p:cond delay="50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500"/>
                                        <p:tgtEl>
                                          <p:spTgt spid="8">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8">
                                            <p:txEl>
                                              <p:pRg st="2" end="2"/>
                                            </p:txEl>
                                          </p:spTgt>
                                        </p:tgtEl>
                                        <p:attrNameLst>
                                          <p:attrName>style.visibility</p:attrName>
                                        </p:attrNameLst>
                                      </p:cBhvr>
                                      <p:to>
                                        <p:strVal val="visible"/>
                                      </p:to>
                                    </p:set>
                                    <p:animEffect transition="in" filter="fade">
                                      <p:cBhvr>
                                        <p:cTn id="16" dur="500"/>
                                        <p:tgtEl>
                                          <p:spTgt spid="8">
                                            <p:txEl>
                                              <p:pRg st="2" end="2"/>
                                            </p:txEl>
                                          </p:spTgt>
                                        </p:tgtEl>
                                      </p:cBhvr>
                                    </p:animEffect>
                                  </p:childTnLst>
                                </p:cTn>
                              </p:par>
                            </p:childTnLst>
                          </p:cTn>
                        </p:par>
                        <p:par>
                          <p:cTn id="17" fill="hold">
                            <p:stCondLst>
                              <p:cond delay="500"/>
                            </p:stCondLst>
                            <p:childTnLst>
                              <p:par>
                                <p:cTn id="18" presetID="10" presetClass="entr" presetSubtype="0" fill="hold" nodeType="afterEffect">
                                  <p:stCondLst>
                                    <p:cond delay="500"/>
                                  </p:stCondLst>
                                  <p:childTnLst>
                                    <p:set>
                                      <p:cBhvr>
                                        <p:cTn id="19" dur="1" fill="hold">
                                          <p:stCondLst>
                                            <p:cond delay="0"/>
                                          </p:stCondLst>
                                        </p:cTn>
                                        <p:tgtEl>
                                          <p:spTgt spid="8">
                                            <p:txEl>
                                              <p:pRg st="3" end="3"/>
                                            </p:txEl>
                                          </p:spTgt>
                                        </p:tgtEl>
                                        <p:attrNameLst>
                                          <p:attrName>style.visibility</p:attrName>
                                        </p:attrNameLst>
                                      </p:cBhvr>
                                      <p:to>
                                        <p:strVal val="visible"/>
                                      </p:to>
                                    </p:set>
                                    <p:animEffect transition="in" filter="fade">
                                      <p:cBhvr>
                                        <p:cTn id="20" dur="500"/>
                                        <p:tgtEl>
                                          <p:spTgt spid="8">
                                            <p:txEl>
                                              <p:pRg st="3" end="3"/>
                                            </p:txEl>
                                          </p:spTgt>
                                        </p:tgtEl>
                                      </p:cBhvr>
                                    </p:animEffect>
                                  </p:childTnLst>
                                </p:cTn>
                              </p:par>
                            </p:childTnLst>
                          </p:cTn>
                        </p:par>
                        <p:par>
                          <p:cTn id="21" fill="hold">
                            <p:stCondLst>
                              <p:cond delay="1500"/>
                            </p:stCondLst>
                            <p:childTnLst>
                              <p:par>
                                <p:cTn id="22" presetID="10" presetClass="entr" presetSubtype="0" fill="hold" nodeType="afterEffect">
                                  <p:stCondLst>
                                    <p:cond delay="500"/>
                                  </p:stCondLst>
                                  <p:childTnLst>
                                    <p:set>
                                      <p:cBhvr>
                                        <p:cTn id="23" dur="1" fill="hold">
                                          <p:stCondLst>
                                            <p:cond delay="0"/>
                                          </p:stCondLst>
                                        </p:cTn>
                                        <p:tgtEl>
                                          <p:spTgt spid="8">
                                            <p:txEl>
                                              <p:pRg st="4" end="4"/>
                                            </p:txEl>
                                          </p:spTgt>
                                        </p:tgtEl>
                                        <p:attrNameLst>
                                          <p:attrName>style.visibility</p:attrName>
                                        </p:attrNameLst>
                                      </p:cBhvr>
                                      <p:to>
                                        <p:strVal val="visible"/>
                                      </p:to>
                                    </p:set>
                                    <p:animEffect transition="in" filter="fade">
                                      <p:cBhvr>
                                        <p:cTn id="24"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94F83-A361-A127-7E18-D1D3A091AFB3}"/>
              </a:ext>
            </a:extLst>
          </p:cNvPr>
          <p:cNvSpPr>
            <a:spLocks noGrp="1"/>
          </p:cNvSpPr>
          <p:nvPr>
            <p:ph type="title"/>
          </p:nvPr>
        </p:nvSpPr>
        <p:spPr/>
        <p:txBody>
          <a:bodyPr/>
          <a:lstStyle/>
          <a:p>
            <a:pPr algn="ctr"/>
            <a:r>
              <a:rPr lang="en-US" b="1" dirty="0">
                <a:solidFill>
                  <a:schemeClr val="bg1"/>
                </a:solidFill>
                <a:effectLst>
                  <a:outerShdw blurRad="38100" dist="38100" dir="2700000" algn="tl">
                    <a:srgbClr val="000000">
                      <a:alpha val="43137"/>
                    </a:srgbClr>
                  </a:outerShdw>
                </a:effectLst>
              </a:rPr>
              <a:t>Where are the “Handbooks”?</a:t>
            </a:r>
          </a:p>
        </p:txBody>
      </p:sp>
      <p:pic>
        <p:nvPicPr>
          <p:cNvPr id="6" name="Content Placeholder 5">
            <a:extLst>
              <a:ext uri="{FF2B5EF4-FFF2-40B4-BE49-F238E27FC236}">
                <a16:creationId xmlns:a16="http://schemas.microsoft.com/office/drawing/2014/main" id="{605192A8-26FC-9985-CD46-05B0AB1B7754}"/>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985891" y="1475874"/>
            <a:ext cx="4314939" cy="5176394"/>
          </a:xfrm>
        </p:spPr>
      </p:pic>
      <p:pic>
        <p:nvPicPr>
          <p:cNvPr id="8" name="Content Placeholder 7">
            <a:extLst>
              <a:ext uri="{FF2B5EF4-FFF2-40B4-BE49-F238E27FC236}">
                <a16:creationId xmlns:a16="http://schemas.microsoft.com/office/drawing/2014/main" id="{AE685B3B-5D14-932E-3FF3-13408849262D}"/>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891170" y="1475874"/>
            <a:ext cx="4316359" cy="5176394"/>
          </a:xfrm>
        </p:spPr>
      </p:pic>
    </p:spTree>
    <p:extLst>
      <p:ext uri="{BB962C8B-B14F-4D97-AF65-F5344CB8AC3E}">
        <p14:creationId xmlns:p14="http://schemas.microsoft.com/office/powerpoint/2010/main" val="398362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 presetClass="entr" presetSubtype="8" fill="hold" nodeType="afterEffect">
                                  <p:stCondLst>
                                    <p:cond delay="75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75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1+#ppt_w/2"/>
                                          </p:val>
                                        </p:tav>
                                        <p:tav tm="100000">
                                          <p:val>
                                            <p:strVal val="#ppt_x"/>
                                          </p:val>
                                        </p:tav>
                                      </p:tavLst>
                                    </p:anim>
                                    <p:anim calcmode="lin" valueType="num">
                                      <p:cBhvr additive="base">
                                        <p:cTn id="16"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1981200" y="1600200"/>
            <a:ext cx="4191000" cy="4953000"/>
          </a:xfrm>
        </p:spPr>
        <p:txBody>
          <a:bodyPr>
            <a:normAutofit/>
          </a:bodyPr>
          <a:lstStyle/>
          <a:p>
            <a:pPr>
              <a:buNone/>
            </a:pPr>
            <a:r>
              <a:rPr lang="en-US" dirty="0">
                <a:solidFill>
                  <a:srgbClr val="FFC000"/>
                </a:solidFill>
              </a:rPr>
              <a:t>How to find them:</a:t>
            </a:r>
          </a:p>
          <a:p>
            <a:r>
              <a:rPr lang="en-US" b="1" dirty="0">
                <a:solidFill>
                  <a:schemeClr val="bg1"/>
                </a:solidFill>
                <a:effectLst>
                  <a:outerShdw blurRad="38100" dist="38100" dir="2700000" algn="tl">
                    <a:srgbClr val="000000">
                      <a:alpha val="43137"/>
                    </a:srgbClr>
                  </a:outerShdw>
                </a:effectLst>
              </a:rPr>
              <a:t>Go to AUXDATA</a:t>
            </a:r>
          </a:p>
          <a:p>
            <a:r>
              <a:rPr lang="en-US" dirty="0">
                <a:solidFill>
                  <a:schemeClr val="bg1"/>
                </a:solidFill>
              </a:rPr>
              <a:t>Go to “Aux Manuals – Quick Links (</a:t>
            </a:r>
            <a:r>
              <a:rPr lang="en-US" sz="2000" dirty="0">
                <a:solidFill>
                  <a:schemeClr val="bg1"/>
                </a:solidFill>
              </a:rPr>
              <a:t>right side on Home Page)</a:t>
            </a:r>
            <a:endParaRPr lang="en-US" dirty="0">
              <a:solidFill>
                <a:schemeClr val="bg1"/>
              </a:solidFill>
            </a:endParaRPr>
          </a:p>
          <a:p>
            <a:r>
              <a:rPr lang="en-US" dirty="0">
                <a:solidFill>
                  <a:schemeClr val="bg1"/>
                </a:solidFill>
              </a:rPr>
              <a:t>Go to “Surface Operations”</a:t>
            </a:r>
          </a:p>
        </p:txBody>
      </p:sp>
      <p:pic>
        <p:nvPicPr>
          <p:cNvPr id="3" name="Content Placeholder 2">
            <a:extLst>
              <a:ext uri="{FF2B5EF4-FFF2-40B4-BE49-F238E27FC236}">
                <a16:creationId xmlns:a16="http://schemas.microsoft.com/office/drawing/2014/main" id="{23452FA1-58D5-3860-0882-C32029E7E698}"/>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147814" y="1185268"/>
            <a:ext cx="4062986" cy="5587801"/>
          </a:xfrm>
        </p:spPr>
      </p:pic>
      <p:sp>
        <p:nvSpPr>
          <p:cNvPr id="4" name="Slide Number Placeholder 3"/>
          <p:cNvSpPr>
            <a:spLocks noGrp="1"/>
          </p:cNvSpPr>
          <p:nvPr>
            <p:ph type="sldNum" sz="quarter" idx="12"/>
          </p:nvPr>
        </p:nvSpPr>
        <p:spPr/>
        <p:txBody>
          <a:bodyPr/>
          <a:lstStyle/>
          <a:p>
            <a:pPr>
              <a:defRPr/>
            </a:pPr>
            <a:fld id="{82C1527F-0D92-4448-BA45-E96FDE4F934C}" type="slidenum">
              <a:rPr lang="en-US" smtClean="0"/>
              <a:pPr>
                <a:defRPr/>
              </a:pPr>
              <a:t>43</a:t>
            </a:fld>
            <a:endParaRPr lang="en-US" dirty="0"/>
          </a:p>
        </p:txBody>
      </p:sp>
      <p:sp>
        <p:nvSpPr>
          <p:cNvPr id="5" name="Title 4"/>
          <p:cNvSpPr>
            <a:spLocks noGrp="1"/>
          </p:cNvSpPr>
          <p:nvPr>
            <p:ph type="title"/>
          </p:nvPr>
        </p:nvSpPr>
        <p:spPr>
          <a:xfrm>
            <a:off x="838200" y="365125"/>
            <a:ext cx="10515600" cy="820143"/>
          </a:xfrm>
        </p:spPr>
        <p:txBody>
          <a:bodyPr>
            <a:normAutofit/>
          </a:bodyPr>
          <a:lstStyle/>
          <a:p>
            <a:pPr algn="ctr"/>
            <a:r>
              <a:rPr lang="en-US" sz="3200" b="1" u="sng" dirty="0">
                <a:solidFill>
                  <a:schemeClr val="bg1"/>
                </a:solidFill>
                <a:effectLst>
                  <a:outerShdw blurRad="38100" dist="38100" dir="2700000" algn="tl">
                    <a:srgbClr val="000000">
                      <a:alpha val="43137"/>
                    </a:srgbClr>
                  </a:outerShdw>
                </a:effectLst>
              </a:rPr>
              <a:t>New Surface Ops Qualification &amp; Training Handbooks </a:t>
            </a:r>
          </a:p>
        </p:txBody>
      </p:sp>
      <p:cxnSp>
        <p:nvCxnSpPr>
          <p:cNvPr id="9" name="Straight Arrow Connector 8">
            <a:extLst>
              <a:ext uri="{FF2B5EF4-FFF2-40B4-BE49-F238E27FC236}">
                <a16:creationId xmlns:a16="http://schemas.microsoft.com/office/drawing/2014/main" id="{4C1B069A-A29A-5694-923A-3162689992EE}"/>
              </a:ext>
            </a:extLst>
          </p:cNvPr>
          <p:cNvCxnSpPr>
            <a:cxnSpLocks/>
          </p:cNvCxnSpPr>
          <p:nvPr/>
        </p:nvCxnSpPr>
        <p:spPr>
          <a:xfrm flipH="1">
            <a:off x="7620000" y="3429000"/>
            <a:ext cx="990600" cy="12954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8098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par>
                          <p:cTn id="23" fill="hold">
                            <p:stCondLst>
                              <p:cond delay="500"/>
                            </p:stCondLst>
                            <p:childTnLst>
                              <p:par>
                                <p:cTn id="24" presetID="10" presetClass="entr" presetSubtype="0" fill="hold" nodeType="afterEffect">
                                  <p:stCondLst>
                                    <p:cond delay="50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500"/>
                                        <p:tgtEl>
                                          <p:spTgt spid="3"/>
                                        </p:tgtEl>
                                      </p:cBhvr>
                                    </p:animEffect>
                                  </p:childTnLst>
                                </p:cTn>
                              </p:par>
                            </p:childTnLst>
                          </p:cTn>
                        </p:par>
                        <p:par>
                          <p:cTn id="27" fill="hold">
                            <p:stCondLst>
                              <p:cond delay="1500"/>
                            </p:stCondLst>
                            <p:childTnLst>
                              <p:par>
                                <p:cTn id="28" presetID="2" presetClass="entr" presetSubtype="3" fill="hold" nodeType="afterEffect">
                                  <p:stCondLst>
                                    <p:cond delay="50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1981200" y="1600200"/>
            <a:ext cx="4191000" cy="4953000"/>
          </a:xfrm>
        </p:spPr>
        <p:txBody>
          <a:bodyPr>
            <a:normAutofit/>
          </a:bodyPr>
          <a:lstStyle/>
          <a:p>
            <a:pPr>
              <a:buNone/>
            </a:pPr>
            <a:r>
              <a:rPr lang="en-US" dirty="0">
                <a:solidFill>
                  <a:srgbClr val="FFC000"/>
                </a:solidFill>
              </a:rPr>
              <a:t>How to find them:</a:t>
            </a:r>
          </a:p>
          <a:p>
            <a:r>
              <a:rPr lang="en-US" b="1" dirty="0">
                <a:solidFill>
                  <a:schemeClr val="bg1"/>
                </a:solidFill>
                <a:effectLst>
                  <a:outerShdw blurRad="38100" dist="38100" dir="2700000" algn="tl">
                    <a:srgbClr val="000000">
                      <a:alpha val="43137"/>
                    </a:srgbClr>
                  </a:outerShdw>
                </a:effectLst>
              </a:rPr>
              <a:t>Boat Crew Training  - 16794-51B</a:t>
            </a:r>
          </a:p>
          <a:p>
            <a:endParaRPr lang="en-US" b="1" u="sng" dirty="0">
              <a:solidFill>
                <a:schemeClr val="bg1"/>
              </a:solidFill>
              <a:effectLst>
                <a:outerShdw blurRad="38100" dist="38100" dir="2700000" algn="tl">
                  <a:srgbClr val="000000">
                    <a:alpha val="43137"/>
                  </a:srgbClr>
                </a:outerShdw>
              </a:effectLst>
            </a:endParaRPr>
          </a:p>
          <a:p>
            <a:r>
              <a:rPr lang="en-US" b="1" dirty="0">
                <a:solidFill>
                  <a:schemeClr val="bg1"/>
                </a:solidFill>
                <a:effectLst>
                  <a:outerShdw blurRad="38100" dist="38100" dir="2700000" algn="tl">
                    <a:srgbClr val="000000">
                      <a:alpha val="43137"/>
                    </a:srgbClr>
                  </a:outerShdw>
                </a:effectLst>
              </a:rPr>
              <a:t>Auxiliary Boat Crew Qualification Handbook – 16794-52B </a:t>
            </a:r>
            <a:endParaRPr lang="en-US" dirty="0">
              <a:solidFill>
                <a:schemeClr val="bg1"/>
              </a:solidFill>
            </a:endParaRPr>
          </a:p>
        </p:txBody>
      </p:sp>
      <p:sp>
        <p:nvSpPr>
          <p:cNvPr id="4" name="Slide Number Placeholder 3"/>
          <p:cNvSpPr>
            <a:spLocks noGrp="1"/>
          </p:cNvSpPr>
          <p:nvPr>
            <p:ph type="sldNum" sz="quarter" idx="12"/>
          </p:nvPr>
        </p:nvSpPr>
        <p:spPr/>
        <p:txBody>
          <a:bodyPr/>
          <a:lstStyle/>
          <a:p>
            <a:pPr>
              <a:defRPr/>
            </a:pPr>
            <a:fld id="{82C1527F-0D92-4448-BA45-E96FDE4F934C}" type="slidenum">
              <a:rPr lang="en-US" smtClean="0"/>
              <a:pPr>
                <a:defRPr/>
              </a:pPr>
              <a:t>44</a:t>
            </a:fld>
            <a:endParaRPr lang="en-US" dirty="0"/>
          </a:p>
        </p:txBody>
      </p:sp>
      <p:sp>
        <p:nvSpPr>
          <p:cNvPr id="5" name="Title 4"/>
          <p:cNvSpPr>
            <a:spLocks noGrp="1"/>
          </p:cNvSpPr>
          <p:nvPr>
            <p:ph type="title"/>
          </p:nvPr>
        </p:nvSpPr>
        <p:spPr>
          <a:xfrm>
            <a:off x="838200" y="365125"/>
            <a:ext cx="10515600" cy="777875"/>
          </a:xfrm>
        </p:spPr>
        <p:txBody>
          <a:bodyPr>
            <a:normAutofit/>
          </a:bodyPr>
          <a:lstStyle/>
          <a:p>
            <a:pPr algn="ctr"/>
            <a:r>
              <a:rPr lang="en-US" sz="3200" b="1" u="sng" dirty="0">
                <a:solidFill>
                  <a:schemeClr val="bg1"/>
                </a:solidFill>
                <a:effectLst>
                  <a:outerShdw blurRad="38100" dist="38100" dir="2700000" algn="tl">
                    <a:srgbClr val="000000">
                      <a:alpha val="43137"/>
                    </a:srgbClr>
                  </a:outerShdw>
                </a:effectLst>
              </a:rPr>
              <a:t>New Surface Ops Qualification &amp; Training Handbooks </a:t>
            </a:r>
            <a:endParaRPr lang="en-US" sz="3200" u="sng" dirty="0">
              <a:solidFill>
                <a:schemeClr val="bg1"/>
              </a:solidFill>
            </a:endParaRPr>
          </a:p>
        </p:txBody>
      </p:sp>
      <p:pic>
        <p:nvPicPr>
          <p:cNvPr id="10" name="Content Placeholder 9">
            <a:extLst>
              <a:ext uri="{FF2B5EF4-FFF2-40B4-BE49-F238E27FC236}">
                <a16:creationId xmlns:a16="http://schemas.microsoft.com/office/drawing/2014/main" id="{C36B5DED-F198-69C8-9067-92628EBB5DA7}"/>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408110" y="1143000"/>
            <a:ext cx="4093719" cy="5630069"/>
          </a:xfrm>
        </p:spPr>
      </p:pic>
      <p:cxnSp>
        <p:nvCxnSpPr>
          <p:cNvPr id="11" name="Straight Arrow Connector 10">
            <a:extLst>
              <a:ext uri="{FF2B5EF4-FFF2-40B4-BE49-F238E27FC236}">
                <a16:creationId xmlns:a16="http://schemas.microsoft.com/office/drawing/2014/main" id="{A7E27367-17F9-9631-6E07-8772989D288C}"/>
              </a:ext>
            </a:extLst>
          </p:cNvPr>
          <p:cNvCxnSpPr>
            <a:cxnSpLocks/>
          </p:cNvCxnSpPr>
          <p:nvPr/>
        </p:nvCxnSpPr>
        <p:spPr>
          <a:xfrm flipH="1">
            <a:off x="7924800" y="4419600"/>
            <a:ext cx="1060337" cy="11430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7CB0FC55-87D3-37FE-BCC8-8770C8BDC018}"/>
              </a:ext>
            </a:extLst>
          </p:cNvPr>
          <p:cNvCxnSpPr>
            <a:cxnSpLocks/>
          </p:cNvCxnSpPr>
          <p:nvPr/>
        </p:nvCxnSpPr>
        <p:spPr>
          <a:xfrm flipH="1">
            <a:off x="9313694" y="4259264"/>
            <a:ext cx="1060337" cy="11430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2062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50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6">
                                            <p:txEl>
                                              <p:pRg st="1" end="1"/>
                                            </p:txEl>
                                          </p:spTgt>
                                        </p:tgtEl>
                                        <p:attrNameLst>
                                          <p:attrName>style.visibility</p:attrName>
                                        </p:attrNameLst>
                                      </p:cBhvr>
                                      <p:to>
                                        <p:strVal val="visible"/>
                                      </p:to>
                                    </p:set>
                                    <p:animEffect transition="in" filter="fade">
                                      <p:cBhvr>
                                        <p:cTn id="16" dur="500"/>
                                        <p:tgtEl>
                                          <p:spTgt spid="6">
                                            <p:txEl>
                                              <p:pRg st="1" end="1"/>
                                            </p:txEl>
                                          </p:spTgt>
                                        </p:tgtEl>
                                      </p:cBhvr>
                                    </p:animEffect>
                                  </p:childTnLst>
                                </p:cTn>
                              </p:par>
                            </p:childTnLst>
                          </p:cTn>
                        </p:par>
                        <p:par>
                          <p:cTn id="17" fill="hold">
                            <p:stCondLst>
                              <p:cond delay="500"/>
                            </p:stCondLst>
                            <p:childTnLst>
                              <p:par>
                                <p:cTn id="18" presetID="2" presetClass="entr" presetSubtype="3"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1+#ppt_w/2"/>
                                          </p:val>
                                        </p:tav>
                                        <p:tav tm="100000">
                                          <p:val>
                                            <p:strVal val="#ppt_x"/>
                                          </p:val>
                                        </p:tav>
                                      </p:tavLst>
                                    </p:anim>
                                    <p:anim calcmode="lin" valueType="num">
                                      <p:cBhvr additive="base">
                                        <p:cTn id="21"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6">
                                            <p:txEl>
                                              <p:pRg st="3" end="3"/>
                                            </p:txEl>
                                          </p:spTgt>
                                        </p:tgtEl>
                                        <p:attrNameLst>
                                          <p:attrName>style.visibility</p:attrName>
                                        </p:attrNameLst>
                                      </p:cBhvr>
                                      <p:to>
                                        <p:strVal val="visible"/>
                                      </p:to>
                                    </p:set>
                                    <p:animEffect transition="in" filter="fade">
                                      <p:cBhvr>
                                        <p:cTn id="26" dur="500"/>
                                        <p:tgtEl>
                                          <p:spTgt spid="6">
                                            <p:txEl>
                                              <p:pRg st="3" end="3"/>
                                            </p:txEl>
                                          </p:spTgt>
                                        </p:tgtEl>
                                      </p:cBhvr>
                                    </p:animEffect>
                                  </p:childTnLst>
                                </p:cTn>
                              </p:par>
                            </p:childTnLst>
                          </p:cTn>
                        </p:par>
                        <p:par>
                          <p:cTn id="27" fill="hold">
                            <p:stCondLst>
                              <p:cond delay="500"/>
                            </p:stCondLst>
                            <p:childTnLst>
                              <p:par>
                                <p:cTn id="28" presetID="2" presetClass="entr" presetSubtype="3" fill="hold"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additive="base">
                                        <p:cTn id="30" dur="500" fill="hold"/>
                                        <p:tgtEl>
                                          <p:spTgt spid="14"/>
                                        </p:tgtEl>
                                        <p:attrNameLst>
                                          <p:attrName>ppt_x</p:attrName>
                                        </p:attrNameLst>
                                      </p:cBhvr>
                                      <p:tavLst>
                                        <p:tav tm="0">
                                          <p:val>
                                            <p:strVal val="1+#ppt_w/2"/>
                                          </p:val>
                                        </p:tav>
                                        <p:tav tm="100000">
                                          <p:val>
                                            <p:strVal val="#ppt_x"/>
                                          </p:val>
                                        </p:tav>
                                      </p:tavLst>
                                    </p:anim>
                                    <p:anim calcmode="lin" valueType="num">
                                      <p:cBhvr additive="base">
                                        <p:cTn id="31"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7649" name="Footer Placeholder 3"/>
          <p:cNvSpPr>
            <a:spLocks noGrp="1"/>
          </p:cNvSpPr>
          <p:nvPr>
            <p:ph type="ftr" sz="quarter" idx="10"/>
          </p:nvPr>
        </p:nvSpPr>
        <p:spPr>
          <a:noFill/>
        </p:spPr>
        <p:txBody>
          <a:bodyPr/>
          <a:lstStyle/>
          <a:p>
            <a:endParaRPr lang="en-US" dirty="0">
              <a:latin typeface="Arial" pitchFamily="34" charset="0"/>
              <a:ea typeface="ＭＳ Ｐゴシック" pitchFamily="34" charset="-128"/>
            </a:endParaRPr>
          </a:p>
        </p:txBody>
      </p:sp>
      <p:sp>
        <p:nvSpPr>
          <p:cNvPr id="34818" name="Rectangle 2"/>
          <p:cNvSpPr>
            <a:spLocks noGrp="1" noChangeArrowheads="1"/>
          </p:cNvSpPr>
          <p:nvPr>
            <p:ph type="title"/>
          </p:nvPr>
        </p:nvSpPr>
        <p:spPr/>
        <p:txBody>
          <a:bodyPr/>
          <a:lstStyle/>
          <a:p>
            <a:pPr eaLnBrk="1" hangingPunct="1">
              <a:defRPr/>
            </a:pPr>
            <a:r>
              <a:rPr lang="en-US" dirty="0">
                <a:solidFill>
                  <a:schemeClr val="accent6">
                    <a:lumMod val="40000"/>
                    <a:lumOff val="60000"/>
                  </a:schemeClr>
                </a:solidFill>
                <a:ea typeface="+mj-ea"/>
              </a:rPr>
              <a:t>Night Operations </a:t>
            </a:r>
            <a:r>
              <a:rPr lang="en-US" sz="3200" dirty="0">
                <a:solidFill>
                  <a:schemeClr val="accent6">
                    <a:lumMod val="40000"/>
                    <a:lumOff val="60000"/>
                  </a:schemeClr>
                </a:solidFill>
                <a:ea typeface="+mj-ea"/>
              </a:rPr>
              <a:t>… A Brief Primer</a:t>
            </a:r>
          </a:p>
        </p:txBody>
      </p:sp>
      <p:sp>
        <p:nvSpPr>
          <p:cNvPr id="27651" name="Rectangle 3"/>
          <p:cNvSpPr>
            <a:spLocks noGrp="1" noChangeArrowheads="1"/>
          </p:cNvSpPr>
          <p:nvPr>
            <p:ph type="body" idx="1"/>
          </p:nvPr>
        </p:nvSpPr>
        <p:spPr>
          <a:xfrm>
            <a:off x="1981200" y="1524000"/>
            <a:ext cx="8229600" cy="4572000"/>
          </a:xfrm>
        </p:spPr>
        <p:txBody>
          <a:bodyPr>
            <a:noAutofit/>
          </a:bodyPr>
          <a:lstStyle/>
          <a:p>
            <a:pPr eaLnBrk="1" hangingPunct="1"/>
            <a:endParaRPr lang="en-US" sz="3600" dirty="0">
              <a:ea typeface="ＭＳ Ｐゴシック" pitchFamily="34" charset="-128"/>
            </a:endParaRPr>
          </a:p>
        </p:txBody>
      </p:sp>
      <p:pic>
        <p:nvPicPr>
          <p:cNvPr id="5" name="Picture 1" descr="C:\Documents and Settings\Administrator\My Documents\My Pictures\AtoN Photos\SCz - Wharf - Night.jpg">
            <a:extLst>
              <a:ext uri="{FF2B5EF4-FFF2-40B4-BE49-F238E27FC236}">
                <a16:creationId xmlns:a16="http://schemas.microsoft.com/office/drawing/2014/main" id="{FACA8B1C-88A9-543D-85E5-1F51D978386A}"/>
              </a:ext>
            </a:extLst>
          </p:cNvPr>
          <p:cNvPicPr>
            <a:picLocks noChangeAspect="1" noChangeArrowheads="1"/>
          </p:cNvPicPr>
          <p:nvPr/>
        </p:nvPicPr>
        <p:blipFill>
          <a:blip r:embed="rId2" cstate="print"/>
          <a:srcRect/>
          <a:stretch>
            <a:fillRect/>
          </a:stretch>
        </p:blipFill>
        <p:spPr bwMode="auto">
          <a:xfrm>
            <a:off x="1981200" y="1394015"/>
            <a:ext cx="6269832" cy="1931107"/>
          </a:xfrm>
          <a:prstGeom prst="rect">
            <a:avLst/>
          </a:prstGeom>
          <a:noFill/>
        </p:spPr>
      </p:pic>
      <p:pic>
        <p:nvPicPr>
          <p:cNvPr id="6" name="Picture 5">
            <a:extLst>
              <a:ext uri="{FF2B5EF4-FFF2-40B4-BE49-F238E27FC236}">
                <a16:creationId xmlns:a16="http://schemas.microsoft.com/office/drawing/2014/main" id="{D49CAF98-1E82-89A8-4C94-20CF2F44D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56792" y="3810000"/>
            <a:ext cx="6668600" cy="2286000"/>
          </a:xfrm>
          <a:prstGeom prst="rect">
            <a:avLst/>
          </a:prstGeom>
        </p:spPr>
      </p:pic>
    </p:spTree>
    <p:extLst>
      <p:ext uri="{BB962C8B-B14F-4D97-AF65-F5344CB8AC3E}">
        <p14:creationId xmlns:p14="http://schemas.microsoft.com/office/powerpoint/2010/main" val="2568095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par>
                          <p:cTn id="8" fill="hold">
                            <p:stCondLst>
                              <p:cond delay="1000"/>
                            </p:stCondLst>
                            <p:childTnLst>
                              <p:par>
                                <p:cTn id="9" presetID="10" presetClass="entr" presetSubtype="0" fill="hold" nodeType="afterEffect">
                                  <p:stCondLst>
                                    <p:cond delay="100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7649" name="Footer Placeholder 3"/>
          <p:cNvSpPr>
            <a:spLocks noGrp="1"/>
          </p:cNvSpPr>
          <p:nvPr>
            <p:ph type="ftr" sz="quarter" idx="10"/>
          </p:nvPr>
        </p:nvSpPr>
        <p:spPr>
          <a:noFill/>
        </p:spPr>
        <p:txBody>
          <a:bodyPr/>
          <a:lstStyle/>
          <a:p>
            <a:endParaRPr lang="en-US" dirty="0">
              <a:latin typeface="Arial" pitchFamily="34" charset="0"/>
              <a:ea typeface="ＭＳ Ｐゴシック" pitchFamily="34" charset="-128"/>
            </a:endParaRPr>
          </a:p>
        </p:txBody>
      </p:sp>
      <p:sp>
        <p:nvSpPr>
          <p:cNvPr id="34818" name="Rectangle 2"/>
          <p:cNvSpPr>
            <a:spLocks noGrp="1" noChangeArrowheads="1"/>
          </p:cNvSpPr>
          <p:nvPr>
            <p:ph type="title"/>
          </p:nvPr>
        </p:nvSpPr>
        <p:spPr/>
        <p:txBody>
          <a:bodyPr/>
          <a:lstStyle/>
          <a:p>
            <a:pPr eaLnBrk="1" hangingPunct="1">
              <a:defRPr/>
            </a:pPr>
            <a:r>
              <a:rPr lang="en-US" dirty="0">
                <a:solidFill>
                  <a:schemeClr val="accent6">
                    <a:lumMod val="40000"/>
                    <a:lumOff val="60000"/>
                  </a:schemeClr>
                </a:solidFill>
                <a:ea typeface="+mj-ea"/>
              </a:rPr>
              <a:t>Night Operations</a:t>
            </a:r>
          </a:p>
        </p:txBody>
      </p:sp>
      <p:sp>
        <p:nvSpPr>
          <p:cNvPr id="27651" name="Rectangle 3"/>
          <p:cNvSpPr>
            <a:spLocks noGrp="1" noChangeArrowheads="1"/>
          </p:cNvSpPr>
          <p:nvPr>
            <p:ph type="body" idx="1"/>
          </p:nvPr>
        </p:nvSpPr>
        <p:spPr>
          <a:xfrm>
            <a:off x="838200" y="1524000"/>
            <a:ext cx="10515600" cy="4572000"/>
          </a:xfrm>
        </p:spPr>
        <p:txBody>
          <a:bodyPr>
            <a:noAutofit/>
          </a:bodyPr>
          <a:lstStyle/>
          <a:p>
            <a:pPr eaLnBrk="1" hangingPunct="1"/>
            <a:r>
              <a:rPr lang="en-US" sz="3600" dirty="0">
                <a:solidFill>
                  <a:schemeClr val="bg1"/>
                </a:solidFill>
                <a:ea typeface="ＭＳ Ｐゴシック" pitchFamily="34" charset="-128"/>
              </a:rPr>
              <a:t>Alertness levels may drop off at night.</a:t>
            </a:r>
          </a:p>
          <a:p>
            <a:pPr eaLnBrk="1" hangingPunct="1"/>
            <a:r>
              <a:rPr lang="en-US" sz="3600" dirty="0">
                <a:solidFill>
                  <a:schemeClr val="bg1"/>
                </a:solidFill>
                <a:ea typeface="ＭＳ Ｐゴシック" pitchFamily="34" charset="-128"/>
              </a:rPr>
              <a:t>More frequent helm and lookout changes may be required to maintain an alert crew.</a:t>
            </a:r>
          </a:p>
          <a:p>
            <a:pPr eaLnBrk="1" hangingPunct="1"/>
            <a:r>
              <a:rPr lang="en-US" sz="3600" dirty="0">
                <a:solidFill>
                  <a:schemeClr val="bg1"/>
                </a:solidFill>
                <a:ea typeface="ＭＳ Ｐゴシック" pitchFamily="34" charset="-128"/>
              </a:rPr>
              <a:t>The most difficult period to maintain alertness and awareness is between 2100-0700 hours.</a:t>
            </a:r>
          </a:p>
          <a:p>
            <a:pPr eaLnBrk="1" hangingPunct="1"/>
            <a:endParaRPr lang="en-US" sz="3600" dirty="0">
              <a:solidFill>
                <a:schemeClr val="bg1"/>
              </a:solidFill>
              <a:ea typeface="ＭＳ Ｐゴシック" pitchFamily="34" charset="-128"/>
            </a:endParaRPr>
          </a:p>
          <a:p>
            <a:r>
              <a:rPr lang="en-US" dirty="0">
                <a:solidFill>
                  <a:schemeClr val="bg1"/>
                </a:solidFill>
              </a:rPr>
              <a:t>Ref: BOAT Manual Vol 1: Part 4 CH.2 Section C.7 Critical Mission Hours from 2300-0500.</a:t>
            </a:r>
          </a:p>
          <a:p>
            <a:pPr eaLnBrk="1" hangingPunct="1"/>
            <a:endParaRPr lang="en-US" sz="3600" dirty="0">
              <a:solidFill>
                <a:schemeClr val="bg1"/>
              </a:solidFill>
              <a:ea typeface="ＭＳ Ｐゴシック"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4818"/>
                                        </p:tgtEl>
                                        <p:attrNameLst>
                                          <p:attrName>style.visibility</p:attrName>
                                        </p:attrNameLst>
                                      </p:cBhvr>
                                      <p:to>
                                        <p:strVal val="visible"/>
                                      </p:to>
                                    </p:set>
                                    <p:animEffect transition="in" filter="fade">
                                      <p:cBhvr>
                                        <p:cTn id="7" dur="500"/>
                                        <p:tgtEl>
                                          <p:spTgt spid="34818"/>
                                        </p:tgtEl>
                                      </p:cBhvr>
                                    </p:animEffect>
                                  </p:childTnLst>
                                </p:cTn>
                              </p:par>
                            </p:childTnLst>
                          </p:cTn>
                        </p:par>
                        <p:par>
                          <p:cTn id="8" fill="hold">
                            <p:stCondLst>
                              <p:cond delay="500"/>
                            </p:stCondLst>
                            <p:childTnLst>
                              <p:par>
                                <p:cTn id="9" presetID="10" presetClass="entr" presetSubtype="0" fill="hold" nodeType="afterEffect">
                                  <p:stCondLst>
                                    <p:cond delay="500"/>
                                  </p:stCondLst>
                                  <p:childTnLst>
                                    <p:set>
                                      <p:cBhvr>
                                        <p:cTn id="10" dur="1" fill="hold">
                                          <p:stCondLst>
                                            <p:cond delay="0"/>
                                          </p:stCondLst>
                                        </p:cTn>
                                        <p:tgtEl>
                                          <p:spTgt spid="27651">
                                            <p:txEl>
                                              <p:pRg st="0" end="0"/>
                                            </p:txEl>
                                          </p:spTgt>
                                        </p:tgtEl>
                                        <p:attrNameLst>
                                          <p:attrName>style.visibility</p:attrName>
                                        </p:attrNameLst>
                                      </p:cBhvr>
                                      <p:to>
                                        <p:strVal val="visible"/>
                                      </p:to>
                                    </p:set>
                                    <p:animEffect transition="in" filter="fade">
                                      <p:cBhvr>
                                        <p:cTn id="11" dur="500"/>
                                        <p:tgtEl>
                                          <p:spTgt spid="27651">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7651">
                                            <p:txEl>
                                              <p:pRg st="1" end="1"/>
                                            </p:txEl>
                                          </p:spTgt>
                                        </p:tgtEl>
                                        <p:attrNameLst>
                                          <p:attrName>style.visibility</p:attrName>
                                        </p:attrNameLst>
                                      </p:cBhvr>
                                      <p:to>
                                        <p:strVal val="visible"/>
                                      </p:to>
                                    </p:set>
                                    <p:animEffect transition="in" filter="fade">
                                      <p:cBhvr>
                                        <p:cTn id="16" dur="500"/>
                                        <p:tgtEl>
                                          <p:spTgt spid="27651">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7651">
                                            <p:txEl>
                                              <p:pRg st="2" end="2"/>
                                            </p:txEl>
                                          </p:spTgt>
                                        </p:tgtEl>
                                        <p:attrNameLst>
                                          <p:attrName>style.visibility</p:attrName>
                                        </p:attrNameLst>
                                      </p:cBhvr>
                                      <p:to>
                                        <p:strVal val="visible"/>
                                      </p:to>
                                    </p:set>
                                    <p:animEffect transition="in" filter="fade">
                                      <p:cBhvr>
                                        <p:cTn id="21" dur="500"/>
                                        <p:tgtEl>
                                          <p:spTgt spid="27651">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7651">
                                            <p:txEl>
                                              <p:pRg st="4" end="4"/>
                                            </p:txEl>
                                          </p:spTgt>
                                        </p:tgtEl>
                                        <p:attrNameLst>
                                          <p:attrName>style.visibility</p:attrName>
                                        </p:attrNameLst>
                                      </p:cBhvr>
                                      <p:to>
                                        <p:strVal val="visible"/>
                                      </p:to>
                                    </p:set>
                                    <p:animEffect transition="in" filter="fade">
                                      <p:cBhvr>
                                        <p:cTn id="26" dur="500"/>
                                        <p:tgtEl>
                                          <p:spTgt spid="2765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209800" y="228600"/>
            <a:ext cx="7772400" cy="914400"/>
          </a:xfrm>
          <a:noFill/>
          <a:ln/>
        </p:spPr>
        <p:txBody>
          <a:bodyPr vert="horz" lIns="90488" tIns="44450" rIns="90488" bIns="44450" rtlCol="0" anchor="b">
            <a:normAutofit/>
          </a:bodyPr>
          <a:lstStyle/>
          <a:p>
            <a:r>
              <a:rPr lang="en-US" dirty="0">
                <a:solidFill>
                  <a:schemeClr val="accent6">
                    <a:lumMod val="40000"/>
                    <a:lumOff val="60000"/>
                  </a:schemeClr>
                </a:solidFill>
                <a:ea typeface="+mj-ea"/>
              </a:rPr>
              <a:t>Night Operations</a:t>
            </a:r>
            <a:endParaRPr lang="en-US" dirty="0">
              <a:solidFill>
                <a:schemeClr val="bg1"/>
              </a:solidFill>
              <a:effectLst>
                <a:outerShdw blurRad="38100" dist="38100" dir="2700000" algn="tl">
                  <a:srgbClr val="000000">
                    <a:alpha val="43137"/>
                  </a:srgbClr>
                </a:outerShdw>
              </a:effectLst>
            </a:endParaRPr>
          </a:p>
        </p:txBody>
      </p:sp>
      <p:sp>
        <p:nvSpPr>
          <p:cNvPr id="16387" name="Rectangle 3"/>
          <p:cNvSpPr>
            <a:spLocks noGrp="1" noChangeArrowheads="1"/>
          </p:cNvSpPr>
          <p:nvPr>
            <p:ph type="body" idx="1"/>
          </p:nvPr>
        </p:nvSpPr>
        <p:spPr>
          <a:xfrm>
            <a:off x="2209800" y="1295400"/>
            <a:ext cx="7772400" cy="5334000"/>
          </a:xfrm>
          <a:noFill/>
          <a:ln/>
        </p:spPr>
        <p:txBody>
          <a:bodyPr vert="horz" lIns="90488" tIns="44450" rIns="90488" bIns="44450" rtlCol="0">
            <a:normAutofit/>
          </a:bodyPr>
          <a:lstStyle/>
          <a:p>
            <a:pPr marL="0" indent="0"/>
            <a:endParaRPr lang="en-US" sz="2000" dirty="0"/>
          </a:p>
        </p:txBody>
      </p:sp>
      <p:pic>
        <p:nvPicPr>
          <p:cNvPr id="5" name="Picture 4" descr="PICT0029.JPG"/>
          <p:cNvPicPr>
            <a:picLocks noChangeAspect="1"/>
          </p:cNvPicPr>
          <p:nvPr/>
        </p:nvPicPr>
        <p:blipFill>
          <a:blip r:embed="rId3" cstate="print"/>
          <a:stretch>
            <a:fillRect/>
          </a:stretch>
        </p:blipFill>
        <p:spPr>
          <a:xfrm>
            <a:off x="1981200" y="1143000"/>
            <a:ext cx="8077200" cy="5596128"/>
          </a:xfrm>
          <a:prstGeom prst="rect">
            <a:avLst/>
          </a:prstGeom>
        </p:spPr>
      </p:pic>
      <p:sp>
        <p:nvSpPr>
          <p:cNvPr id="2" name="Slide Number Placeholder 1">
            <a:extLst>
              <a:ext uri="{FF2B5EF4-FFF2-40B4-BE49-F238E27FC236}">
                <a16:creationId xmlns:a16="http://schemas.microsoft.com/office/drawing/2014/main" id="{2E60EDAD-4DBB-4D13-A118-B6649470881E}"/>
              </a:ext>
            </a:extLst>
          </p:cNvPr>
          <p:cNvSpPr>
            <a:spLocks noGrp="1"/>
          </p:cNvSpPr>
          <p:nvPr>
            <p:ph type="sldNum" sz="quarter" idx="11"/>
          </p:nvPr>
        </p:nvSpPr>
        <p:spPr/>
        <p:txBody>
          <a:bodyPr/>
          <a:lstStyle/>
          <a:p>
            <a:fld id="{C9F97F02-AF5C-47A4-90CB-19431BA03DCF}" type="slidenum">
              <a:rPr lang="en-US" smtClean="0"/>
              <a:pPr/>
              <a:t>47</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6625" name="Footer Placeholder 3"/>
          <p:cNvSpPr>
            <a:spLocks noGrp="1"/>
          </p:cNvSpPr>
          <p:nvPr>
            <p:ph type="ftr" sz="quarter" idx="10"/>
          </p:nvPr>
        </p:nvSpPr>
        <p:spPr>
          <a:noFill/>
        </p:spPr>
        <p:txBody>
          <a:bodyPr/>
          <a:lstStyle/>
          <a:p>
            <a:endParaRPr lang="en-US" dirty="0">
              <a:latin typeface="Arial" pitchFamily="34" charset="0"/>
              <a:ea typeface="ＭＳ Ｐゴシック" pitchFamily="34" charset="-128"/>
            </a:endParaRPr>
          </a:p>
        </p:txBody>
      </p:sp>
      <p:sp>
        <p:nvSpPr>
          <p:cNvPr id="33794" name="Rectangle 2"/>
          <p:cNvSpPr>
            <a:spLocks noGrp="1" noChangeArrowheads="1"/>
          </p:cNvSpPr>
          <p:nvPr>
            <p:ph type="title"/>
          </p:nvPr>
        </p:nvSpPr>
        <p:spPr/>
        <p:txBody>
          <a:bodyPr/>
          <a:lstStyle/>
          <a:p>
            <a:pPr eaLnBrk="1" hangingPunct="1">
              <a:defRPr/>
            </a:pPr>
            <a:r>
              <a:rPr lang="en-US" dirty="0">
                <a:solidFill>
                  <a:schemeClr val="accent6">
                    <a:lumMod val="40000"/>
                    <a:lumOff val="60000"/>
                  </a:schemeClr>
                </a:solidFill>
                <a:ea typeface="+mj-ea"/>
              </a:rPr>
              <a:t>Night Operations</a:t>
            </a:r>
          </a:p>
        </p:txBody>
      </p:sp>
      <p:sp>
        <p:nvSpPr>
          <p:cNvPr id="26627" name="Rectangle 3"/>
          <p:cNvSpPr>
            <a:spLocks noGrp="1" noChangeArrowheads="1"/>
          </p:cNvSpPr>
          <p:nvPr>
            <p:ph type="body" idx="1"/>
          </p:nvPr>
        </p:nvSpPr>
        <p:spPr>
          <a:xfrm>
            <a:off x="838200" y="1600201"/>
            <a:ext cx="7016646" cy="4525963"/>
          </a:xfrm>
        </p:spPr>
        <p:txBody>
          <a:bodyPr>
            <a:noAutofit/>
          </a:bodyPr>
          <a:lstStyle/>
          <a:p>
            <a:pPr eaLnBrk="1" hangingPunct="1"/>
            <a:r>
              <a:rPr lang="en-US" sz="3600" dirty="0">
                <a:solidFill>
                  <a:schemeClr val="bg1"/>
                </a:solidFill>
                <a:ea typeface="ＭＳ Ｐゴシック" pitchFamily="34" charset="-128"/>
              </a:rPr>
              <a:t>Use your hearing</a:t>
            </a:r>
          </a:p>
          <a:p>
            <a:pPr lvl="1" eaLnBrk="1" hangingPunct="1"/>
            <a:r>
              <a:rPr lang="en-US" sz="3600" dirty="0">
                <a:solidFill>
                  <a:schemeClr val="bg1"/>
                </a:solidFill>
                <a:ea typeface="ＭＳ Ｐゴシック" pitchFamily="34" charset="-128"/>
              </a:rPr>
              <a:t>Sound carries very well over the water</a:t>
            </a:r>
          </a:p>
        </p:txBody>
      </p:sp>
      <p:pic>
        <p:nvPicPr>
          <p:cNvPr id="5122" name="Picture 2">
            <a:extLst>
              <a:ext uri="{FF2B5EF4-FFF2-40B4-BE49-F238E27FC236}">
                <a16:creationId xmlns:a16="http://schemas.microsoft.com/office/drawing/2014/main" id="{B695F8A7-62FF-1279-A7DB-9E984CAD49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3287" y="2852669"/>
            <a:ext cx="6877878" cy="386880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Effect transition="in" filter="dissolve">
                                      <p:cBhvr>
                                        <p:cTn id="7" dur="500"/>
                                        <p:tgtEl>
                                          <p:spTgt spid="26627">
                                            <p:txEl>
                                              <p:pRg st="0" end="0"/>
                                            </p:txEl>
                                          </p:spTgt>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26627">
                                            <p:txEl>
                                              <p:pRg st="1" end="1"/>
                                            </p:txEl>
                                          </p:spTgt>
                                        </p:tgtEl>
                                        <p:attrNameLst>
                                          <p:attrName>style.visibility</p:attrName>
                                        </p:attrNameLst>
                                      </p:cBhvr>
                                      <p:to>
                                        <p:strVal val="visible"/>
                                      </p:to>
                                    </p:set>
                                    <p:animEffect transition="in" filter="dissolve">
                                      <p:cBhvr>
                                        <p:cTn id="11" dur="1000"/>
                                        <p:tgtEl>
                                          <p:spTgt spid="26627">
                                            <p:txEl>
                                              <p:pRg st="1" end="1"/>
                                            </p:txEl>
                                          </p:spTgt>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5122"/>
                                        </p:tgtEl>
                                        <p:attrNameLst>
                                          <p:attrName>style.visibility</p:attrName>
                                        </p:attrNameLst>
                                      </p:cBhvr>
                                      <p:to>
                                        <p:strVal val="visible"/>
                                      </p:to>
                                    </p:set>
                                    <p:animEffect transition="in" filter="fade">
                                      <p:cBhvr>
                                        <p:cTn id="15"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6625" name="Footer Placeholder 3"/>
          <p:cNvSpPr>
            <a:spLocks noGrp="1"/>
          </p:cNvSpPr>
          <p:nvPr>
            <p:ph type="ftr" sz="quarter" idx="10"/>
          </p:nvPr>
        </p:nvSpPr>
        <p:spPr>
          <a:noFill/>
        </p:spPr>
        <p:txBody>
          <a:bodyPr/>
          <a:lstStyle/>
          <a:p>
            <a:endParaRPr lang="en-US" dirty="0">
              <a:latin typeface="Arial" pitchFamily="34" charset="0"/>
              <a:ea typeface="ＭＳ Ｐゴシック" pitchFamily="34" charset="-128"/>
            </a:endParaRPr>
          </a:p>
        </p:txBody>
      </p:sp>
      <p:sp>
        <p:nvSpPr>
          <p:cNvPr id="33794" name="Rectangle 2"/>
          <p:cNvSpPr>
            <a:spLocks noGrp="1" noChangeArrowheads="1"/>
          </p:cNvSpPr>
          <p:nvPr>
            <p:ph type="title"/>
          </p:nvPr>
        </p:nvSpPr>
        <p:spPr>
          <a:xfrm>
            <a:off x="838200" y="365126"/>
            <a:ext cx="10515600" cy="849078"/>
          </a:xfrm>
        </p:spPr>
        <p:txBody>
          <a:bodyPr/>
          <a:lstStyle/>
          <a:p>
            <a:pPr eaLnBrk="1" hangingPunct="1">
              <a:defRPr/>
            </a:pPr>
            <a:r>
              <a:rPr lang="en-US" dirty="0">
                <a:solidFill>
                  <a:schemeClr val="accent6">
                    <a:lumMod val="40000"/>
                    <a:lumOff val="60000"/>
                  </a:schemeClr>
                </a:solidFill>
                <a:ea typeface="+mj-ea"/>
              </a:rPr>
              <a:t>Night Operations</a:t>
            </a:r>
          </a:p>
        </p:txBody>
      </p:sp>
      <p:sp>
        <p:nvSpPr>
          <p:cNvPr id="26627" name="Rectangle 3"/>
          <p:cNvSpPr>
            <a:spLocks noGrp="1" noChangeArrowheads="1"/>
          </p:cNvSpPr>
          <p:nvPr>
            <p:ph type="body" idx="1"/>
          </p:nvPr>
        </p:nvSpPr>
        <p:spPr>
          <a:xfrm>
            <a:off x="838200" y="1214205"/>
            <a:ext cx="10869118" cy="4911960"/>
          </a:xfrm>
        </p:spPr>
        <p:txBody>
          <a:bodyPr>
            <a:noAutofit/>
          </a:bodyPr>
          <a:lstStyle/>
          <a:p>
            <a:r>
              <a:rPr lang="en-US" sz="3600" dirty="0">
                <a:solidFill>
                  <a:schemeClr val="bg1"/>
                </a:solidFill>
              </a:rPr>
              <a:t>Rule 5 - Every Vessel shall at all times maintain a proper look-out by sight and hearing as well as by all means available.</a:t>
            </a:r>
          </a:p>
          <a:p>
            <a:endParaRPr lang="en-US" sz="3600" dirty="0">
              <a:solidFill>
                <a:schemeClr val="bg1"/>
              </a:solidFill>
            </a:endParaRPr>
          </a:p>
          <a:p>
            <a:pPr eaLnBrk="1" hangingPunct="1"/>
            <a:r>
              <a:rPr lang="en-US" sz="3600" dirty="0">
                <a:solidFill>
                  <a:schemeClr val="bg1"/>
                </a:solidFill>
                <a:ea typeface="ＭＳ Ｐゴシック" pitchFamily="34" charset="-128"/>
              </a:rPr>
              <a:t>Maintain a proper watch and extra lookouts.</a:t>
            </a:r>
          </a:p>
          <a:p>
            <a:pPr eaLnBrk="1" hangingPunct="1"/>
            <a:endParaRPr lang="en-US" sz="3600" dirty="0">
              <a:solidFill>
                <a:schemeClr val="bg1"/>
              </a:solidFill>
              <a:ea typeface="ＭＳ Ｐゴシック" pitchFamily="34" charset="-128"/>
            </a:endParaRPr>
          </a:p>
          <a:p>
            <a:pPr eaLnBrk="1" hangingPunct="1"/>
            <a:r>
              <a:rPr lang="en-US" sz="3600" dirty="0">
                <a:solidFill>
                  <a:schemeClr val="bg1"/>
                </a:solidFill>
                <a:ea typeface="ＭＳ Ｐゴシック" pitchFamily="34" charset="-128"/>
              </a:rPr>
              <a:t>Consider attaching Chem-Lights to tow lines so you can actually see the line and stand a proper tow watch.</a:t>
            </a:r>
          </a:p>
        </p:txBody>
      </p:sp>
    </p:spTree>
    <p:extLst>
      <p:ext uri="{BB962C8B-B14F-4D97-AF65-F5344CB8AC3E}">
        <p14:creationId xmlns:p14="http://schemas.microsoft.com/office/powerpoint/2010/main" val="2348413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3794"/>
                                        </p:tgtEl>
                                        <p:attrNameLst>
                                          <p:attrName>style.visibility</p:attrName>
                                        </p:attrNameLst>
                                      </p:cBhvr>
                                      <p:to>
                                        <p:strVal val="visible"/>
                                      </p:to>
                                    </p:set>
                                    <p:animEffect transition="in" filter="fade">
                                      <p:cBhvr>
                                        <p:cTn id="7" dur="500"/>
                                        <p:tgtEl>
                                          <p:spTgt spid="3379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627">
                                            <p:txEl>
                                              <p:pRg st="0" end="0"/>
                                            </p:txEl>
                                          </p:spTgt>
                                        </p:tgtEl>
                                        <p:attrNameLst>
                                          <p:attrName>style.visibility</p:attrName>
                                        </p:attrNameLst>
                                      </p:cBhvr>
                                      <p:to>
                                        <p:strVal val="visible"/>
                                      </p:to>
                                    </p:set>
                                    <p:animEffect transition="in" filter="fade">
                                      <p:cBhvr>
                                        <p:cTn id="12" dur="500"/>
                                        <p:tgtEl>
                                          <p:spTgt spid="2662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627">
                                            <p:txEl>
                                              <p:pRg st="2" end="2"/>
                                            </p:txEl>
                                          </p:spTgt>
                                        </p:tgtEl>
                                        <p:attrNameLst>
                                          <p:attrName>style.visibility</p:attrName>
                                        </p:attrNameLst>
                                      </p:cBhvr>
                                      <p:to>
                                        <p:strVal val="visible"/>
                                      </p:to>
                                    </p:set>
                                    <p:animEffect transition="in" filter="fade">
                                      <p:cBhvr>
                                        <p:cTn id="17" dur="500"/>
                                        <p:tgtEl>
                                          <p:spTgt spid="2662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6627">
                                            <p:txEl>
                                              <p:pRg st="4" end="4"/>
                                            </p:txEl>
                                          </p:spTgt>
                                        </p:tgtEl>
                                        <p:attrNameLst>
                                          <p:attrName>style.visibility</p:attrName>
                                        </p:attrNameLst>
                                      </p:cBhvr>
                                      <p:to>
                                        <p:strVal val="visible"/>
                                      </p:to>
                                    </p:set>
                                    <p:animEffect transition="in" filter="fade">
                                      <p:cBhvr>
                                        <p:cTn id="22" dur="500"/>
                                        <p:tgtEl>
                                          <p:spTgt spid="266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E982F3-101A-4CCA-A867-393BB022AA7F}"/>
              </a:ext>
            </a:extLst>
          </p:cNvPr>
          <p:cNvSpPr>
            <a:spLocks noGrp="1"/>
          </p:cNvSpPr>
          <p:nvPr>
            <p:ph type="title"/>
          </p:nvPr>
        </p:nvSpPr>
        <p:spPr>
          <a:xfrm>
            <a:off x="838200" y="755374"/>
            <a:ext cx="10515600" cy="935314"/>
          </a:xfrm>
        </p:spPr>
        <p:txBody>
          <a:bodyPr>
            <a:normAutofit fontScale="90000"/>
          </a:bodyPr>
          <a:lstStyle/>
          <a:p>
            <a:pPr algn="ctr"/>
            <a:r>
              <a:rPr lang="en-US" sz="4800" b="1" dirty="0">
                <a:solidFill>
                  <a:schemeClr val="bg1"/>
                </a:solidFill>
              </a:rPr>
              <a:t>TASK </a:t>
            </a:r>
            <a:r>
              <a:rPr lang="en-US" sz="4800" b="1" dirty="0">
                <a:solidFill>
                  <a:srgbClr val="FFC000"/>
                </a:solidFill>
                <a:effectLst>
                  <a:outerShdw blurRad="38100" dist="38100" dir="2700000" algn="tl">
                    <a:srgbClr val="000000">
                      <a:alpha val="43137"/>
                    </a:srgbClr>
                  </a:outerShdw>
                </a:effectLst>
              </a:rPr>
              <a:t>COXN</a:t>
            </a:r>
            <a:r>
              <a:rPr lang="en-US" sz="4800" b="1" dirty="0">
                <a:solidFill>
                  <a:schemeClr val="bg1"/>
                </a:solidFill>
              </a:rPr>
              <a:t>-09-06-AUX: Underway Checkride</a:t>
            </a:r>
            <a:br>
              <a:rPr lang="en-US" sz="4800" b="1" dirty="0">
                <a:solidFill>
                  <a:schemeClr val="bg1"/>
                </a:solidFill>
              </a:rPr>
            </a:br>
            <a:r>
              <a:rPr lang="en-US" sz="4800" b="1" dirty="0">
                <a:solidFill>
                  <a:schemeClr val="bg1"/>
                </a:solidFill>
              </a:rPr>
              <a:t>TASK </a:t>
            </a:r>
            <a:r>
              <a:rPr lang="en-US" sz="4800" b="1" dirty="0">
                <a:solidFill>
                  <a:srgbClr val="FFC000"/>
                </a:solidFill>
                <a:effectLst>
                  <a:outerShdw blurRad="38100" dist="38100" dir="2700000" algn="tl">
                    <a:srgbClr val="000000">
                      <a:alpha val="43137"/>
                    </a:srgbClr>
                  </a:outerShdw>
                </a:effectLst>
              </a:rPr>
              <a:t>BCM</a:t>
            </a:r>
            <a:r>
              <a:rPr lang="en-US" sz="4800" b="1" dirty="0">
                <a:solidFill>
                  <a:schemeClr val="bg1"/>
                </a:solidFill>
              </a:rPr>
              <a:t>-08-04-AUX: Underway Check Ride </a:t>
            </a:r>
            <a:br>
              <a:rPr lang="en-US" sz="4800" dirty="0">
                <a:solidFill>
                  <a:schemeClr val="bg1"/>
                </a:solidFill>
              </a:rPr>
            </a:br>
            <a:endParaRPr lang="en-US" sz="4800" dirty="0">
              <a:solidFill>
                <a:schemeClr val="bg1"/>
              </a:solidFill>
              <a:latin typeface="+mn-lt"/>
            </a:endParaRPr>
          </a:p>
        </p:txBody>
      </p:sp>
      <p:sp>
        <p:nvSpPr>
          <p:cNvPr id="5" name="Content Placeholder 4">
            <a:extLst>
              <a:ext uri="{FF2B5EF4-FFF2-40B4-BE49-F238E27FC236}">
                <a16:creationId xmlns:a16="http://schemas.microsoft.com/office/drawing/2014/main" id="{FF672459-BED0-4469-9D4A-2619A1CE9D99}"/>
              </a:ext>
            </a:extLst>
          </p:cNvPr>
          <p:cNvSpPr>
            <a:spLocks noGrp="1"/>
          </p:cNvSpPr>
          <p:nvPr>
            <p:ph sz="half" idx="1"/>
          </p:nvPr>
        </p:nvSpPr>
        <p:spPr>
          <a:xfrm>
            <a:off x="1326874" y="4480560"/>
            <a:ext cx="9538252" cy="2012314"/>
          </a:xfrm>
        </p:spPr>
        <p:txBody>
          <a:bodyPr>
            <a:normAutofit fontScale="47500" lnSpcReduction="20000"/>
          </a:bodyPr>
          <a:lstStyle/>
          <a:p>
            <a:pPr marL="0" indent="0" algn="ctr">
              <a:lnSpc>
                <a:spcPct val="100000"/>
              </a:lnSpc>
              <a:buNone/>
            </a:pPr>
            <a:endParaRPr lang="en-US" sz="32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2" name="Rectangle 1">
            <a:extLst>
              <a:ext uri="{FF2B5EF4-FFF2-40B4-BE49-F238E27FC236}">
                <a16:creationId xmlns:a16="http://schemas.microsoft.com/office/drawing/2014/main" id="{BD8F6D02-E4D7-44B9-A80E-2D047D44166D}"/>
              </a:ext>
            </a:extLst>
          </p:cNvPr>
          <p:cNvSpPr/>
          <p:nvPr/>
        </p:nvSpPr>
        <p:spPr>
          <a:xfrm>
            <a:off x="291549" y="5692221"/>
            <a:ext cx="10349946" cy="9353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effectLst>
                <a:outerShdw blurRad="38100" dist="38100" dir="2700000" algn="tl">
                  <a:srgbClr val="000000">
                    <a:alpha val="43137"/>
                  </a:srgbClr>
                </a:outerShdw>
              </a:effectLst>
            </a:endParaRPr>
          </a:p>
        </p:txBody>
      </p:sp>
      <p:sp>
        <p:nvSpPr>
          <p:cNvPr id="8" name="Content Placeholder 7">
            <a:extLst>
              <a:ext uri="{FF2B5EF4-FFF2-40B4-BE49-F238E27FC236}">
                <a16:creationId xmlns:a16="http://schemas.microsoft.com/office/drawing/2014/main" id="{DE25C4BC-4D3F-4707-948A-4B12E1C80031}"/>
              </a:ext>
            </a:extLst>
          </p:cNvPr>
          <p:cNvSpPr>
            <a:spLocks noGrp="1"/>
          </p:cNvSpPr>
          <p:nvPr>
            <p:ph sz="half" idx="2"/>
          </p:nvPr>
        </p:nvSpPr>
        <p:spPr>
          <a:xfrm>
            <a:off x="838199" y="1491916"/>
            <a:ext cx="10515599" cy="4736606"/>
          </a:xfrm>
        </p:spPr>
        <p:txBody>
          <a:bodyPr>
            <a:normAutofit fontScale="47500" lnSpcReduction="20000"/>
          </a:bodyPr>
          <a:lstStyle/>
          <a:p>
            <a:endParaRPr lang="en-US" sz="3800" dirty="0">
              <a:solidFill>
                <a:schemeClr val="bg1"/>
              </a:solidFill>
            </a:endParaRPr>
          </a:p>
          <a:p>
            <a:r>
              <a:rPr lang="en-US" sz="5100" dirty="0">
                <a:solidFill>
                  <a:schemeClr val="bg1"/>
                </a:solidFill>
              </a:rPr>
              <a:t>Initial qualification and requalification (3-year) check rides are very similar to one another.</a:t>
            </a:r>
          </a:p>
          <a:p>
            <a:endParaRPr lang="en-US" sz="5100" dirty="0">
              <a:solidFill>
                <a:schemeClr val="bg1"/>
              </a:solidFill>
            </a:endParaRPr>
          </a:p>
          <a:p>
            <a:r>
              <a:rPr lang="en-US" sz="5100" dirty="0">
                <a:solidFill>
                  <a:schemeClr val="bg1"/>
                </a:solidFill>
              </a:rPr>
              <a:t>In response to the QE and as directed by the coxswain, the trainee must answer questions on, and perform the below-listed evolutions as the crewmember. The coxswain/crew along with the QE should supervise the trainee. </a:t>
            </a:r>
          </a:p>
          <a:p>
            <a:pPr marL="0" indent="0">
              <a:buNone/>
            </a:pPr>
            <a:endParaRPr lang="en-US" sz="5100" dirty="0">
              <a:solidFill>
                <a:schemeClr val="bg1"/>
              </a:solidFill>
            </a:endParaRPr>
          </a:p>
          <a:p>
            <a:r>
              <a:rPr lang="en-US" sz="5100" dirty="0">
                <a:solidFill>
                  <a:schemeClr val="bg1"/>
                </a:solidFill>
              </a:rPr>
              <a:t>For candidates </a:t>
            </a:r>
            <a:r>
              <a:rPr lang="en-US" sz="5100" b="1" dirty="0">
                <a:solidFill>
                  <a:srgbClr val="FFFF00"/>
                </a:solidFill>
                <a:effectLst>
                  <a:outerShdw blurRad="38100" dist="38100" dir="2700000" algn="tl">
                    <a:srgbClr val="000000">
                      <a:alpha val="43137"/>
                    </a:srgbClr>
                  </a:outerShdw>
                </a:effectLst>
              </a:rPr>
              <a:t>wanting</a:t>
            </a:r>
            <a:r>
              <a:rPr lang="en-US" sz="5100" dirty="0">
                <a:solidFill>
                  <a:schemeClr val="bg1"/>
                </a:solidFill>
              </a:rPr>
              <a:t> to be “Night Certified”, Performance Criteria include M.O.B. and piloting &amp; navigation exercise and </a:t>
            </a:r>
            <a:r>
              <a:rPr lang="en-US" sz="5100" b="1" dirty="0">
                <a:solidFill>
                  <a:schemeClr val="bg1"/>
                </a:solidFill>
              </a:rPr>
              <a:t>must </a:t>
            </a:r>
            <a:r>
              <a:rPr lang="en-US" sz="5100" dirty="0">
                <a:solidFill>
                  <a:schemeClr val="bg1"/>
                </a:solidFill>
              </a:rPr>
              <a:t>be part of the check ride conducted at night. </a:t>
            </a:r>
          </a:p>
          <a:p>
            <a:pPr marL="0" indent="0">
              <a:buNone/>
            </a:pPr>
            <a:r>
              <a:rPr lang="en-US" sz="5100" dirty="0">
                <a:solidFill>
                  <a:schemeClr val="bg1"/>
                </a:solidFill>
              </a:rPr>
              <a:t> </a:t>
            </a:r>
          </a:p>
          <a:p>
            <a:pPr marL="0" indent="0" algn="ctr">
              <a:buNone/>
            </a:pPr>
            <a:endParaRPr lang="en-US" sz="5100" dirty="0">
              <a:solidFill>
                <a:schemeClr val="bg1"/>
              </a:solidFill>
            </a:endParaRPr>
          </a:p>
          <a:p>
            <a:pPr marL="0" indent="0" algn="ctr">
              <a:buNone/>
            </a:pPr>
            <a:r>
              <a:rPr lang="en-US" sz="5100" dirty="0">
                <a:solidFill>
                  <a:schemeClr val="bg1"/>
                </a:solidFill>
              </a:rPr>
              <a:t>Ref: BCM 08-03 / COXN 09-05   Dockside</a:t>
            </a:r>
          </a:p>
          <a:p>
            <a:pPr marL="0" indent="0" algn="ctr">
              <a:buNone/>
            </a:pPr>
            <a:endParaRPr lang="en-US" sz="44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3586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fade">
                                      <p:cBhvr>
                                        <p:cTn id="17" dur="500"/>
                                        <p:tgtEl>
                                          <p:spTgt spid="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5" end="5"/>
                                            </p:txEl>
                                          </p:spTgt>
                                        </p:tgtEl>
                                        <p:attrNameLst>
                                          <p:attrName>style.visibility</p:attrName>
                                        </p:attrNameLst>
                                      </p:cBhvr>
                                      <p:to>
                                        <p:strVal val="visible"/>
                                      </p:to>
                                    </p:set>
                                    <p:animEffect transition="in" filter="fade">
                                      <p:cBhvr>
                                        <p:cTn id="22" dur="500"/>
                                        <p:tgtEl>
                                          <p:spTgt spid="8">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8" end="8"/>
                                            </p:txEl>
                                          </p:spTgt>
                                        </p:tgtEl>
                                        <p:attrNameLst>
                                          <p:attrName>style.visibility</p:attrName>
                                        </p:attrNameLst>
                                      </p:cBhvr>
                                      <p:to>
                                        <p:strVal val="visible"/>
                                      </p:to>
                                    </p:set>
                                    <p:animEffect transition="in" filter="fade">
                                      <p:cBhvr>
                                        <p:cTn id="27" dur="500"/>
                                        <p:tgtEl>
                                          <p:spTgt spid="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79255"/>
          </a:xfrm>
        </p:spPr>
        <p:txBody>
          <a:bodyPr>
            <a:normAutofit fontScale="90000"/>
          </a:bodyPr>
          <a:lstStyle/>
          <a:p>
            <a:r>
              <a:rPr lang="en-US" dirty="0">
                <a:solidFill>
                  <a:schemeClr val="accent6">
                    <a:lumMod val="40000"/>
                    <a:lumOff val="60000"/>
                  </a:schemeClr>
                </a:solidFill>
              </a:rPr>
              <a:t>Night Operations</a:t>
            </a:r>
          </a:p>
        </p:txBody>
      </p:sp>
      <p:sp>
        <p:nvSpPr>
          <p:cNvPr id="3" name="Content Placeholder 2"/>
          <p:cNvSpPr>
            <a:spLocks noGrp="1"/>
          </p:cNvSpPr>
          <p:nvPr>
            <p:ph idx="1"/>
          </p:nvPr>
        </p:nvSpPr>
        <p:spPr>
          <a:xfrm>
            <a:off x="838200" y="1064302"/>
            <a:ext cx="10515600" cy="5112661"/>
          </a:xfrm>
        </p:spPr>
        <p:txBody>
          <a:bodyPr>
            <a:normAutofit/>
          </a:bodyPr>
          <a:lstStyle/>
          <a:p>
            <a:r>
              <a:rPr lang="en-US" sz="3600" dirty="0">
                <a:solidFill>
                  <a:schemeClr val="bg1"/>
                </a:solidFill>
              </a:rPr>
              <a:t>Speeds should be limited so as not to exceed “safe speed”  </a:t>
            </a:r>
            <a:r>
              <a:rPr lang="en-US" sz="2400" dirty="0">
                <a:solidFill>
                  <a:schemeClr val="bg1"/>
                </a:solidFill>
              </a:rPr>
              <a:t>(Rule 6).</a:t>
            </a:r>
          </a:p>
          <a:p>
            <a:pPr fontAlgn="b"/>
            <a:r>
              <a:rPr lang="en-US" b="1" dirty="0">
                <a:solidFill>
                  <a:srgbClr val="FFFF00"/>
                </a:solidFill>
                <a:effectLst>
                  <a:outerShdw blurRad="38100" dist="38100" dir="2700000" algn="tl">
                    <a:srgbClr val="000000">
                      <a:alpha val="43137"/>
                    </a:srgbClr>
                  </a:outerShdw>
                </a:effectLst>
              </a:rPr>
              <a:t>6 factors to determine safe speed.</a:t>
            </a:r>
          </a:p>
          <a:p>
            <a:pPr lvl="0" fontAlgn="b"/>
            <a:r>
              <a:rPr lang="en-US" dirty="0">
                <a:solidFill>
                  <a:schemeClr val="bg1"/>
                </a:solidFill>
              </a:rPr>
              <a:t>State of visibility</a:t>
            </a:r>
          </a:p>
          <a:p>
            <a:pPr lvl="0" fontAlgn="b"/>
            <a:r>
              <a:rPr lang="en-US" dirty="0">
                <a:solidFill>
                  <a:schemeClr val="bg1"/>
                </a:solidFill>
              </a:rPr>
              <a:t>Traffic Density</a:t>
            </a:r>
          </a:p>
          <a:p>
            <a:pPr lvl="0" fontAlgn="b"/>
            <a:r>
              <a:rPr lang="en-US" dirty="0">
                <a:solidFill>
                  <a:schemeClr val="bg1"/>
                </a:solidFill>
              </a:rPr>
              <a:t>Maneuverability of the vessel w/reference to stopping distance and turning ability</a:t>
            </a:r>
          </a:p>
          <a:p>
            <a:pPr lvl="0" fontAlgn="b"/>
            <a:r>
              <a:rPr lang="en-US" dirty="0">
                <a:solidFill>
                  <a:schemeClr val="bg1"/>
                </a:solidFill>
              </a:rPr>
              <a:t>Background light, shore lights, or backscatter from own lights.</a:t>
            </a:r>
          </a:p>
          <a:p>
            <a:pPr lvl="0" fontAlgn="b"/>
            <a:r>
              <a:rPr lang="en-US" dirty="0">
                <a:solidFill>
                  <a:schemeClr val="bg1"/>
                </a:solidFill>
              </a:rPr>
              <a:t>Wind, sea, &amp; current, and close proximity to hazards</a:t>
            </a:r>
          </a:p>
          <a:p>
            <a:pPr lvl="0" fontAlgn="b"/>
            <a:r>
              <a:rPr lang="en-US" dirty="0">
                <a:solidFill>
                  <a:schemeClr val="bg1"/>
                </a:solidFill>
              </a:rPr>
              <a:t>Draft in relation to available depth of water.</a:t>
            </a:r>
          </a:p>
          <a:p>
            <a:endParaRPr lang="en-US" dirty="0"/>
          </a:p>
        </p:txBody>
      </p:sp>
      <p:sp>
        <p:nvSpPr>
          <p:cNvPr id="4" name="Footer Placeholder 3"/>
          <p:cNvSpPr>
            <a:spLocks noGrp="1"/>
          </p:cNvSpPr>
          <p:nvPr>
            <p:ph type="ftr" sz="quarter" idx="10"/>
          </p:nvPr>
        </p:nvSpPr>
        <p:spPr/>
        <p:txBody>
          <a:bodyPr/>
          <a:lstStyle/>
          <a:p>
            <a:pPr>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par>
                          <p:cTn id="18" fill="hold">
                            <p:stCondLst>
                              <p:cond delay="500"/>
                            </p:stCondLst>
                            <p:childTnLst>
                              <p:par>
                                <p:cTn id="19" presetID="10" presetClass="entr" presetSubtype="0" fill="hold" nodeType="afterEffect">
                                  <p:stCondLst>
                                    <p:cond delay="50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par>
                          <p:cTn id="22" fill="hold">
                            <p:stCondLst>
                              <p:cond delay="1500"/>
                            </p:stCondLst>
                            <p:childTnLst>
                              <p:par>
                                <p:cTn id="23" presetID="10" presetClass="entr" presetSubtype="0" fill="hold" nodeType="afterEffect">
                                  <p:stCondLst>
                                    <p:cond delay="50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par>
                          <p:cTn id="26" fill="hold">
                            <p:stCondLst>
                              <p:cond delay="2500"/>
                            </p:stCondLst>
                            <p:childTnLst>
                              <p:par>
                                <p:cTn id="27" presetID="10" presetClass="entr" presetSubtype="0" fill="hold" nodeType="afterEffect">
                                  <p:stCondLst>
                                    <p:cond delay="50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500"/>
                                        <p:tgtEl>
                                          <p:spTgt spid="3">
                                            <p:txEl>
                                              <p:pRg st="4" end="4"/>
                                            </p:txEl>
                                          </p:spTgt>
                                        </p:tgtEl>
                                      </p:cBhvr>
                                    </p:animEffect>
                                  </p:childTnLst>
                                </p:cTn>
                              </p:par>
                            </p:childTnLst>
                          </p:cTn>
                        </p:par>
                        <p:par>
                          <p:cTn id="30" fill="hold">
                            <p:stCondLst>
                              <p:cond delay="3500"/>
                            </p:stCondLst>
                            <p:childTnLst>
                              <p:par>
                                <p:cTn id="31" presetID="10" presetClass="entr" presetSubtype="0" fill="hold" nodeType="afterEffect">
                                  <p:stCondLst>
                                    <p:cond delay="50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500"/>
                                        <p:tgtEl>
                                          <p:spTgt spid="3">
                                            <p:txEl>
                                              <p:pRg st="5" end="5"/>
                                            </p:txEl>
                                          </p:spTgt>
                                        </p:tgtEl>
                                      </p:cBhvr>
                                    </p:animEffect>
                                  </p:childTnLst>
                                </p:cTn>
                              </p:par>
                            </p:childTnLst>
                          </p:cTn>
                        </p:par>
                        <p:par>
                          <p:cTn id="34" fill="hold">
                            <p:stCondLst>
                              <p:cond delay="4500"/>
                            </p:stCondLst>
                            <p:childTnLst>
                              <p:par>
                                <p:cTn id="35" presetID="10" presetClass="entr" presetSubtype="0" fill="hold" nodeType="afterEffect">
                                  <p:stCondLst>
                                    <p:cond delay="50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par>
                          <p:cTn id="38" fill="hold">
                            <p:stCondLst>
                              <p:cond delay="5500"/>
                            </p:stCondLst>
                            <p:childTnLst>
                              <p:par>
                                <p:cTn id="39" presetID="10" presetClass="entr" presetSubtype="0" fill="hold" nodeType="afterEffect">
                                  <p:stCondLst>
                                    <p:cond delay="50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fade">
                                      <p:cBhvr>
                                        <p:cTn id="41"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116203"/>
          </a:xfrm>
        </p:spPr>
        <p:txBody>
          <a:bodyPr/>
          <a:lstStyle/>
          <a:p>
            <a:r>
              <a:rPr lang="en-US" dirty="0">
                <a:solidFill>
                  <a:schemeClr val="accent6">
                    <a:lumMod val="40000"/>
                    <a:lumOff val="60000"/>
                  </a:schemeClr>
                </a:solidFill>
              </a:rPr>
              <a:t>Night Operations</a:t>
            </a:r>
          </a:p>
        </p:txBody>
      </p:sp>
      <p:sp>
        <p:nvSpPr>
          <p:cNvPr id="3" name="Content Placeholder 2"/>
          <p:cNvSpPr>
            <a:spLocks noGrp="1"/>
          </p:cNvSpPr>
          <p:nvPr>
            <p:ph idx="1"/>
          </p:nvPr>
        </p:nvSpPr>
        <p:spPr>
          <a:xfrm>
            <a:off x="838199" y="1481328"/>
            <a:ext cx="10515599" cy="4995672"/>
          </a:xfrm>
        </p:spPr>
        <p:txBody>
          <a:bodyPr>
            <a:normAutofit/>
          </a:bodyPr>
          <a:lstStyle/>
          <a:p>
            <a:r>
              <a:rPr lang="en-US" sz="3600" dirty="0">
                <a:solidFill>
                  <a:schemeClr val="bg1"/>
                </a:solidFill>
              </a:rPr>
              <a:t>The Coxswain should assign one crew member to constantly monitor the Radar screen in addition to the helmsman.  </a:t>
            </a:r>
          </a:p>
          <a:p>
            <a:endParaRPr lang="en-US" sz="3600" dirty="0">
              <a:solidFill>
                <a:schemeClr val="bg1"/>
              </a:solidFill>
            </a:endParaRPr>
          </a:p>
          <a:p>
            <a:r>
              <a:rPr lang="en-US" sz="3600" dirty="0">
                <a:solidFill>
                  <a:schemeClr val="bg1"/>
                </a:solidFill>
              </a:rPr>
              <a:t>This crew person must be competent with radar, keep a watchful eye on the screen and communicate conditions clearly with the coxswain and helmsman.</a:t>
            </a:r>
          </a:p>
          <a:p>
            <a:endParaRPr lang="en-US" dirty="0"/>
          </a:p>
        </p:txBody>
      </p:sp>
      <p:sp>
        <p:nvSpPr>
          <p:cNvPr id="4" name="Footer Placeholder 3"/>
          <p:cNvSpPr>
            <a:spLocks noGrp="1"/>
          </p:cNvSpPr>
          <p:nvPr>
            <p:ph type="ftr" sz="quarter" idx="10"/>
          </p:nvPr>
        </p:nvSpPr>
        <p:spPr/>
        <p:txBody>
          <a:bodyPr/>
          <a:lstStyle/>
          <a:p>
            <a:pPr>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25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79255"/>
          </a:xfrm>
        </p:spPr>
        <p:txBody>
          <a:bodyPr>
            <a:normAutofit fontScale="90000"/>
          </a:bodyPr>
          <a:lstStyle/>
          <a:p>
            <a:r>
              <a:rPr lang="en-US" dirty="0">
                <a:solidFill>
                  <a:schemeClr val="accent6">
                    <a:lumMod val="40000"/>
                    <a:lumOff val="60000"/>
                  </a:schemeClr>
                </a:solidFill>
              </a:rPr>
              <a:t>Night Operations</a:t>
            </a:r>
          </a:p>
        </p:txBody>
      </p:sp>
      <p:sp>
        <p:nvSpPr>
          <p:cNvPr id="3" name="Content Placeholder 2"/>
          <p:cNvSpPr>
            <a:spLocks noGrp="1"/>
          </p:cNvSpPr>
          <p:nvPr>
            <p:ph idx="1"/>
          </p:nvPr>
        </p:nvSpPr>
        <p:spPr>
          <a:xfrm>
            <a:off x="838200" y="1064302"/>
            <a:ext cx="10515600" cy="5428573"/>
          </a:xfrm>
        </p:spPr>
        <p:txBody>
          <a:bodyPr>
            <a:normAutofit/>
          </a:bodyPr>
          <a:lstStyle/>
          <a:p>
            <a:pPr fontAlgn="b"/>
            <a:r>
              <a:rPr lang="en-US" sz="3600" dirty="0">
                <a:solidFill>
                  <a:srgbClr val="FFFF00"/>
                </a:solidFill>
                <a:effectLst>
                  <a:outerShdw blurRad="38100" dist="38100" dir="2700000" algn="tl">
                    <a:srgbClr val="000000">
                      <a:alpha val="43137"/>
                    </a:srgbClr>
                  </a:outerShdw>
                </a:effectLst>
              </a:rPr>
              <a:t>Vessels with Operational Radar:</a:t>
            </a:r>
          </a:p>
          <a:p>
            <a:pPr lvl="0" fontAlgn="b"/>
            <a:r>
              <a:rPr lang="en-US" sz="3600" dirty="0">
                <a:solidFill>
                  <a:schemeClr val="bg1"/>
                </a:solidFill>
              </a:rPr>
              <a:t>Characteristics, efficiency, and limitations</a:t>
            </a:r>
          </a:p>
          <a:p>
            <a:pPr lvl="0" fontAlgn="b"/>
            <a:r>
              <a:rPr lang="en-US" sz="3600" dirty="0">
                <a:solidFill>
                  <a:schemeClr val="bg1"/>
                </a:solidFill>
              </a:rPr>
              <a:t>Radar Range and scale.</a:t>
            </a:r>
          </a:p>
          <a:p>
            <a:pPr lvl="0" fontAlgn="b"/>
            <a:r>
              <a:rPr lang="en-US" sz="3600" dirty="0">
                <a:solidFill>
                  <a:schemeClr val="bg1"/>
                </a:solidFill>
              </a:rPr>
              <a:t>Sea state, weather, and other sources of interference.</a:t>
            </a:r>
          </a:p>
          <a:p>
            <a:pPr lvl="0" fontAlgn="b"/>
            <a:r>
              <a:rPr lang="en-US" sz="3600" dirty="0">
                <a:solidFill>
                  <a:schemeClr val="bg1"/>
                </a:solidFill>
              </a:rPr>
              <a:t>Small vessels, and other floating objects that may not be detected</a:t>
            </a:r>
          </a:p>
          <a:p>
            <a:pPr lvl="0" fontAlgn="b"/>
            <a:r>
              <a:rPr lang="en-US" sz="3600" dirty="0">
                <a:solidFill>
                  <a:schemeClr val="bg1"/>
                </a:solidFill>
              </a:rPr>
              <a:t>Number, location, and movement of vessels detected.</a:t>
            </a:r>
          </a:p>
          <a:p>
            <a:pPr lvl="0" fontAlgn="b"/>
            <a:r>
              <a:rPr lang="en-US" sz="3600" dirty="0">
                <a:solidFill>
                  <a:schemeClr val="bg1"/>
                </a:solidFill>
              </a:rPr>
              <a:t>A more exact assessment of the visibility.</a:t>
            </a:r>
          </a:p>
          <a:p>
            <a:endParaRPr lang="en-US" dirty="0"/>
          </a:p>
        </p:txBody>
      </p:sp>
      <p:sp>
        <p:nvSpPr>
          <p:cNvPr id="4" name="Footer Placeholder 3"/>
          <p:cNvSpPr>
            <a:spLocks noGrp="1"/>
          </p:cNvSpPr>
          <p:nvPr>
            <p:ph type="ftr" sz="quarter" idx="10"/>
          </p:nvPr>
        </p:nvSpPr>
        <p:spPr/>
        <p:txBody>
          <a:bodyPr/>
          <a:lstStyle/>
          <a:p>
            <a:pPr>
              <a:defRPr/>
            </a:pPr>
            <a:endParaRPr lang="en-US" dirty="0"/>
          </a:p>
        </p:txBody>
      </p:sp>
    </p:spTree>
    <p:extLst>
      <p:ext uri="{BB962C8B-B14F-4D97-AF65-F5344CB8AC3E}">
        <p14:creationId xmlns:p14="http://schemas.microsoft.com/office/powerpoint/2010/main" val="704576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25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7CE79-6891-45E7-1FA3-A76C8BBC3DE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A642EC9-48EF-CD52-73FA-FA567FAA207C}"/>
              </a:ext>
            </a:extLst>
          </p:cNvPr>
          <p:cNvSpPr>
            <a:spLocks noGrp="1"/>
          </p:cNvSpPr>
          <p:nvPr>
            <p:ph idx="1"/>
          </p:nvPr>
        </p:nvSpPr>
        <p:spPr/>
        <p:txBody>
          <a:bodyPr/>
          <a:lstStyle/>
          <a:p>
            <a:endParaRPr lang="en-US" dirty="0"/>
          </a:p>
        </p:txBody>
      </p:sp>
      <p:pic>
        <p:nvPicPr>
          <p:cNvPr id="4" name="Picture 3">
            <a:extLst>
              <a:ext uri="{FF2B5EF4-FFF2-40B4-BE49-F238E27FC236}">
                <a16:creationId xmlns:a16="http://schemas.microsoft.com/office/drawing/2014/main" id="{31478E64-EA7E-BFFD-7835-66C8CCBDB3F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55517" y="188517"/>
            <a:ext cx="6480965" cy="6480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2219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nodePh="1">
                                  <p:stCondLst>
                                    <p:cond delay="0"/>
                                  </p:stCondLst>
                                  <p:endCondLst>
                                    <p:cond evt="begin" delay="0">
                                      <p:tn val="9"/>
                                    </p:cond>
                                  </p:end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002ECABD-8907-D42A-4864-992651E3FF8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52600" y="1295399"/>
            <a:ext cx="8473664" cy="5426075"/>
          </a:xfrm>
        </p:spPr>
      </p:pic>
      <p:sp>
        <p:nvSpPr>
          <p:cNvPr id="3" name="Slide Number Placeholder 2">
            <a:extLst>
              <a:ext uri="{FF2B5EF4-FFF2-40B4-BE49-F238E27FC236}">
                <a16:creationId xmlns:a16="http://schemas.microsoft.com/office/drawing/2014/main" id="{73B023EA-0592-D175-7907-747AB42C4158}"/>
              </a:ext>
            </a:extLst>
          </p:cNvPr>
          <p:cNvSpPr>
            <a:spLocks noGrp="1"/>
          </p:cNvSpPr>
          <p:nvPr>
            <p:ph type="sldNum" sz="quarter" idx="12"/>
          </p:nvPr>
        </p:nvSpPr>
        <p:spPr/>
        <p:txBody>
          <a:bodyPr/>
          <a:lstStyle/>
          <a:p>
            <a:pPr>
              <a:defRPr/>
            </a:pPr>
            <a:fld id="{82C1527F-0D92-4448-BA45-E96FDE4F934C}" type="slidenum">
              <a:rPr lang="en-US" smtClean="0"/>
              <a:pPr>
                <a:defRPr/>
              </a:pPr>
              <a:t>54</a:t>
            </a:fld>
            <a:endParaRPr lang="en-US" dirty="0"/>
          </a:p>
        </p:txBody>
      </p:sp>
      <p:sp>
        <p:nvSpPr>
          <p:cNvPr id="4" name="Title 3">
            <a:extLst>
              <a:ext uri="{FF2B5EF4-FFF2-40B4-BE49-F238E27FC236}">
                <a16:creationId xmlns:a16="http://schemas.microsoft.com/office/drawing/2014/main" id="{8E773166-59E9-CDDE-EA70-69992EFC591E}"/>
              </a:ext>
            </a:extLst>
          </p:cNvPr>
          <p:cNvSpPr>
            <a:spLocks noGrp="1"/>
          </p:cNvSpPr>
          <p:nvPr>
            <p:ph type="title"/>
          </p:nvPr>
        </p:nvSpPr>
        <p:spPr/>
        <p:txBody>
          <a:bodyPr/>
          <a:lstStyle/>
          <a:p>
            <a:r>
              <a:rPr lang="en-US" dirty="0">
                <a:solidFill>
                  <a:schemeClr val="accent6">
                    <a:lumMod val="40000"/>
                    <a:lumOff val="60000"/>
                  </a:schemeClr>
                </a:solidFill>
              </a:rPr>
              <a:t>Night Operations</a:t>
            </a:r>
            <a:endParaRPr lang="en-US" dirty="0"/>
          </a:p>
        </p:txBody>
      </p:sp>
    </p:spTree>
    <p:extLst>
      <p:ext uri="{BB962C8B-B14F-4D97-AF65-F5344CB8AC3E}">
        <p14:creationId xmlns:p14="http://schemas.microsoft.com/office/powerpoint/2010/main" val="1786034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3B023EA-0592-D175-7907-747AB42C4158}"/>
              </a:ext>
            </a:extLst>
          </p:cNvPr>
          <p:cNvSpPr>
            <a:spLocks noGrp="1"/>
          </p:cNvSpPr>
          <p:nvPr>
            <p:ph type="sldNum" sz="quarter" idx="12"/>
          </p:nvPr>
        </p:nvSpPr>
        <p:spPr/>
        <p:txBody>
          <a:bodyPr/>
          <a:lstStyle/>
          <a:p>
            <a:pPr>
              <a:defRPr/>
            </a:pPr>
            <a:fld id="{82C1527F-0D92-4448-BA45-E96FDE4F934C}" type="slidenum">
              <a:rPr lang="en-US" smtClean="0"/>
              <a:pPr>
                <a:defRPr/>
              </a:pPr>
              <a:t>55</a:t>
            </a:fld>
            <a:endParaRPr lang="en-US" dirty="0"/>
          </a:p>
        </p:txBody>
      </p:sp>
      <p:sp>
        <p:nvSpPr>
          <p:cNvPr id="4" name="Title 3">
            <a:extLst>
              <a:ext uri="{FF2B5EF4-FFF2-40B4-BE49-F238E27FC236}">
                <a16:creationId xmlns:a16="http://schemas.microsoft.com/office/drawing/2014/main" id="{8E773166-59E9-CDDE-EA70-69992EFC591E}"/>
              </a:ext>
            </a:extLst>
          </p:cNvPr>
          <p:cNvSpPr>
            <a:spLocks noGrp="1"/>
          </p:cNvSpPr>
          <p:nvPr>
            <p:ph type="title"/>
          </p:nvPr>
        </p:nvSpPr>
        <p:spPr/>
        <p:txBody>
          <a:bodyPr/>
          <a:lstStyle/>
          <a:p>
            <a:endParaRPr lang="en-US" dirty="0"/>
          </a:p>
        </p:txBody>
      </p:sp>
      <p:pic>
        <p:nvPicPr>
          <p:cNvPr id="8" name="Picture 7">
            <a:extLst>
              <a:ext uri="{FF2B5EF4-FFF2-40B4-BE49-F238E27FC236}">
                <a16:creationId xmlns:a16="http://schemas.microsoft.com/office/drawing/2014/main" id="{EB87DA7E-350A-E6F6-DD54-3F5BE753DE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15689" y="121224"/>
            <a:ext cx="8760621" cy="6570466"/>
          </a:xfrm>
          <a:prstGeom prst="rect">
            <a:avLst/>
          </a:prstGeom>
        </p:spPr>
      </p:pic>
      <p:sp>
        <p:nvSpPr>
          <p:cNvPr id="5" name="Content Placeholder 4">
            <a:extLst>
              <a:ext uri="{FF2B5EF4-FFF2-40B4-BE49-F238E27FC236}">
                <a16:creationId xmlns:a16="http://schemas.microsoft.com/office/drawing/2014/main" id="{17169BFC-CB0F-C30C-0C07-0881D9E2C520}"/>
              </a:ext>
            </a:extLst>
          </p:cNvPr>
          <p:cNvSpPr>
            <a:spLocks noGrp="1"/>
          </p:cNvSpPr>
          <p:nvPr>
            <p:ph idx="1"/>
          </p:nvPr>
        </p:nvSpPr>
        <p:spPr/>
        <p:txBody>
          <a:bodyPr/>
          <a:lstStyle/>
          <a:p>
            <a:endParaRPr lang="en-US" dirty="0"/>
          </a:p>
        </p:txBody>
      </p:sp>
      <p:sp>
        <p:nvSpPr>
          <p:cNvPr id="2" name="Rectangle 1">
            <a:extLst>
              <a:ext uri="{FF2B5EF4-FFF2-40B4-BE49-F238E27FC236}">
                <a16:creationId xmlns:a16="http://schemas.microsoft.com/office/drawing/2014/main" id="{85110C2B-00EC-BAD4-66E5-40E06E9A30FC}"/>
              </a:ext>
            </a:extLst>
          </p:cNvPr>
          <p:cNvSpPr/>
          <p:nvPr/>
        </p:nvSpPr>
        <p:spPr>
          <a:xfrm>
            <a:off x="112735" y="113506"/>
            <a:ext cx="2830882" cy="567531"/>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accent6">
                    <a:lumMod val="40000"/>
                    <a:lumOff val="60000"/>
                  </a:schemeClr>
                </a:solidFill>
                <a:effectLst>
                  <a:outerShdw blurRad="38100" dist="38100" dir="2700000" algn="tl">
                    <a:srgbClr val="000000">
                      <a:alpha val="43137"/>
                    </a:srgbClr>
                  </a:outerShdw>
                </a:effectLst>
              </a:rPr>
              <a:t>Night</a:t>
            </a:r>
            <a:r>
              <a:rPr lang="en-US" sz="2800" b="1" dirty="0">
                <a:solidFill>
                  <a:schemeClr val="accent6">
                    <a:lumMod val="40000"/>
                    <a:lumOff val="60000"/>
                  </a:schemeClr>
                </a:solidFill>
                <a:effectLst>
                  <a:outerShdw blurRad="38100" dist="38100" dir="2700000" algn="tl">
                    <a:srgbClr val="000000">
                      <a:alpha val="43137"/>
                    </a:srgbClr>
                  </a:outerShdw>
                </a:effectLst>
              </a:rPr>
              <a:t> </a:t>
            </a:r>
            <a:r>
              <a:rPr lang="en-US" sz="2800" dirty="0">
                <a:solidFill>
                  <a:schemeClr val="accent6">
                    <a:lumMod val="40000"/>
                    <a:lumOff val="60000"/>
                  </a:schemeClr>
                </a:solidFill>
                <a:effectLst>
                  <a:outerShdw blurRad="38100" dist="38100" dir="2700000" algn="tl">
                    <a:srgbClr val="000000">
                      <a:alpha val="43137"/>
                    </a:srgbClr>
                  </a:outerShdw>
                </a:effectLst>
              </a:rPr>
              <a:t>Operations</a:t>
            </a:r>
          </a:p>
        </p:txBody>
      </p:sp>
    </p:spTree>
    <p:extLst>
      <p:ext uri="{BB962C8B-B14F-4D97-AF65-F5344CB8AC3E}">
        <p14:creationId xmlns:p14="http://schemas.microsoft.com/office/powerpoint/2010/main" val="2056738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E982F3-101A-4CCA-A867-393BB022AA7F}"/>
              </a:ext>
            </a:extLst>
          </p:cNvPr>
          <p:cNvSpPr>
            <a:spLocks noGrp="1"/>
          </p:cNvSpPr>
          <p:nvPr>
            <p:ph type="title"/>
          </p:nvPr>
        </p:nvSpPr>
        <p:spPr/>
        <p:txBody>
          <a:bodyPr>
            <a:normAutofit/>
          </a:bodyPr>
          <a:lstStyle/>
          <a:p>
            <a:pPr algn="ctr"/>
            <a:endParaRPr lang="en-US" dirty="0">
              <a:solidFill>
                <a:schemeClr val="bg1"/>
              </a:solidFill>
              <a:effectLst>
                <a:outerShdw blurRad="38100" dist="38100" dir="2700000" algn="tl">
                  <a:srgbClr val="000000">
                    <a:alpha val="43137"/>
                  </a:srgbClr>
                </a:outerShdw>
              </a:effectLst>
              <a:latin typeface="+mn-lt"/>
            </a:endParaRPr>
          </a:p>
        </p:txBody>
      </p:sp>
      <p:sp>
        <p:nvSpPr>
          <p:cNvPr id="5" name="Content Placeholder 4">
            <a:extLst>
              <a:ext uri="{FF2B5EF4-FFF2-40B4-BE49-F238E27FC236}">
                <a16:creationId xmlns:a16="http://schemas.microsoft.com/office/drawing/2014/main" id="{FF672459-BED0-4469-9D4A-2619A1CE9D99}"/>
              </a:ext>
            </a:extLst>
          </p:cNvPr>
          <p:cNvSpPr>
            <a:spLocks noGrp="1"/>
          </p:cNvSpPr>
          <p:nvPr>
            <p:ph sz="half" idx="1"/>
          </p:nvPr>
        </p:nvSpPr>
        <p:spPr>
          <a:xfrm>
            <a:off x="1326874" y="2428874"/>
            <a:ext cx="9538252" cy="3316605"/>
          </a:xfrm>
        </p:spPr>
        <p:txBody>
          <a:bodyPr>
            <a:normAutofit/>
          </a:bodyPr>
          <a:lstStyle/>
          <a:p>
            <a:pPr marL="0" indent="0" algn="ctr">
              <a:lnSpc>
                <a:spcPct val="100000"/>
              </a:lnSpc>
              <a:buNone/>
            </a:pPr>
            <a:r>
              <a:rPr lang="en-US" sz="48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Questions / Comments?</a:t>
            </a:r>
          </a:p>
        </p:txBody>
      </p:sp>
      <p:sp>
        <p:nvSpPr>
          <p:cNvPr id="10" name="Content Placeholder 9">
            <a:extLst>
              <a:ext uri="{FF2B5EF4-FFF2-40B4-BE49-F238E27FC236}">
                <a16:creationId xmlns:a16="http://schemas.microsoft.com/office/drawing/2014/main" id="{5D432F86-AB58-4158-915A-7252ABE0A927}"/>
              </a:ext>
            </a:extLst>
          </p:cNvPr>
          <p:cNvSpPr>
            <a:spLocks noGrp="1"/>
          </p:cNvSpPr>
          <p:nvPr>
            <p:ph sz="half" idx="2"/>
          </p:nvPr>
        </p:nvSpPr>
        <p:spPr>
          <a:xfrm>
            <a:off x="1326874" y="5324735"/>
            <a:ext cx="10026926" cy="852228"/>
          </a:xfrm>
        </p:spPr>
        <p:txBody>
          <a:bodyPr>
            <a:normAutofit/>
          </a:bodyPr>
          <a:lstStyle/>
          <a:p>
            <a:pPr algn="ctr"/>
            <a:endParaRPr lang="en-US" dirty="0"/>
          </a:p>
        </p:txBody>
      </p:sp>
      <p:sp>
        <p:nvSpPr>
          <p:cNvPr id="2" name="Rectangle 1">
            <a:extLst>
              <a:ext uri="{FF2B5EF4-FFF2-40B4-BE49-F238E27FC236}">
                <a16:creationId xmlns:a16="http://schemas.microsoft.com/office/drawing/2014/main" id="{BD8F6D02-E4D7-44B9-A80E-2D047D44166D}"/>
              </a:ext>
            </a:extLst>
          </p:cNvPr>
          <p:cNvSpPr/>
          <p:nvPr/>
        </p:nvSpPr>
        <p:spPr>
          <a:xfrm>
            <a:off x="291549" y="5419180"/>
            <a:ext cx="10349946" cy="12083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82280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25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750"/>
                            </p:stCondLst>
                            <p:childTnLst>
                              <p:par>
                                <p:cTn id="9" presetID="16" presetClass="entr" presetSubtype="21" fill="hold"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barn(inVertical)">
                                      <p:cBhvr>
                                        <p:cTn id="11" dur="500"/>
                                        <p:tgtEl>
                                          <p:spTgt spid="5">
                                            <p:txEl>
                                              <p:pRg st="0" end="0"/>
                                            </p:txEl>
                                          </p:spTgt>
                                        </p:tgtEl>
                                      </p:cBhvr>
                                    </p:animEffect>
                                  </p:childTnLst>
                                </p:cTn>
                              </p:par>
                            </p:childTnLst>
                          </p:cTn>
                        </p:par>
                        <p:par>
                          <p:cTn id="12" fill="hold">
                            <p:stCondLst>
                              <p:cond delay="1250"/>
                            </p:stCondLst>
                            <p:childTnLst>
                              <p:par>
                                <p:cTn id="13" presetID="10" presetClass="entr" presetSubtype="0" fill="hold" nodeType="afterEffect" nodePh="1">
                                  <p:stCondLst>
                                    <p:cond delay="0"/>
                                  </p:stCondLst>
                                  <p:endCondLst>
                                    <p:cond evt="begin" delay="0">
                                      <p:tn val="13"/>
                                    </p:cond>
                                  </p:endCondLst>
                                  <p:childTnLst>
                                    <p:set>
                                      <p:cBhvr>
                                        <p:cTn id="14" dur="1" fill="hold">
                                          <p:stCondLst>
                                            <p:cond delay="0"/>
                                          </p:stCondLst>
                                        </p:cTn>
                                        <p:tgtEl>
                                          <p:spTgt spid="10">
                                            <p:txEl>
                                              <p:pRg st="0" end="0"/>
                                            </p:txEl>
                                          </p:spTgt>
                                        </p:tgtEl>
                                        <p:attrNameLst>
                                          <p:attrName>style.visibility</p:attrName>
                                        </p:attrNameLst>
                                      </p:cBhvr>
                                      <p:to>
                                        <p:strVal val="visible"/>
                                      </p:to>
                                    </p:set>
                                    <p:animEffect transition="in" filter="fade">
                                      <p:cBhvr>
                                        <p:cTn id="15"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B8113-5976-4B02-B21A-606759E753F0}"/>
              </a:ext>
            </a:extLst>
          </p:cNvPr>
          <p:cNvSpPr>
            <a:spLocks noGrp="1"/>
          </p:cNvSpPr>
          <p:nvPr>
            <p:ph type="title"/>
          </p:nvPr>
        </p:nvSpPr>
        <p:spPr/>
        <p:txBody>
          <a:bodyPr/>
          <a:lstStyle/>
          <a:p>
            <a:endParaRPr lang="en-US" dirty="0"/>
          </a:p>
        </p:txBody>
      </p:sp>
      <p:sp>
        <p:nvSpPr>
          <p:cNvPr id="9" name="Rectangle 8">
            <a:extLst>
              <a:ext uri="{FF2B5EF4-FFF2-40B4-BE49-F238E27FC236}">
                <a16:creationId xmlns:a16="http://schemas.microsoft.com/office/drawing/2014/main" id="{BB5B1D85-2214-49C1-B976-4AD2D13B4F15}"/>
              </a:ext>
            </a:extLst>
          </p:cNvPr>
          <p:cNvSpPr/>
          <p:nvPr/>
        </p:nvSpPr>
        <p:spPr>
          <a:xfrm>
            <a:off x="5002693" y="6188764"/>
            <a:ext cx="2186609" cy="563220"/>
          </a:xfrm>
          <a:prstGeom prst="rect">
            <a:avLst/>
          </a:prstGeom>
          <a:noFill/>
          <a:ln w="571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05545DAC-7E0C-4E9D-8D53-6724FFDDD078}"/>
              </a:ext>
            </a:extLst>
          </p:cNvPr>
          <p:cNvSpPr/>
          <p:nvPr/>
        </p:nvSpPr>
        <p:spPr>
          <a:xfrm>
            <a:off x="7189302" y="1815548"/>
            <a:ext cx="2292626"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endParaRPr>
          </a:p>
        </p:txBody>
      </p:sp>
      <p:pic>
        <p:nvPicPr>
          <p:cNvPr id="14" name="Content Placeholder 13">
            <a:extLst>
              <a:ext uri="{FF2B5EF4-FFF2-40B4-BE49-F238E27FC236}">
                <a16:creationId xmlns:a16="http://schemas.microsoft.com/office/drawing/2014/main" id="{0F0F8140-53AD-4161-AED2-8AA87BD0C18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44394" y="0"/>
            <a:ext cx="9303205" cy="6858000"/>
          </a:xfrm>
        </p:spPr>
      </p:pic>
      <p:sp>
        <p:nvSpPr>
          <p:cNvPr id="18" name="Rectangle 17">
            <a:extLst>
              <a:ext uri="{FF2B5EF4-FFF2-40B4-BE49-F238E27FC236}">
                <a16:creationId xmlns:a16="http://schemas.microsoft.com/office/drawing/2014/main" id="{0F66C5F1-85EC-4A2B-8E72-E03AC16EC32B}"/>
              </a:ext>
            </a:extLst>
          </p:cNvPr>
          <p:cNvSpPr/>
          <p:nvPr/>
        </p:nvSpPr>
        <p:spPr>
          <a:xfrm>
            <a:off x="146065" y="6150482"/>
            <a:ext cx="1298329" cy="6397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34F1A6D0-E766-45DC-A245-7619BABB9413}"/>
              </a:ext>
            </a:extLst>
          </p:cNvPr>
          <p:cNvSpPr/>
          <p:nvPr/>
        </p:nvSpPr>
        <p:spPr>
          <a:xfrm>
            <a:off x="6654018" y="5837584"/>
            <a:ext cx="2729132"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accent6">
                    <a:lumMod val="50000"/>
                  </a:schemeClr>
                </a:solidFill>
                <a:effectLst>
                  <a:outerShdw blurRad="38100" dist="38100" dir="2700000" algn="tl">
                    <a:srgbClr val="000000">
                      <a:alpha val="43137"/>
                    </a:srgbClr>
                  </a:outerShdw>
                </a:effectLst>
                <a:latin typeface="Comic Sans MS" panose="030F0702030302020204" pitchFamily="66" charset="0"/>
              </a:rPr>
              <a:t>SEMPER GUMBY!</a:t>
            </a:r>
          </a:p>
        </p:txBody>
      </p:sp>
    </p:spTree>
    <p:extLst>
      <p:ext uri="{BB962C8B-B14F-4D97-AF65-F5344CB8AC3E}">
        <p14:creationId xmlns:p14="http://schemas.microsoft.com/office/powerpoint/2010/main" val="27748378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E982F3-101A-4CCA-A867-393BB022AA7F}"/>
              </a:ext>
            </a:extLst>
          </p:cNvPr>
          <p:cNvSpPr>
            <a:spLocks noGrp="1"/>
          </p:cNvSpPr>
          <p:nvPr>
            <p:ph type="title"/>
          </p:nvPr>
        </p:nvSpPr>
        <p:spPr>
          <a:xfrm>
            <a:off x="838200" y="365125"/>
            <a:ext cx="10515600" cy="1838429"/>
          </a:xfrm>
        </p:spPr>
        <p:txBody>
          <a:bodyPr>
            <a:normAutofit/>
          </a:bodyPr>
          <a:lstStyle/>
          <a:p>
            <a:pPr algn="ctr"/>
            <a:r>
              <a:rPr lang="en-US" sz="4000" dirty="0">
                <a:solidFill>
                  <a:schemeClr val="bg1"/>
                </a:solidFill>
                <a:latin typeface="+mn-lt"/>
              </a:rPr>
              <a:t>Most Tasks To Be Performed in </a:t>
            </a:r>
            <a:br>
              <a:rPr lang="en-US" sz="4000" dirty="0">
                <a:solidFill>
                  <a:schemeClr val="bg1"/>
                </a:solidFill>
                <a:latin typeface="+mn-lt"/>
              </a:rPr>
            </a:br>
            <a:r>
              <a:rPr lang="en-US" sz="4000" dirty="0">
                <a:solidFill>
                  <a:schemeClr val="bg1"/>
                </a:solidFill>
                <a:latin typeface="+mn-lt"/>
              </a:rPr>
              <a:t>“Calm Seas and Wind Conditions” </a:t>
            </a:r>
          </a:p>
        </p:txBody>
      </p:sp>
      <p:graphicFrame>
        <p:nvGraphicFramePr>
          <p:cNvPr id="7" name="Table 7">
            <a:extLst>
              <a:ext uri="{FF2B5EF4-FFF2-40B4-BE49-F238E27FC236}">
                <a16:creationId xmlns:a16="http://schemas.microsoft.com/office/drawing/2014/main" id="{0C547102-8634-4462-9045-4EF375D0AEC3}"/>
              </a:ext>
            </a:extLst>
          </p:cNvPr>
          <p:cNvGraphicFramePr>
            <a:graphicFrameLocks noGrp="1"/>
          </p:cNvGraphicFramePr>
          <p:nvPr>
            <p:ph sz="half" idx="1"/>
            <p:extLst>
              <p:ext uri="{D42A27DB-BD31-4B8C-83A1-F6EECF244321}">
                <p14:modId xmlns:p14="http://schemas.microsoft.com/office/powerpoint/2010/main" val="4196986495"/>
              </p:ext>
            </p:extLst>
          </p:nvPr>
        </p:nvGraphicFramePr>
        <p:xfrm>
          <a:off x="2438400" y="2418854"/>
          <a:ext cx="7315200" cy="3164880"/>
        </p:xfrm>
        <a:graphic>
          <a:graphicData uri="http://schemas.openxmlformats.org/drawingml/2006/table">
            <a:tbl>
              <a:tblPr firstRow="1" bandRow="1">
                <a:tableStyleId>{5C22544A-7EE6-4342-B048-85BDC9FD1C3A}</a:tableStyleId>
              </a:tblPr>
              <a:tblGrid>
                <a:gridCol w="2361572">
                  <a:extLst>
                    <a:ext uri="{9D8B030D-6E8A-4147-A177-3AD203B41FA5}">
                      <a16:colId xmlns:a16="http://schemas.microsoft.com/office/drawing/2014/main" val="3271470088"/>
                    </a:ext>
                  </a:extLst>
                </a:gridCol>
                <a:gridCol w="2476814">
                  <a:extLst>
                    <a:ext uri="{9D8B030D-6E8A-4147-A177-3AD203B41FA5}">
                      <a16:colId xmlns:a16="http://schemas.microsoft.com/office/drawing/2014/main" val="163463125"/>
                    </a:ext>
                  </a:extLst>
                </a:gridCol>
                <a:gridCol w="2476814">
                  <a:extLst>
                    <a:ext uri="{9D8B030D-6E8A-4147-A177-3AD203B41FA5}">
                      <a16:colId xmlns:a16="http://schemas.microsoft.com/office/drawing/2014/main" val="2856650266"/>
                    </a:ext>
                  </a:extLst>
                </a:gridCol>
              </a:tblGrid>
              <a:tr h="527480">
                <a:tc>
                  <a:txBody>
                    <a:bodyPr/>
                    <a:lstStyle/>
                    <a:p>
                      <a:r>
                        <a:rPr lang="en-US" dirty="0">
                          <a:solidFill>
                            <a:schemeClr val="tx1"/>
                          </a:solidFill>
                        </a:rPr>
                        <a:t>Sea Conditions</a:t>
                      </a:r>
                    </a:p>
                  </a:txBody>
                  <a:tcPr>
                    <a:solidFill>
                      <a:schemeClr val="bg1"/>
                    </a:solidFill>
                  </a:tcPr>
                </a:tc>
                <a:tc>
                  <a:txBody>
                    <a:bodyPr/>
                    <a:lstStyle/>
                    <a:p>
                      <a:r>
                        <a:rPr lang="en-US" b="0" dirty="0">
                          <a:solidFill>
                            <a:schemeClr val="tx1"/>
                          </a:solidFill>
                        </a:rPr>
                        <a:t>Calm</a:t>
                      </a:r>
                    </a:p>
                  </a:txBody>
                  <a:tcPr>
                    <a:solidFill>
                      <a:schemeClr val="bg1"/>
                    </a:solidFill>
                  </a:tcPr>
                </a:tc>
                <a:tc>
                  <a:txBody>
                    <a:bodyPr/>
                    <a:lstStyle/>
                    <a:p>
                      <a:r>
                        <a:rPr lang="en-US" b="0" dirty="0">
                          <a:solidFill>
                            <a:schemeClr val="tx1"/>
                          </a:solidFill>
                        </a:rPr>
                        <a:t>Seas less than 2 FT</a:t>
                      </a:r>
                    </a:p>
                  </a:txBody>
                  <a:tcPr>
                    <a:solidFill>
                      <a:schemeClr val="bg1"/>
                    </a:solidFill>
                  </a:tcPr>
                </a:tc>
                <a:extLst>
                  <a:ext uri="{0D108BD9-81ED-4DB2-BD59-A6C34878D82A}">
                    <a16:rowId xmlns:a16="http://schemas.microsoft.com/office/drawing/2014/main" val="3511761417"/>
                  </a:ext>
                </a:extLst>
              </a:tr>
              <a:tr h="527480">
                <a:tc>
                  <a:txBody>
                    <a:bodyPr/>
                    <a:lstStyle/>
                    <a:p>
                      <a:endParaRPr lang="en-US" dirty="0"/>
                    </a:p>
                  </a:txBody>
                  <a:tcPr>
                    <a:solidFill>
                      <a:schemeClr val="bg1"/>
                    </a:solidFill>
                  </a:tcPr>
                </a:tc>
                <a:tc>
                  <a:txBody>
                    <a:bodyPr/>
                    <a:lstStyle/>
                    <a:p>
                      <a:r>
                        <a:rPr lang="en-US" dirty="0"/>
                        <a:t>Moderate</a:t>
                      </a:r>
                    </a:p>
                  </a:txBody>
                  <a:tcPr>
                    <a:solidFill>
                      <a:schemeClr val="bg1"/>
                    </a:solidFill>
                  </a:tcPr>
                </a:tc>
                <a:tc>
                  <a:txBody>
                    <a:bodyPr/>
                    <a:lstStyle/>
                    <a:p>
                      <a:r>
                        <a:rPr lang="en-US" dirty="0">
                          <a:solidFill>
                            <a:schemeClr val="tx1"/>
                          </a:solidFill>
                        </a:rPr>
                        <a:t>Seas 1 to 4 FT</a:t>
                      </a:r>
                    </a:p>
                  </a:txBody>
                  <a:tcPr>
                    <a:solidFill>
                      <a:schemeClr val="bg1"/>
                    </a:solidFill>
                  </a:tcPr>
                </a:tc>
                <a:extLst>
                  <a:ext uri="{0D108BD9-81ED-4DB2-BD59-A6C34878D82A}">
                    <a16:rowId xmlns:a16="http://schemas.microsoft.com/office/drawing/2014/main" val="1340004331"/>
                  </a:ext>
                </a:extLst>
              </a:tr>
              <a:tr h="527480">
                <a:tc>
                  <a:txBody>
                    <a:bodyPr/>
                    <a:lstStyle/>
                    <a:p>
                      <a:endParaRPr lang="en-US" dirty="0"/>
                    </a:p>
                  </a:txBody>
                  <a:tcPr>
                    <a:solidFill>
                      <a:schemeClr val="bg1"/>
                    </a:solidFill>
                  </a:tcPr>
                </a:tc>
                <a:tc>
                  <a:txBody>
                    <a:bodyPr/>
                    <a:lstStyle/>
                    <a:p>
                      <a:r>
                        <a:rPr lang="en-US" dirty="0"/>
                        <a:t>Heavy</a:t>
                      </a:r>
                    </a:p>
                  </a:txBody>
                  <a:tcPr>
                    <a:solidFill>
                      <a:schemeClr val="bg1"/>
                    </a:solidFill>
                  </a:tcPr>
                </a:tc>
                <a:tc>
                  <a:txBody>
                    <a:bodyPr/>
                    <a:lstStyle/>
                    <a:p>
                      <a:r>
                        <a:rPr lang="en-US" dirty="0"/>
                        <a:t>Seas 4FT or greater</a:t>
                      </a:r>
                    </a:p>
                  </a:txBody>
                  <a:tcPr>
                    <a:solidFill>
                      <a:schemeClr val="bg1"/>
                    </a:solidFill>
                  </a:tcPr>
                </a:tc>
                <a:extLst>
                  <a:ext uri="{0D108BD9-81ED-4DB2-BD59-A6C34878D82A}">
                    <a16:rowId xmlns:a16="http://schemas.microsoft.com/office/drawing/2014/main" val="3531212427"/>
                  </a:ext>
                </a:extLst>
              </a:tr>
              <a:tr h="527480">
                <a:tc>
                  <a:txBody>
                    <a:bodyPr/>
                    <a:lstStyle/>
                    <a:p>
                      <a:r>
                        <a:rPr lang="en-US" b="1" dirty="0"/>
                        <a:t>Wind Conditions</a:t>
                      </a:r>
                    </a:p>
                  </a:txBody>
                  <a:tcPr>
                    <a:solidFill>
                      <a:schemeClr val="bg1"/>
                    </a:solidFill>
                  </a:tcPr>
                </a:tc>
                <a:tc>
                  <a:txBody>
                    <a:bodyPr/>
                    <a:lstStyle/>
                    <a:p>
                      <a:r>
                        <a:rPr lang="en-US" dirty="0"/>
                        <a:t>Calm</a:t>
                      </a:r>
                    </a:p>
                  </a:txBody>
                  <a:tcPr>
                    <a:solidFill>
                      <a:schemeClr val="bg1"/>
                    </a:solidFill>
                  </a:tcPr>
                </a:tc>
                <a:tc>
                  <a:txBody>
                    <a:bodyPr/>
                    <a:lstStyle/>
                    <a:p>
                      <a:r>
                        <a:rPr lang="en-US" dirty="0"/>
                        <a:t>Less than 2 to 6 knots</a:t>
                      </a:r>
                    </a:p>
                  </a:txBody>
                  <a:tcPr>
                    <a:solidFill>
                      <a:schemeClr val="bg1"/>
                    </a:solidFill>
                  </a:tcPr>
                </a:tc>
                <a:extLst>
                  <a:ext uri="{0D108BD9-81ED-4DB2-BD59-A6C34878D82A}">
                    <a16:rowId xmlns:a16="http://schemas.microsoft.com/office/drawing/2014/main" val="1848048656"/>
                  </a:ext>
                </a:extLst>
              </a:tr>
              <a:tr h="527480">
                <a:tc>
                  <a:txBody>
                    <a:bodyPr/>
                    <a:lstStyle/>
                    <a:p>
                      <a:endParaRPr lang="en-US" dirty="0"/>
                    </a:p>
                  </a:txBody>
                  <a:tcPr>
                    <a:solidFill>
                      <a:schemeClr val="bg1"/>
                    </a:solidFill>
                  </a:tcPr>
                </a:tc>
                <a:tc>
                  <a:txBody>
                    <a:bodyPr/>
                    <a:lstStyle/>
                    <a:p>
                      <a:r>
                        <a:rPr lang="en-US" dirty="0"/>
                        <a:t>Moderate</a:t>
                      </a:r>
                    </a:p>
                  </a:txBody>
                  <a:tcPr>
                    <a:solidFill>
                      <a:schemeClr val="bg1"/>
                    </a:solidFill>
                  </a:tcPr>
                </a:tc>
                <a:tc>
                  <a:txBody>
                    <a:bodyPr/>
                    <a:lstStyle/>
                    <a:p>
                      <a:r>
                        <a:rPr lang="en-US" dirty="0"/>
                        <a:t>7 to 19 knots</a:t>
                      </a:r>
                    </a:p>
                  </a:txBody>
                  <a:tcPr>
                    <a:solidFill>
                      <a:schemeClr val="bg1"/>
                    </a:solidFill>
                  </a:tcPr>
                </a:tc>
                <a:extLst>
                  <a:ext uri="{0D108BD9-81ED-4DB2-BD59-A6C34878D82A}">
                    <a16:rowId xmlns:a16="http://schemas.microsoft.com/office/drawing/2014/main" val="3166485562"/>
                  </a:ext>
                </a:extLst>
              </a:tr>
              <a:tr h="527480">
                <a:tc>
                  <a:txBody>
                    <a:bodyPr/>
                    <a:lstStyle/>
                    <a:p>
                      <a:endParaRPr lang="en-US" dirty="0"/>
                    </a:p>
                  </a:txBody>
                  <a:tcPr>
                    <a:solidFill>
                      <a:schemeClr val="bg1"/>
                    </a:solidFill>
                  </a:tcPr>
                </a:tc>
                <a:tc>
                  <a:txBody>
                    <a:bodyPr/>
                    <a:lstStyle/>
                    <a:p>
                      <a:r>
                        <a:rPr lang="en-US" dirty="0"/>
                        <a:t>Heavy</a:t>
                      </a:r>
                    </a:p>
                  </a:txBody>
                  <a:tcPr>
                    <a:solidFill>
                      <a:schemeClr val="bg1"/>
                    </a:solidFill>
                  </a:tcPr>
                </a:tc>
                <a:tc>
                  <a:txBody>
                    <a:bodyPr/>
                    <a:lstStyle/>
                    <a:p>
                      <a:r>
                        <a:rPr lang="en-US" dirty="0"/>
                        <a:t>20 knots and above</a:t>
                      </a:r>
                    </a:p>
                  </a:txBody>
                  <a:tcPr>
                    <a:solidFill>
                      <a:schemeClr val="bg1"/>
                    </a:solidFill>
                  </a:tcPr>
                </a:tc>
                <a:extLst>
                  <a:ext uri="{0D108BD9-81ED-4DB2-BD59-A6C34878D82A}">
                    <a16:rowId xmlns:a16="http://schemas.microsoft.com/office/drawing/2014/main" val="1447382734"/>
                  </a:ext>
                </a:extLst>
              </a:tr>
            </a:tbl>
          </a:graphicData>
        </a:graphic>
      </p:graphicFrame>
      <p:sp>
        <p:nvSpPr>
          <p:cNvPr id="2" name="Rectangle 1">
            <a:extLst>
              <a:ext uri="{FF2B5EF4-FFF2-40B4-BE49-F238E27FC236}">
                <a16:creationId xmlns:a16="http://schemas.microsoft.com/office/drawing/2014/main" id="{BD8F6D02-E4D7-44B9-A80E-2D047D44166D}"/>
              </a:ext>
            </a:extLst>
          </p:cNvPr>
          <p:cNvSpPr/>
          <p:nvPr/>
        </p:nvSpPr>
        <p:spPr>
          <a:xfrm>
            <a:off x="291549" y="5419180"/>
            <a:ext cx="10349946" cy="12083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effectLst>
                <a:outerShdw blurRad="38100" dist="38100" dir="2700000" algn="tl">
                  <a:srgbClr val="000000">
                    <a:alpha val="43137"/>
                  </a:srgbClr>
                </a:outerShdw>
              </a:effectLst>
            </a:endParaRPr>
          </a:p>
        </p:txBody>
      </p:sp>
      <p:sp>
        <p:nvSpPr>
          <p:cNvPr id="9" name="Content Placeholder 8">
            <a:extLst>
              <a:ext uri="{FF2B5EF4-FFF2-40B4-BE49-F238E27FC236}">
                <a16:creationId xmlns:a16="http://schemas.microsoft.com/office/drawing/2014/main" id="{7AFA4A85-EB9C-079F-3915-FF2A5956CA7A}"/>
              </a:ext>
            </a:extLst>
          </p:cNvPr>
          <p:cNvSpPr>
            <a:spLocks noGrp="1"/>
          </p:cNvSpPr>
          <p:nvPr>
            <p:ph sz="half" idx="2"/>
          </p:nvPr>
        </p:nvSpPr>
        <p:spPr>
          <a:xfrm>
            <a:off x="10498110" y="1825625"/>
            <a:ext cx="855689" cy="4351338"/>
          </a:xfrm>
        </p:spPr>
        <p:txBody>
          <a:bodyPr/>
          <a:lstStyle/>
          <a:p>
            <a:endParaRPr lang="en-US" dirty="0"/>
          </a:p>
        </p:txBody>
      </p:sp>
    </p:spTree>
    <p:extLst>
      <p:ext uri="{BB962C8B-B14F-4D97-AF65-F5344CB8AC3E}">
        <p14:creationId xmlns:p14="http://schemas.microsoft.com/office/powerpoint/2010/main" val="1587657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E0015-CACE-A817-535E-1DB99CAEFDBF}"/>
              </a:ext>
            </a:extLst>
          </p:cNvPr>
          <p:cNvSpPr>
            <a:spLocks noGrp="1"/>
          </p:cNvSpPr>
          <p:nvPr>
            <p:ph type="title"/>
          </p:nvPr>
        </p:nvSpPr>
        <p:spPr/>
        <p:txBody>
          <a:bodyPr/>
          <a:lstStyle/>
          <a:p>
            <a:endParaRPr lang="en-US" b="1" dirty="0">
              <a:solidFill>
                <a:schemeClr val="bg1"/>
              </a:solidFill>
              <a:effectLst>
                <a:outerShdw blurRad="38100" dist="38100" dir="2700000" algn="tl">
                  <a:srgbClr val="000000">
                    <a:alpha val="43137"/>
                  </a:srgbClr>
                </a:outerShdw>
              </a:effectLst>
            </a:endParaRPr>
          </a:p>
        </p:txBody>
      </p:sp>
      <p:sp>
        <p:nvSpPr>
          <p:cNvPr id="8" name="Content Placeholder 7">
            <a:extLst>
              <a:ext uri="{FF2B5EF4-FFF2-40B4-BE49-F238E27FC236}">
                <a16:creationId xmlns:a16="http://schemas.microsoft.com/office/drawing/2014/main" id="{5D2582BA-E28C-5542-A0FD-8DF0622D3243}"/>
              </a:ext>
            </a:extLst>
          </p:cNvPr>
          <p:cNvSpPr>
            <a:spLocks noGrp="1"/>
          </p:cNvSpPr>
          <p:nvPr>
            <p:ph idx="1"/>
          </p:nvPr>
        </p:nvSpPr>
        <p:spPr>
          <a:xfrm>
            <a:off x="838200" y="1798320"/>
            <a:ext cx="10515600" cy="4378643"/>
          </a:xfrm>
        </p:spPr>
        <p:txBody>
          <a:bodyPr>
            <a:normAutofit/>
          </a:bodyPr>
          <a:lstStyle/>
          <a:p>
            <a:pPr marL="0" indent="0" algn="ctr">
              <a:buNone/>
            </a:pPr>
            <a:endParaRPr lang="en-US" sz="4800" dirty="0">
              <a:solidFill>
                <a:srgbClr val="FFFF00"/>
              </a:solidFill>
              <a:effectLst>
                <a:outerShdw blurRad="38100" dist="38100" dir="2700000" algn="tl">
                  <a:srgbClr val="000000">
                    <a:alpha val="43137"/>
                  </a:srgbClr>
                </a:outerShdw>
              </a:effectLst>
            </a:endParaRPr>
          </a:p>
          <a:p>
            <a:pPr marL="0" indent="0" algn="ctr">
              <a:buNone/>
            </a:pPr>
            <a:endParaRPr lang="en-US" sz="4800" dirty="0">
              <a:solidFill>
                <a:schemeClr val="bg1"/>
              </a:solidFill>
              <a:effectLst>
                <a:outerShdw blurRad="38100" dist="38100" dir="2700000" algn="tl">
                  <a:srgbClr val="000000">
                    <a:alpha val="43137"/>
                  </a:srgbClr>
                </a:outerShdw>
              </a:effectLst>
            </a:endParaRPr>
          </a:p>
        </p:txBody>
      </p:sp>
      <p:pic>
        <p:nvPicPr>
          <p:cNvPr id="1028" name="Picture 4">
            <a:extLst>
              <a:ext uri="{FF2B5EF4-FFF2-40B4-BE49-F238E27FC236}">
                <a16:creationId xmlns:a16="http://schemas.microsoft.com/office/drawing/2014/main" id="{943F0953-70E4-5E70-7368-9D0AEFD5E4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142" y="221928"/>
            <a:ext cx="11429713" cy="641414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06EE432-E108-31B4-CE5B-2846A1FB3233}"/>
              </a:ext>
            </a:extLst>
          </p:cNvPr>
          <p:cNvSpPr/>
          <p:nvPr/>
        </p:nvSpPr>
        <p:spPr>
          <a:xfrm>
            <a:off x="962645" y="783324"/>
            <a:ext cx="10266709" cy="14235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endParaRPr lang="en-US" sz="4400" dirty="0">
              <a:solidFill>
                <a:srgbClr val="FFFF00"/>
              </a:solidFill>
              <a:effectLst>
                <a:outerShdw blurRad="38100" dist="38100" dir="2700000" algn="tl">
                  <a:srgbClr val="000000">
                    <a:alpha val="43137"/>
                  </a:srgbClr>
                </a:outerShdw>
              </a:effectLst>
            </a:endParaRPr>
          </a:p>
        </p:txBody>
      </p:sp>
      <p:sp>
        <p:nvSpPr>
          <p:cNvPr id="6" name="Rectangle 5">
            <a:extLst>
              <a:ext uri="{FF2B5EF4-FFF2-40B4-BE49-F238E27FC236}">
                <a16:creationId xmlns:a16="http://schemas.microsoft.com/office/drawing/2014/main" id="{7B7F924C-98D7-3519-C9DD-52099374DFD7}"/>
              </a:ext>
            </a:extLst>
          </p:cNvPr>
          <p:cNvSpPr/>
          <p:nvPr/>
        </p:nvSpPr>
        <p:spPr>
          <a:xfrm>
            <a:off x="1828798" y="2419981"/>
            <a:ext cx="8945218" cy="162245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rgbClr val="FFFF00"/>
                </a:solidFill>
                <a:effectLst>
                  <a:outerShdw blurRad="38100" dist="38100" dir="2700000" algn="tl">
                    <a:srgbClr val="000000">
                      <a:alpha val="43137"/>
                    </a:srgbClr>
                  </a:outerShdw>
                </a:effectLst>
              </a:rPr>
              <a:t>New Initial Qualification Tasks</a:t>
            </a:r>
          </a:p>
        </p:txBody>
      </p:sp>
    </p:spTree>
    <p:extLst>
      <p:ext uri="{BB962C8B-B14F-4D97-AF65-F5344CB8AC3E}">
        <p14:creationId xmlns:p14="http://schemas.microsoft.com/office/powerpoint/2010/main" val="3873614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E982F3-101A-4CCA-A867-393BB022AA7F}"/>
              </a:ext>
            </a:extLst>
          </p:cNvPr>
          <p:cNvSpPr>
            <a:spLocks noGrp="1"/>
          </p:cNvSpPr>
          <p:nvPr>
            <p:ph type="title"/>
          </p:nvPr>
        </p:nvSpPr>
        <p:spPr>
          <a:xfrm>
            <a:off x="838200" y="365125"/>
            <a:ext cx="10515600" cy="999849"/>
          </a:xfrm>
        </p:spPr>
        <p:txBody>
          <a:bodyPr>
            <a:normAutofit/>
          </a:bodyPr>
          <a:lstStyle/>
          <a:p>
            <a:pPr algn="ctr"/>
            <a:r>
              <a:rPr lang="en-US" sz="4800" u="sng" dirty="0">
                <a:solidFill>
                  <a:schemeClr val="bg1"/>
                </a:solidFill>
              </a:rPr>
              <a:t>Pre-Qualification Tasks - Coxswain</a:t>
            </a:r>
            <a:endParaRPr lang="en-US" sz="4800" dirty="0">
              <a:solidFill>
                <a:schemeClr val="bg1"/>
              </a:solidFill>
              <a:latin typeface="+mn-lt"/>
            </a:endParaRPr>
          </a:p>
        </p:txBody>
      </p:sp>
      <p:sp>
        <p:nvSpPr>
          <p:cNvPr id="2" name="Rectangle 1">
            <a:extLst>
              <a:ext uri="{FF2B5EF4-FFF2-40B4-BE49-F238E27FC236}">
                <a16:creationId xmlns:a16="http://schemas.microsoft.com/office/drawing/2014/main" id="{BD8F6D02-E4D7-44B9-A80E-2D047D44166D}"/>
              </a:ext>
            </a:extLst>
          </p:cNvPr>
          <p:cNvSpPr/>
          <p:nvPr/>
        </p:nvSpPr>
        <p:spPr>
          <a:xfrm>
            <a:off x="291549" y="5419180"/>
            <a:ext cx="10349946" cy="12083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effectLst>
                <a:outerShdw blurRad="38100" dist="38100" dir="2700000" algn="tl">
                  <a:srgbClr val="000000">
                    <a:alpha val="43137"/>
                  </a:srgbClr>
                </a:outerShdw>
              </a:effectLst>
            </a:endParaRPr>
          </a:p>
        </p:txBody>
      </p:sp>
      <p:sp>
        <p:nvSpPr>
          <p:cNvPr id="7" name="Content Placeholder 6">
            <a:extLst>
              <a:ext uri="{FF2B5EF4-FFF2-40B4-BE49-F238E27FC236}">
                <a16:creationId xmlns:a16="http://schemas.microsoft.com/office/drawing/2014/main" id="{6D8A53EF-D3F6-F283-886B-347871485137}"/>
              </a:ext>
            </a:extLst>
          </p:cNvPr>
          <p:cNvSpPr>
            <a:spLocks noGrp="1"/>
          </p:cNvSpPr>
          <p:nvPr>
            <p:ph sz="half" idx="2"/>
          </p:nvPr>
        </p:nvSpPr>
        <p:spPr/>
        <p:txBody>
          <a:bodyPr/>
          <a:lstStyle/>
          <a:p>
            <a:endParaRPr lang="en-US"/>
          </a:p>
        </p:txBody>
      </p:sp>
      <p:sp>
        <p:nvSpPr>
          <p:cNvPr id="9" name="TextBox 8">
            <a:extLst>
              <a:ext uri="{FF2B5EF4-FFF2-40B4-BE49-F238E27FC236}">
                <a16:creationId xmlns:a16="http://schemas.microsoft.com/office/drawing/2014/main" id="{F6CBBBDA-8C53-FA32-8076-DB8AB5D90F3F}"/>
              </a:ext>
            </a:extLst>
          </p:cNvPr>
          <p:cNvSpPr txBox="1"/>
          <p:nvPr/>
        </p:nvSpPr>
        <p:spPr>
          <a:xfrm>
            <a:off x="940905" y="1185862"/>
            <a:ext cx="9317520" cy="5201424"/>
          </a:xfrm>
          <a:prstGeom prst="rect">
            <a:avLst/>
          </a:prstGeom>
          <a:noFill/>
        </p:spPr>
        <p:txBody>
          <a:bodyPr wrap="square">
            <a:spAutoFit/>
          </a:bodyPr>
          <a:lstStyle/>
          <a:p>
            <a:pPr marL="0" marR="0">
              <a:spcBef>
                <a:spcPts val="0"/>
              </a:spcBef>
              <a:spcAft>
                <a:spcPts val="0"/>
              </a:spcAft>
            </a:pPr>
            <a:endParaRPr lang="en-US" sz="2800" b="1" dirty="0">
              <a:solidFill>
                <a:schemeClr val="bg1"/>
              </a:solidFill>
              <a:effectLst/>
              <a:latin typeface="Times New Roman" panose="02020603050405020304" pitchFamily="18" charset="0"/>
              <a:ea typeface="Calibri" panose="020F0502020204030204" pitchFamily="34" charset="0"/>
            </a:endParaRPr>
          </a:p>
          <a:p>
            <a:pPr marL="0" marR="0">
              <a:spcBef>
                <a:spcPts val="0"/>
              </a:spcBef>
              <a:spcAft>
                <a:spcPts val="0"/>
              </a:spcAft>
            </a:pPr>
            <a:r>
              <a:rPr lang="en-US" sz="2800" b="1" dirty="0">
                <a:solidFill>
                  <a:schemeClr val="bg1"/>
                </a:solidFill>
                <a:effectLst/>
                <a:latin typeface="Times New Roman" panose="02020603050405020304" pitchFamily="18" charset="0"/>
                <a:ea typeface="Calibri" panose="020F0502020204030204" pitchFamily="34" charset="0"/>
              </a:rPr>
              <a:t>TASK </a:t>
            </a:r>
            <a:r>
              <a:rPr lang="en-US" sz="2800" b="1"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COXN</a:t>
            </a:r>
            <a:r>
              <a:rPr lang="en-US" sz="2800" b="1" dirty="0">
                <a:solidFill>
                  <a:schemeClr val="bg1"/>
                </a:solidFill>
                <a:effectLst/>
                <a:latin typeface="Times New Roman" panose="02020603050405020304" pitchFamily="18" charset="0"/>
                <a:ea typeface="Calibri" panose="020F0502020204030204" pitchFamily="34" charset="0"/>
              </a:rPr>
              <a:t>-09-04-AUX: Perform a Navigation and Piloting Exercise </a:t>
            </a:r>
            <a:r>
              <a:rPr lang="en-US" sz="2800" b="1" dirty="0">
                <a:solidFill>
                  <a:srgbClr val="FFC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(Day and Night) </a:t>
            </a:r>
            <a:endParaRPr lang="en-US" sz="2800" dirty="0">
              <a:solidFill>
                <a:srgbClr val="FFC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endParaRPr>
          </a:p>
          <a:p>
            <a:pPr marL="457200" marR="0" indent="-457200">
              <a:spcBef>
                <a:spcPts val="0"/>
              </a:spcBef>
              <a:spcAft>
                <a:spcPts val="0"/>
              </a:spcAft>
              <a:buFont typeface="Arial" panose="020B0604020202020204" pitchFamily="34" charset="0"/>
              <a:buChar char="•"/>
            </a:pPr>
            <a:r>
              <a:rPr lang="en-US" sz="2800" dirty="0">
                <a:solidFill>
                  <a:schemeClr val="bg1"/>
                </a:solidFill>
                <a:effectLst/>
                <a:latin typeface="Times New Roman" panose="02020603050405020304" pitchFamily="18" charset="0"/>
                <a:ea typeface="Calibri" panose="020F0502020204030204" pitchFamily="34" charset="0"/>
              </a:rPr>
              <a:t>In response to the mentor, the candidate must perform a navigation and piloting exercise. </a:t>
            </a:r>
          </a:p>
          <a:p>
            <a:pPr marR="0">
              <a:spcBef>
                <a:spcPts val="0"/>
              </a:spcBef>
              <a:spcAft>
                <a:spcPts val="0"/>
              </a:spcAft>
            </a:pPr>
            <a:endParaRPr lang="en-US" sz="1200" dirty="0">
              <a:solidFill>
                <a:schemeClr val="bg1"/>
              </a:solidFill>
              <a:effectLst/>
              <a:latin typeface="Times New Roman" panose="02020603050405020304" pitchFamily="18" charset="0"/>
              <a:ea typeface="Calibri" panose="020F0502020204030204" pitchFamily="34" charset="0"/>
            </a:endParaRPr>
          </a:p>
          <a:p>
            <a:pPr marL="457200" marR="0" indent="-457200">
              <a:spcBef>
                <a:spcPts val="0"/>
              </a:spcBef>
              <a:spcAft>
                <a:spcPts val="0"/>
              </a:spcAft>
              <a:buFont typeface="Arial" panose="020B0604020202020204" pitchFamily="34" charset="0"/>
              <a:buChar char="•"/>
            </a:pPr>
            <a:r>
              <a:rPr lang="en-US" sz="2800" b="1" dirty="0">
                <a:solidFill>
                  <a:schemeClr val="bg1"/>
                </a:solidFill>
                <a:effectLst/>
                <a:latin typeface="Times New Roman" panose="02020603050405020304" pitchFamily="18" charset="0"/>
                <a:ea typeface="Calibri" panose="020F0502020204030204" pitchFamily="34" charset="0"/>
              </a:rPr>
              <a:t>For completion of this task, </a:t>
            </a:r>
            <a:r>
              <a:rPr lang="en-US" sz="2800" b="1" dirty="0">
                <a:solidFill>
                  <a:srgbClr val="FFFF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the nighttime exercise must be performed</a:t>
            </a:r>
            <a:r>
              <a:rPr lang="en-US" sz="2800" dirty="0">
                <a:solidFill>
                  <a:srgbClr val="FFFF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a:t>
            </a:r>
          </a:p>
          <a:p>
            <a:pPr marL="457200" marR="0" indent="-457200">
              <a:spcBef>
                <a:spcPts val="0"/>
              </a:spcBef>
              <a:spcAft>
                <a:spcPts val="0"/>
              </a:spcAft>
              <a:buFont typeface="Arial" panose="020B0604020202020204" pitchFamily="34" charset="0"/>
              <a:buChar char="•"/>
            </a:pPr>
            <a:endParaRPr lang="en-US" sz="1200" dirty="0">
              <a:solidFill>
                <a:srgbClr val="FFFF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endParaRPr>
          </a:p>
          <a:p>
            <a:pPr marL="457200" marR="0" indent="-457200">
              <a:spcBef>
                <a:spcPts val="0"/>
              </a:spcBef>
              <a:spcAft>
                <a:spcPts val="0"/>
              </a:spcAft>
              <a:buFont typeface="Arial" panose="020B0604020202020204" pitchFamily="34" charset="0"/>
              <a:buChar char="•"/>
            </a:pPr>
            <a:r>
              <a:rPr lang="en-US" sz="2800" dirty="0">
                <a:solidFill>
                  <a:schemeClr val="bg1"/>
                </a:solidFill>
                <a:effectLst/>
                <a:latin typeface="Times New Roman" panose="02020603050405020304" pitchFamily="18" charset="0"/>
                <a:ea typeface="Calibri" panose="020F0502020204030204" pitchFamily="34" charset="0"/>
              </a:rPr>
              <a:t>After receiving the position (given by the mentor), the candidate should plot a course, determine an </a:t>
            </a:r>
            <a:r>
              <a:rPr lang="en-US" sz="2800" dirty="0">
                <a:solidFill>
                  <a:schemeClr val="bg1"/>
                </a:solidFill>
                <a:latin typeface="Times New Roman" panose="02020603050405020304" pitchFamily="18" charset="0"/>
                <a:ea typeface="Calibri" panose="020F0502020204030204" pitchFamily="34" charset="0"/>
              </a:rPr>
              <a:t>estimated time of arrival (</a:t>
            </a:r>
            <a:r>
              <a:rPr lang="en-US" sz="2800" dirty="0">
                <a:solidFill>
                  <a:schemeClr val="bg1"/>
                </a:solidFill>
                <a:effectLst/>
                <a:latin typeface="Times New Roman" panose="02020603050405020304" pitchFamily="18" charset="0"/>
                <a:ea typeface="Calibri" panose="020F0502020204030204" pitchFamily="34" charset="0"/>
              </a:rPr>
              <a:t>ETA), and get the facility underway within 30 minutes of notification. </a:t>
            </a:r>
          </a:p>
        </p:txBody>
      </p:sp>
    </p:spTree>
    <p:extLst>
      <p:ext uri="{BB962C8B-B14F-4D97-AF65-F5344CB8AC3E}">
        <p14:creationId xmlns:p14="http://schemas.microsoft.com/office/powerpoint/2010/main" val="3726978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4" end="4"/>
                                            </p:txEl>
                                          </p:spTgt>
                                        </p:tgtEl>
                                        <p:attrNameLst>
                                          <p:attrName>style.visibility</p:attrName>
                                        </p:attrNameLst>
                                      </p:cBhvr>
                                      <p:to>
                                        <p:strVal val="visible"/>
                                      </p:to>
                                    </p:set>
                                    <p:animEffect transition="in" filter="fade">
                                      <p:cBhvr>
                                        <p:cTn id="22" dur="500"/>
                                        <p:tgtEl>
                                          <p:spTgt spid="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6" end="6"/>
                                            </p:txEl>
                                          </p:spTgt>
                                        </p:tgtEl>
                                        <p:attrNameLst>
                                          <p:attrName>style.visibility</p:attrName>
                                        </p:attrNameLst>
                                      </p:cBhvr>
                                      <p:to>
                                        <p:strVal val="visible"/>
                                      </p:to>
                                    </p:set>
                                    <p:animEffect transition="in" filter="fade">
                                      <p:cBhvr>
                                        <p:cTn id="27"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E982F3-101A-4CCA-A867-393BB022AA7F}"/>
              </a:ext>
            </a:extLst>
          </p:cNvPr>
          <p:cNvSpPr>
            <a:spLocks noGrp="1"/>
          </p:cNvSpPr>
          <p:nvPr>
            <p:ph type="title"/>
          </p:nvPr>
        </p:nvSpPr>
        <p:spPr>
          <a:xfrm>
            <a:off x="838200" y="365125"/>
            <a:ext cx="10515600" cy="1190069"/>
          </a:xfrm>
        </p:spPr>
        <p:txBody>
          <a:bodyPr>
            <a:normAutofit/>
          </a:bodyPr>
          <a:lstStyle/>
          <a:p>
            <a:pPr algn="ctr"/>
            <a:r>
              <a:rPr lang="en-US" sz="4800" u="sng" dirty="0">
                <a:solidFill>
                  <a:schemeClr val="bg1"/>
                </a:solidFill>
              </a:rPr>
              <a:t>Pre-Qualification Tasks - Crew</a:t>
            </a:r>
            <a:endParaRPr lang="en-US" sz="4800" dirty="0">
              <a:solidFill>
                <a:schemeClr val="bg1"/>
              </a:solidFill>
              <a:latin typeface="+mn-lt"/>
            </a:endParaRPr>
          </a:p>
        </p:txBody>
      </p:sp>
      <p:sp>
        <p:nvSpPr>
          <p:cNvPr id="5" name="Content Placeholder 4">
            <a:extLst>
              <a:ext uri="{FF2B5EF4-FFF2-40B4-BE49-F238E27FC236}">
                <a16:creationId xmlns:a16="http://schemas.microsoft.com/office/drawing/2014/main" id="{FF672459-BED0-4469-9D4A-2619A1CE9D99}"/>
              </a:ext>
            </a:extLst>
          </p:cNvPr>
          <p:cNvSpPr>
            <a:spLocks noGrp="1"/>
          </p:cNvSpPr>
          <p:nvPr>
            <p:ph sz="half" idx="1"/>
          </p:nvPr>
        </p:nvSpPr>
        <p:spPr>
          <a:xfrm>
            <a:off x="1326874" y="5871410"/>
            <a:ext cx="9538252" cy="621463"/>
          </a:xfrm>
        </p:spPr>
        <p:txBody>
          <a:bodyPr>
            <a:normAutofit/>
          </a:bodyPr>
          <a:lstStyle/>
          <a:p>
            <a:pPr marL="0" indent="0" algn="ctr">
              <a:lnSpc>
                <a:spcPct val="100000"/>
              </a:lnSpc>
              <a:buNone/>
            </a:pPr>
            <a:endParaRPr lang="en-US" sz="32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2" name="Rectangle 1">
            <a:extLst>
              <a:ext uri="{FF2B5EF4-FFF2-40B4-BE49-F238E27FC236}">
                <a16:creationId xmlns:a16="http://schemas.microsoft.com/office/drawing/2014/main" id="{BD8F6D02-E4D7-44B9-A80E-2D047D44166D}"/>
              </a:ext>
            </a:extLst>
          </p:cNvPr>
          <p:cNvSpPr/>
          <p:nvPr/>
        </p:nvSpPr>
        <p:spPr>
          <a:xfrm>
            <a:off x="291549" y="5419180"/>
            <a:ext cx="10349946" cy="12083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effectLst>
                <a:outerShdw blurRad="38100" dist="38100" dir="2700000" algn="tl">
                  <a:srgbClr val="000000">
                    <a:alpha val="43137"/>
                  </a:srgbClr>
                </a:outerShdw>
              </a:effectLst>
            </a:endParaRPr>
          </a:p>
        </p:txBody>
      </p:sp>
      <p:sp>
        <p:nvSpPr>
          <p:cNvPr id="7" name="Content Placeholder 6">
            <a:extLst>
              <a:ext uri="{FF2B5EF4-FFF2-40B4-BE49-F238E27FC236}">
                <a16:creationId xmlns:a16="http://schemas.microsoft.com/office/drawing/2014/main" id="{6D8A53EF-D3F6-F283-886B-347871485137}"/>
              </a:ext>
            </a:extLst>
          </p:cNvPr>
          <p:cNvSpPr>
            <a:spLocks noGrp="1"/>
          </p:cNvSpPr>
          <p:nvPr>
            <p:ph sz="half" idx="2"/>
          </p:nvPr>
        </p:nvSpPr>
        <p:spPr>
          <a:xfrm>
            <a:off x="838200" y="1555194"/>
            <a:ext cx="10515600" cy="4621769"/>
          </a:xfrm>
        </p:spPr>
        <p:txBody>
          <a:bodyPr>
            <a:noAutofit/>
          </a:bodyPr>
          <a:lstStyle/>
          <a:p>
            <a:pPr marL="0" marR="0">
              <a:spcBef>
                <a:spcPts val="0"/>
              </a:spcBef>
              <a:spcAft>
                <a:spcPts val="0"/>
              </a:spcAft>
            </a:pPr>
            <a:r>
              <a:rPr lang="en-US" b="1" dirty="0">
                <a:solidFill>
                  <a:schemeClr val="bg1"/>
                </a:solidFill>
                <a:effectLst/>
                <a:latin typeface="Times New Roman" panose="02020603050405020304" pitchFamily="18" charset="0"/>
                <a:ea typeface="Calibri" panose="020F0502020204030204" pitchFamily="34" charset="0"/>
              </a:rPr>
              <a:t>TASK </a:t>
            </a:r>
            <a:r>
              <a:rPr lang="en-US" b="1"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BCM</a:t>
            </a:r>
            <a:r>
              <a:rPr lang="en-US" b="1" dirty="0">
                <a:solidFill>
                  <a:schemeClr val="bg1"/>
                </a:solidFill>
                <a:effectLst/>
                <a:latin typeface="Times New Roman" panose="02020603050405020304" pitchFamily="18" charset="0"/>
                <a:ea typeface="Calibri" panose="020F0502020204030204" pitchFamily="34" charset="0"/>
              </a:rPr>
              <a:t>-08-02-AUX: Perform as a Crewmember During a Navigation and Piloting Exercise </a:t>
            </a:r>
            <a:r>
              <a:rPr lang="en-US" b="1" dirty="0">
                <a:solidFill>
                  <a:srgbClr val="FFC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(Day and Night) </a:t>
            </a:r>
            <a:endParaRPr lang="en-US" dirty="0">
              <a:solidFill>
                <a:srgbClr val="FFC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endParaRPr>
          </a:p>
          <a:p>
            <a:pPr marL="0" marR="0">
              <a:spcBef>
                <a:spcPts val="0"/>
              </a:spcBef>
              <a:spcAft>
                <a:spcPts val="0"/>
              </a:spcAft>
            </a:pPr>
            <a:endParaRPr lang="en-US" dirty="0">
              <a:solidFill>
                <a:schemeClr val="bg1"/>
              </a:solidFill>
              <a:effectLst/>
              <a:latin typeface="Times New Roman" panose="02020603050405020304" pitchFamily="18" charset="0"/>
              <a:ea typeface="Calibri" panose="020F0502020204030204" pitchFamily="34" charset="0"/>
            </a:endParaRPr>
          </a:p>
          <a:p>
            <a:pPr marL="0" marR="0">
              <a:spcBef>
                <a:spcPts val="0"/>
              </a:spcBef>
              <a:spcAft>
                <a:spcPts val="0"/>
              </a:spcAft>
            </a:pPr>
            <a:r>
              <a:rPr lang="en-US" dirty="0">
                <a:solidFill>
                  <a:schemeClr val="bg1"/>
                </a:solidFill>
                <a:effectLst/>
                <a:latin typeface="Times New Roman" panose="02020603050405020304" pitchFamily="18" charset="0"/>
                <a:ea typeface="Calibri" panose="020F0502020204030204" pitchFamily="34" charset="0"/>
              </a:rPr>
              <a:t>After receiving a position (given by the mentor) the trainee should assist the coxswain in plotting a course and determining </a:t>
            </a:r>
            <a:r>
              <a:rPr lang="en-US">
                <a:solidFill>
                  <a:schemeClr val="bg1"/>
                </a:solidFill>
                <a:effectLst/>
                <a:latin typeface="Times New Roman" panose="02020603050405020304" pitchFamily="18" charset="0"/>
                <a:ea typeface="Calibri" panose="020F0502020204030204" pitchFamily="34" charset="0"/>
              </a:rPr>
              <a:t>an ETA, </a:t>
            </a:r>
            <a:r>
              <a:rPr lang="en-US" dirty="0">
                <a:solidFill>
                  <a:schemeClr val="bg1"/>
                </a:solidFill>
                <a:effectLst/>
                <a:latin typeface="Times New Roman" panose="02020603050405020304" pitchFamily="18" charset="0"/>
                <a:ea typeface="Calibri" panose="020F0502020204030204" pitchFamily="34" charset="0"/>
              </a:rPr>
              <a:t>then perform the duties of a crewmember during a piloting exercise. </a:t>
            </a:r>
          </a:p>
          <a:p>
            <a:pPr marL="0" marR="0">
              <a:spcBef>
                <a:spcPts val="0"/>
              </a:spcBef>
              <a:spcAft>
                <a:spcPts val="0"/>
              </a:spcAft>
            </a:pPr>
            <a:endParaRPr lang="en-US" b="1" dirty="0">
              <a:solidFill>
                <a:schemeClr val="bg1"/>
              </a:solidFill>
              <a:effectLst/>
              <a:latin typeface="Times New Roman" panose="02020603050405020304" pitchFamily="18" charset="0"/>
              <a:ea typeface="Calibri" panose="020F0502020204030204" pitchFamily="34" charset="0"/>
            </a:endParaRPr>
          </a:p>
          <a:p>
            <a:pPr marL="0" marR="0" algn="ctr">
              <a:spcBef>
                <a:spcPts val="0"/>
              </a:spcBef>
              <a:spcAft>
                <a:spcPts val="0"/>
              </a:spcAft>
            </a:pPr>
            <a:r>
              <a:rPr lang="en-US" b="1" dirty="0">
                <a:solidFill>
                  <a:srgbClr val="FFFF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For completion of this task, the nighttime exercise must be performed</a:t>
            </a:r>
            <a:r>
              <a:rPr lang="en-US" dirty="0">
                <a:solidFill>
                  <a:srgbClr val="FFFF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a:t>
            </a:r>
          </a:p>
        </p:txBody>
      </p:sp>
      <p:sp>
        <p:nvSpPr>
          <p:cNvPr id="9" name="TextBox 8">
            <a:extLst>
              <a:ext uri="{FF2B5EF4-FFF2-40B4-BE49-F238E27FC236}">
                <a16:creationId xmlns:a16="http://schemas.microsoft.com/office/drawing/2014/main" id="{F6CBBBDA-8C53-FA32-8076-DB8AB5D90F3F}"/>
              </a:ext>
            </a:extLst>
          </p:cNvPr>
          <p:cNvSpPr txBox="1"/>
          <p:nvPr/>
        </p:nvSpPr>
        <p:spPr>
          <a:xfrm>
            <a:off x="971549" y="1185862"/>
            <a:ext cx="9286875" cy="369332"/>
          </a:xfrm>
          <a:prstGeom prst="rect">
            <a:avLst/>
          </a:prstGeom>
          <a:noFill/>
        </p:spPr>
        <p:txBody>
          <a:bodyPr wrap="square">
            <a:spAutoFit/>
          </a:bodyPr>
          <a:lstStyle/>
          <a:p>
            <a:pPr marL="0" marR="0">
              <a:spcBef>
                <a:spcPts val="0"/>
              </a:spcBef>
              <a:spcAft>
                <a:spcPts val="0"/>
              </a:spcAft>
            </a:pPr>
            <a:endParaRPr lang="en-US" sz="1800" dirty="0">
              <a:solidFill>
                <a:schemeClr val="bg1"/>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4250111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750"/>
                            </p:stCondLst>
                            <p:childTnLst>
                              <p:par>
                                <p:cTn id="9" presetID="10" presetClass="entr" presetSubtype="0" fill="hold" nodeType="afterEffect">
                                  <p:stCondLst>
                                    <p:cond delay="50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500"/>
                                        <p:tgtEl>
                                          <p:spTgt spid="7">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7">
                                            <p:txEl>
                                              <p:pRg st="2" end="2"/>
                                            </p:txEl>
                                          </p:spTgt>
                                        </p:tgtEl>
                                        <p:attrNameLst>
                                          <p:attrName>style.visibility</p:attrName>
                                        </p:attrNameLst>
                                      </p:cBhvr>
                                      <p:to>
                                        <p:strVal val="visible"/>
                                      </p:to>
                                    </p:set>
                                    <p:animEffect transition="in" filter="fade">
                                      <p:cBhvr>
                                        <p:cTn id="16" dur="500"/>
                                        <p:tgtEl>
                                          <p:spTgt spid="7">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animEffect transition="in" filter="fade">
                                      <p:cBhvr>
                                        <p:cTn id="21"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2267</TotalTime>
  <Words>2521</Words>
  <Application>Microsoft Office PowerPoint</Application>
  <PresentationFormat>Widescreen</PresentationFormat>
  <Paragraphs>308</Paragraphs>
  <Slides>57</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57</vt:i4>
      </vt:variant>
    </vt:vector>
  </HeadingPairs>
  <TitlesOfParts>
    <vt:vector size="65" baseType="lpstr">
      <vt:lpstr>ＭＳ Ｐゴシック</vt:lpstr>
      <vt:lpstr>Arial</vt:lpstr>
      <vt:lpstr>Calibri</vt:lpstr>
      <vt:lpstr>Calibri Light</vt:lpstr>
      <vt:lpstr>Comic Sans MS</vt:lpstr>
      <vt:lpstr>Rage Italic</vt:lpstr>
      <vt:lpstr>Times New Roman</vt:lpstr>
      <vt:lpstr>Office Theme</vt:lpstr>
      <vt:lpstr>PowerPoint Presentation</vt:lpstr>
      <vt:lpstr>PowerPoint Presentation</vt:lpstr>
      <vt:lpstr>Please ……</vt:lpstr>
      <vt:lpstr>Today’s Agenda</vt:lpstr>
      <vt:lpstr>TASK COXN-09-06-AUX: Underway Checkride TASK BCM-08-04-AUX: Underway Check Ride  </vt:lpstr>
      <vt:lpstr>Most Tasks To Be Performed in  “Calm Seas and Wind Conditions” </vt:lpstr>
      <vt:lpstr>PowerPoint Presentation</vt:lpstr>
      <vt:lpstr>Pre-Qualification Tasks - Coxswain</vt:lpstr>
      <vt:lpstr>Pre-Qualification Tasks - Crew</vt:lpstr>
      <vt:lpstr>Pre-Qualification Tasks Coxswains and Crew</vt:lpstr>
      <vt:lpstr>QE Check Ride - Crew</vt:lpstr>
      <vt:lpstr>QE Check Ride - Coxswain</vt:lpstr>
      <vt:lpstr>PowerPoint Presentation</vt:lpstr>
      <vt:lpstr>Three-Year Evaluation Check Ride (QE) </vt:lpstr>
      <vt:lpstr>Three-Year Evaluation Check Ride (QE) </vt:lpstr>
      <vt:lpstr>QE Check Ride - Crew</vt:lpstr>
      <vt:lpstr>QE Check Ride - Coxswain</vt:lpstr>
      <vt:lpstr>PowerPoint Presentation</vt:lpstr>
      <vt:lpstr>Currency Maintenance Tasks</vt:lpstr>
      <vt:lpstr>Currency Maintenance Tasks</vt:lpstr>
      <vt:lpstr>Currency Maintenance Tasks</vt:lpstr>
      <vt:lpstr>Currency Maintenance Tasks</vt:lpstr>
      <vt:lpstr>Currency Maintenance Tasks</vt:lpstr>
      <vt:lpstr>Currency Maintenance Tasks</vt:lpstr>
      <vt:lpstr>PowerPoint Presentation</vt:lpstr>
      <vt:lpstr>Night Certification </vt:lpstr>
      <vt:lpstr>Night Certification </vt:lpstr>
      <vt:lpstr>From the Training Handbook</vt:lpstr>
      <vt:lpstr>Currency Maintenance Tasks</vt:lpstr>
      <vt:lpstr>Currency Maintenance Tasks</vt:lpstr>
      <vt:lpstr>Coxswain Hours</vt:lpstr>
      <vt:lpstr>PowerPoint Presentation</vt:lpstr>
      <vt:lpstr>VISION TESTING</vt:lpstr>
      <vt:lpstr>VISION TESTING</vt:lpstr>
      <vt:lpstr>Initial Qualification Tasks - Crew</vt:lpstr>
      <vt:lpstr>PowerPoint Presentation</vt:lpstr>
      <vt:lpstr>Requesting a QE</vt:lpstr>
      <vt:lpstr>REYR = Required Yearly Not Met</vt:lpstr>
      <vt:lpstr>FAILS TO MEET ANNUAL CURRENCY REQUIREMENTS </vt:lpstr>
      <vt:lpstr>REYR = Required Yearly Not Met</vt:lpstr>
      <vt:lpstr>REYR = Required Yearly Not Met</vt:lpstr>
      <vt:lpstr>Where are the “Handbooks”?</vt:lpstr>
      <vt:lpstr>New Surface Ops Qualification &amp; Training Handbooks </vt:lpstr>
      <vt:lpstr>New Surface Ops Qualification &amp; Training Handbooks </vt:lpstr>
      <vt:lpstr>Night Operations … A Brief Primer</vt:lpstr>
      <vt:lpstr>Night Operations</vt:lpstr>
      <vt:lpstr>Night Operations</vt:lpstr>
      <vt:lpstr>Night Operations</vt:lpstr>
      <vt:lpstr>Night Operations</vt:lpstr>
      <vt:lpstr>Night Operations</vt:lpstr>
      <vt:lpstr>Night Operations</vt:lpstr>
      <vt:lpstr>Night Operations</vt:lpstr>
      <vt:lpstr>PowerPoint Presentation</vt:lpstr>
      <vt:lpstr>Night Operations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Wally Smith</dc:creator>
  <cp:lastModifiedBy>Wally Smith</cp:lastModifiedBy>
  <cp:revision>273</cp:revision>
  <cp:lastPrinted>2023-01-04T16:54:10Z</cp:lastPrinted>
  <dcterms:created xsi:type="dcterms:W3CDTF">2021-03-10T22:59:31Z</dcterms:created>
  <dcterms:modified xsi:type="dcterms:W3CDTF">2024-01-22T15:05:29Z</dcterms:modified>
</cp:coreProperties>
</file>