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78" r:id="rId2"/>
    <p:sldId id="410"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24" r:id="rId17"/>
    <p:sldId id="425" r:id="rId18"/>
    <p:sldId id="426" r:id="rId19"/>
    <p:sldId id="427" r:id="rId20"/>
    <p:sldId id="428" r:id="rId21"/>
    <p:sldId id="429" r:id="rId22"/>
    <p:sldId id="430"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49" r:id="rId42"/>
    <p:sldId id="450" r:id="rId43"/>
    <p:sldId id="451" r:id="rId44"/>
    <p:sldId id="452"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y Taylor" initials="GA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5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9-06T20:26:49.915" idx="1">
    <p:pos x="10" y="10"/>
    <p:text>I would reference the ALCOAST Number and only put the action line as a bullet - it will be easier to read.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5A531AAC-B230-4CA0-8B8A-6FB1FC57047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Boat crew includes all crew, coxswains and PWOs</a:t>
            </a:r>
          </a:p>
          <a:p>
            <a:endParaRPr lang="en-US" altLang="en-US" dirty="0" smtClean="0">
              <a:ea typeface="ＭＳ Ｐゴシック" pitchFamily="34" charset="-128"/>
            </a:endParaRPr>
          </a:p>
          <a:p>
            <a:r>
              <a:rPr lang="en-US" altLang="en-US" dirty="0" smtClean="0">
                <a:ea typeface="ＭＳ Ｐゴシック" pitchFamily="34" charset="-128"/>
              </a:rPr>
              <a:t>The 01 June date comes from the OPM manual [</a:t>
            </a:r>
            <a:r>
              <a:rPr lang="en-US" sz="1200" kern="1200" dirty="0" smtClean="0">
                <a:solidFill>
                  <a:schemeClr val="tx1"/>
                </a:solidFill>
                <a:effectLst/>
                <a:latin typeface="Arial" charset="0"/>
                <a:ea typeface="ＭＳ Ｐゴシック" charset="0"/>
                <a:cs typeface="ＭＳ Ｐゴシック" charset="0"/>
              </a:rPr>
              <a:t>Auxiliary Operations Policy Manual 2.B.7 ] specifically: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smtClean="0">
                <a:solidFill>
                  <a:schemeClr val="tx1"/>
                </a:solidFill>
                <a:effectLst/>
                <a:latin typeface="Arial" charset="0"/>
                <a:ea typeface="ＭＳ Ｐゴシック" charset="0"/>
                <a:cs typeface="ＭＳ Ｐゴシック" charset="0"/>
              </a:rPr>
              <a:t>B.7. Operations Workshops</a:t>
            </a:r>
            <a:br>
              <a:rPr lang="en-US" sz="1200" i="1" kern="1200" dirty="0" smtClean="0">
                <a:solidFill>
                  <a:schemeClr val="tx1"/>
                </a:solidFill>
                <a:effectLst/>
                <a:latin typeface="Arial" charset="0"/>
                <a:ea typeface="ＭＳ Ｐゴシック" charset="0"/>
                <a:cs typeface="ＭＳ Ｐゴシック" charset="0"/>
              </a:rPr>
            </a:br>
            <a:r>
              <a:rPr lang="en-US" sz="1200" i="1" kern="1200" dirty="0" smtClean="0">
                <a:solidFill>
                  <a:schemeClr val="tx1"/>
                </a:solidFill>
                <a:effectLst/>
                <a:latin typeface="Arial" charset="0"/>
                <a:ea typeface="ＭＳ Ｐゴシック" charset="0"/>
                <a:cs typeface="ＭＳ Ｐゴシック" charset="0"/>
              </a:rPr>
              <a:t>Operations workshops may be mandated on an annual basis by Commandant (G-OCX) or by the Director. When operations workshops are mandated, the requirements apply to all personnel participating in surface operations and programs requiring them to be aboard surface facilities. Auxiliarists must complete such workshops prior to June 1 of the year in question in order to participate in operational missions. </a:t>
            </a:r>
            <a:r>
              <a:rPr lang="en-US" sz="1200" i="1" kern="1200" smtClean="0">
                <a:solidFill>
                  <a:schemeClr val="tx1"/>
                </a:solidFill>
                <a:effectLst/>
                <a:latin typeface="Arial" charset="0"/>
                <a:ea typeface="ＭＳ Ｐゴシック" charset="0"/>
                <a:cs typeface="ＭＳ Ｐゴシック" charset="0"/>
              </a:rPr>
              <a:t>workshop attendance credit remains valid through May 31 of the year following.  </a:t>
            </a:r>
            <a:endParaRPr lang="en-US" sz="1200" kern="1200" smtClean="0">
              <a:solidFill>
                <a:schemeClr val="tx1"/>
              </a:solidFill>
              <a:effectLst/>
              <a:latin typeface="Arial" charset="0"/>
              <a:ea typeface="ＭＳ Ｐゴシック" charset="0"/>
              <a:cs typeface="ＭＳ Ｐゴシック" charset="0"/>
            </a:endParaRPr>
          </a:p>
          <a:p>
            <a:endParaRPr lang="en-US" altLang="en-US" smtClean="0">
              <a:ea typeface="ＭＳ Ｐゴシック" pitchFamily="34" charset="-128"/>
            </a:endParaRPr>
          </a:p>
        </p:txBody>
      </p:sp>
      <p:sp>
        <p:nvSpPr>
          <p:cNvPr id="6656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ECEF76F2-AD91-4B22-935B-C95D6AC07427}" type="slidenum">
              <a:rPr lang="en-US" altLang="en-US" smtClean="0"/>
              <a:pPr eaLnBrk="1" hangingPunct="1">
                <a:spcBef>
                  <a:spcPct val="0"/>
                </a:spcBef>
                <a:defRPr/>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680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F775D837-B70F-4CEB-9B4B-DDDECA0D7E66}" type="slidenum">
              <a:rPr lang="en-US" altLang="en-US" smtClean="0"/>
              <a:pPr eaLnBrk="1" hangingPunct="1">
                <a:spcBef>
                  <a:spcPct val="0"/>
                </a:spcBef>
                <a:defRPr/>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Mishap reporting is not just policy and a good idea, it is </a:t>
            </a:r>
            <a:r>
              <a:rPr lang="en-US" altLang="en-US" b="1" dirty="0" smtClean="0">
                <a:ea typeface="ＭＳ Ｐゴシック" pitchFamily="34" charset="-128"/>
              </a:rPr>
              <a:t>MANDATORY</a:t>
            </a:r>
          </a:p>
          <a:p>
            <a:endParaRPr lang="en-US" altLang="en-US" dirty="0" smtClean="0">
              <a:ea typeface="ＭＳ Ｐゴシック" pitchFamily="34" charset="-128"/>
            </a:endParaRPr>
          </a:p>
          <a:p>
            <a:r>
              <a:rPr lang="en-US" sz="1200" kern="1200" dirty="0" smtClean="0">
                <a:solidFill>
                  <a:schemeClr val="tx1"/>
                </a:solidFill>
                <a:latin typeface="Arial" charset="0"/>
                <a:ea typeface="ＭＳ Ｐゴシック" charset="0"/>
                <a:cs typeface="ＭＳ Ｐゴシック" charset="0"/>
              </a:rPr>
              <a:t>The reference to reporting mishaps to the AUX COLM, as well as your OIA  is consistent with well established requirements that we must report any occurrence or incident to our AUX leadership, whether it be a surface mishap, as in this case, or any information that our leadership should be aware of as a general good practice</a:t>
            </a:r>
            <a:endParaRPr lang="en-US" altLang="en-US" dirty="0" smtClean="0">
              <a:ea typeface="ＭＳ Ｐゴシック" pitchFamily="34" charset="-128"/>
            </a:endParaRPr>
          </a:p>
        </p:txBody>
      </p:sp>
      <p:sp>
        <p:nvSpPr>
          <p:cNvPr id="7782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68CCA4B8-D165-4E5B-A6EB-8996F514EA31}" type="slidenum">
              <a:rPr lang="en-US" altLang="en-US" smtClean="0"/>
              <a:pPr eaLnBrk="1" hangingPunct="1">
                <a:spcBef>
                  <a:spcPct val="0"/>
                </a:spcBef>
                <a:defRPr/>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885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26404F00-6716-48E1-A513-C278E28CC377}" type="slidenum">
              <a:rPr lang="en-US" altLang="en-US" smtClean="0"/>
              <a:pPr eaLnBrk="1" hangingPunct="1">
                <a:spcBef>
                  <a:spcPct val="0"/>
                </a:spcBef>
                <a:defRPr/>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latin typeface="Arial" charset="0"/>
                <a:ea typeface="ＭＳ Ｐゴシック" charset="0"/>
                <a:cs typeface="ＭＳ Ｐゴシック" charset="0"/>
              </a:rPr>
              <a:t>Each CG command from small boat station to Sector has navigation standards for their crews- local hazards, problems or issues that must be known to crews. AUX crews should also have that information from the OIA or OTO. </a:t>
            </a:r>
            <a:endParaRPr lang="en-US" altLang="en-US" dirty="0" smtClean="0">
              <a:ea typeface="ＭＳ Ｐゴシック" pitchFamily="34" charset="-128"/>
            </a:endParaRPr>
          </a:p>
        </p:txBody>
      </p:sp>
      <p:sp>
        <p:nvSpPr>
          <p:cNvPr id="7987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25D3D5A8-3CB3-4FFD-8833-C93E7B716B34}" type="slidenum">
              <a:rPr lang="en-US" altLang="en-US" smtClean="0"/>
              <a:pPr eaLnBrk="1" hangingPunct="1">
                <a:spcBef>
                  <a:spcPct val="0"/>
                </a:spcBef>
                <a:defRPr/>
              </a:pPr>
              <a:t>14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090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E43E9BF7-8261-4F4B-A626-757829AC6FF8}" type="slidenum">
              <a:rPr lang="en-US" altLang="en-US" smtClean="0"/>
              <a:pPr eaLnBrk="1" hangingPunct="1">
                <a:spcBef>
                  <a:spcPct val="0"/>
                </a:spcBef>
                <a:defRPr/>
              </a:pPr>
              <a:t>15</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Crew fatigue is critical to the GAR score and cause to shorten or cancel the patrol entirely. The Cox should endeavor to stay at or near the helm in order to be alert and in good position to respond to issues. Common sense applies when it is advisable for the Cox to change his/her position.</a:t>
            </a:r>
          </a:p>
        </p:txBody>
      </p:sp>
      <p:sp>
        <p:nvSpPr>
          <p:cNvPr id="8192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6AB55265-660D-4876-99E6-1B8972157414}" type="slidenum">
              <a:rPr lang="en-US" altLang="en-US" smtClean="0"/>
              <a:pPr eaLnBrk="1" hangingPunct="1">
                <a:spcBef>
                  <a:spcPct val="0"/>
                </a:spcBef>
                <a:defRPr/>
              </a:pPr>
              <a:t>16</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294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427CA350-9C00-4F10-8E4B-8A0D9EDC56CF}" type="slidenum">
              <a:rPr lang="en-US" altLang="en-US" smtClean="0"/>
              <a:pPr eaLnBrk="1" hangingPunct="1">
                <a:spcBef>
                  <a:spcPct val="0"/>
                </a:spcBef>
                <a:defRPr/>
              </a:pPr>
              <a:t>17</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If a facility is manned by a Coxswain and one crew, the facility must come to a full stop before the use of a cell phone or mobile device.</a:t>
            </a:r>
          </a:p>
        </p:txBody>
      </p:sp>
      <p:sp>
        <p:nvSpPr>
          <p:cNvPr id="8397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26927823-00B8-48D6-85A1-07773BF0532F}" type="slidenum">
              <a:rPr lang="en-US" altLang="en-US" smtClean="0"/>
              <a:pPr eaLnBrk="1" hangingPunct="1">
                <a:spcBef>
                  <a:spcPct val="0"/>
                </a:spcBef>
                <a:defRPr/>
              </a:pPr>
              <a:t>18</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499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712ADCF5-C2CD-4124-9722-1FC85B6F99EE}" type="slidenum">
              <a:rPr lang="en-US" altLang="en-US" smtClean="0"/>
              <a:pPr eaLnBrk="1" hangingPunct="1">
                <a:spcBef>
                  <a:spcPct val="0"/>
                </a:spcBef>
                <a:defRPr/>
              </a:pPr>
              <a:t>19</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Re-enforce that everything you say and do as well as how you look represents and reflects upon the US Coast Guard and the US Coast Guard Auxiliary</a:t>
            </a:r>
          </a:p>
          <a:p>
            <a:endParaRPr lang="en-US" altLang="en-US" dirty="0" smtClean="0">
              <a:ea typeface="ＭＳ Ｐゴシック" pitchFamily="34" charset="-128"/>
            </a:endParaRPr>
          </a:p>
          <a:p>
            <a:r>
              <a:rPr lang="en-US" altLang="en-US" dirty="0" smtClean="0">
                <a:ea typeface="ＭＳ Ｐゴシック" pitchFamily="34" charset="-128"/>
              </a:rPr>
              <a:t>Consistency of uniforms means that all crew are dressed in the uniform of the day, no exceptions. Sleeves are rolled up Apr 1 and down Nov 1, same as for the active duty (gold) side. Clearly, common sense may require a change depending on the weather, etc.  The spirit here is to avoid free lancing and maintaining military bearing with respect to uniformity of dress.</a:t>
            </a:r>
          </a:p>
        </p:txBody>
      </p:sp>
      <p:sp>
        <p:nvSpPr>
          <p:cNvPr id="8602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4DB96EE6-33E2-48DB-8E54-F21602395FBE}" type="slidenum">
              <a:rPr lang="en-US" altLang="en-US" smtClean="0"/>
              <a:pPr eaLnBrk="1" hangingPunct="1">
                <a:spcBef>
                  <a:spcPct val="0"/>
                </a:spcBef>
                <a:defRPr/>
              </a:pPr>
              <a:t>20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Remind members of testing PLB in the first 5 minutes of any hour monthly but NOT more frequently that once per month</a:t>
            </a:r>
          </a:p>
          <a:p>
            <a:endParaRPr lang="en-US" altLang="en-US" dirty="0" smtClean="0">
              <a:ea typeface="ＭＳ Ｐゴシック" pitchFamily="34" charset="-128"/>
            </a:endParaRPr>
          </a:p>
          <a:p>
            <a:r>
              <a:rPr lang="en-US" altLang="en-US" dirty="0" smtClean="0">
                <a:ea typeface="ＭＳ Ｐゴシック" pitchFamily="34" charset="-128"/>
              </a:rPr>
              <a:t>Inspections must be done by Auxiliary members who have been trained to do so.  If you need PPE inspectors speak to your SO/DSO-MT or your OTO in the Directors office.</a:t>
            </a:r>
          </a:p>
          <a:p>
            <a:endParaRPr lang="en-US" altLang="en-US" dirty="0" smtClean="0">
              <a:ea typeface="ＭＳ Ｐゴシック" pitchFamily="34" charset="-128"/>
            </a:endParaRPr>
          </a:p>
          <a:p>
            <a:r>
              <a:rPr lang="en-US" sz="1200" kern="1200" dirty="0" smtClean="0">
                <a:solidFill>
                  <a:schemeClr val="tx1"/>
                </a:solidFill>
                <a:latin typeface="Arial" charset="0"/>
                <a:ea typeface="ＭＳ Ｐゴシック" charset="0"/>
                <a:cs typeface="ＭＳ Ｐゴシック" charset="0"/>
              </a:rPr>
              <a:t>If the PFD is issued to you, you are responsible for it and should not loan it out. The Ready Locker concept has been in place for a while so that in cases where trainees, or others need a PFD, or a PFD is damaged &amp; a temporary replacement is needed, the Unit can provide it for temporary use from the ready Locker.</a:t>
            </a:r>
            <a:endParaRPr lang="en-US" altLang="en-US" dirty="0" smtClean="0">
              <a:ea typeface="ＭＳ Ｐゴシック" pitchFamily="34" charset="-128"/>
            </a:endParaRPr>
          </a:p>
          <a:p>
            <a:endParaRPr lang="en-US" altLang="en-US" dirty="0" smtClean="0">
              <a:ea typeface="ＭＳ Ｐゴシック" pitchFamily="34" charset="-128"/>
            </a:endParaRPr>
          </a:p>
          <a:p>
            <a:r>
              <a:rPr lang="en-US" altLang="en-US" dirty="0" smtClean="0">
                <a:ea typeface="ＭＳ Ｐゴシック" pitchFamily="34" charset="-128"/>
              </a:rPr>
              <a:t>Detailed instructions for PPE inspectors are in the Maintenance Procedures Cards posted in the members only section of the Response Directorate web site.  These cards are updated regularly so be sure inspectors are using the most current version.</a:t>
            </a:r>
          </a:p>
        </p:txBody>
      </p:sp>
      <p:sp>
        <p:nvSpPr>
          <p:cNvPr id="6861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9D0B7E68-8D82-4CD3-AE64-67244F6CC748}" type="slidenum">
              <a:rPr lang="en-US" altLang="en-US" smtClean="0"/>
              <a:pPr eaLnBrk="1" hangingPunct="1">
                <a:spcBef>
                  <a:spcPct val="0"/>
                </a:spcBef>
                <a:defRPr/>
              </a:pPr>
              <a:t>3</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704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9B597F06-E360-4914-97C8-9448554403CB}" type="slidenum">
              <a:rPr lang="en-US" altLang="en-US" smtClean="0"/>
              <a:pPr eaLnBrk="1" hangingPunct="1">
                <a:spcBef>
                  <a:spcPct val="0"/>
                </a:spcBef>
                <a:defRPr/>
              </a:pPr>
              <a:t>21</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If the boater called for help you may also pickup a tow in some instances if a commercial tower is not available in a “Reasonable” amount of time.</a:t>
            </a:r>
          </a:p>
          <a:p>
            <a:r>
              <a:rPr lang="en-US" altLang="en-US" dirty="0" smtClean="0">
                <a:ea typeface="ＭＳ Ｐゴシック" pitchFamily="34" charset="-128"/>
              </a:rPr>
              <a:t>From the CG Addendum 4.11</a:t>
            </a:r>
          </a:p>
          <a:p>
            <a:endParaRPr lang="en-US" altLang="en-US" dirty="0" smtClean="0">
              <a:ea typeface="ＭＳ Ｐゴシック" pitchFamily="34" charset="-128"/>
            </a:endParaRPr>
          </a:p>
          <a:p>
            <a:r>
              <a:rPr lang="en-US" altLang="en-US" b="1" dirty="0" smtClean="0">
                <a:ea typeface="ＭＳ Ｐゴシック" pitchFamily="34" charset="-128"/>
              </a:rPr>
              <a:t>When specific alternate assistance is not requested or available, mariners will be informed that a broadcast can be made to determine if someone in the area can come to their assistance. </a:t>
            </a:r>
          </a:p>
          <a:p>
            <a:endParaRPr lang="en-US" altLang="en-US" b="1" dirty="0" smtClean="0">
              <a:ea typeface="ＭＳ Ｐゴシック" pitchFamily="34" charset="-128"/>
            </a:endParaRPr>
          </a:p>
          <a:p>
            <a:r>
              <a:rPr lang="en-US" altLang="en-US" b="1" dirty="0" smtClean="0">
                <a:ea typeface="ＭＳ Ｐゴシック" pitchFamily="34" charset="-128"/>
              </a:rPr>
              <a:t>Coast Guard resources or Auxiliary vessels may also be directed to respond if no alternate responder can do so within a reasonable period of elapsed time. Factors governing the elapse of a reasonable period of time for assistance to arrive on scene are discussed below, but such a period should not normally exceed one hour from first awareness of the case. </a:t>
            </a:r>
            <a:endParaRPr lang="en-US" altLang="en-US" dirty="0" smtClean="0">
              <a:ea typeface="ＭＳ Ｐゴシック" pitchFamily="34" charset="-128"/>
            </a:endParaRPr>
          </a:p>
        </p:txBody>
      </p:sp>
      <p:sp>
        <p:nvSpPr>
          <p:cNvPr id="8806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57822135-9051-4A51-9D3E-05A3D0EC79D2}" type="slidenum">
              <a:rPr lang="en-US" altLang="en-US" smtClean="0"/>
              <a:pPr eaLnBrk="1" hangingPunct="1">
                <a:spcBef>
                  <a:spcPct val="0"/>
                </a:spcBef>
                <a:defRPr/>
              </a:pPr>
              <a:t>22</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8909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94889E26-5201-4A39-8531-1432E2CDD6D0}" type="slidenum">
              <a:rPr lang="en-US" altLang="en-US" smtClean="0"/>
              <a:pPr eaLnBrk="1" hangingPunct="1">
                <a:spcBef>
                  <a:spcPct val="0"/>
                </a:spcBef>
                <a:defRPr/>
              </a:pPr>
              <a:t>23</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Please emphasize that safety is the top priority, and if the environment or other factors increase the risk…the GAR must be reviewed to determine what should be done to reduce the risk to an appropriate level. This includes aborting the mission if necessary.</a:t>
            </a:r>
          </a:p>
          <a:p>
            <a:endParaRPr lang="en-US" altLang="en-US" smtClean="0">
              <a:ea typeface="ＭＳ Ｐゴシック" pitchFamily="34" charset="-128"/>
            </a:endParaRPr>
          </a:p>
        </p:txBody>
      </p:sp>
      <p:sp>
        <p:nvSpPr>
          <p:cNvPr id="9011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92B39FF4-A8F6-4382-9173-130B198D47E9}" type="slidenum">
              <a:rPr lang="en-US" altLang="en-US" smtClean="0"/>
              <a:pPr eaLnBrk="1" hangingPunct="1">
                <a:spcBef>
                  <a:spcPct val="0"/>
                </a:spcBef>
                <a:defRPr/>
              </a:pPr>
              <a:t>24</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114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FF5FC1C9-5C60-45C4-BBD2-BA722EDBD302}" type="slidenum">
              <a:rPr lang="en-US" altLang="en-US" smtClean="0"/>
              <a:pPr eaLnBrk="1" hangingPunct="1">
                <a:spcBef>
                  <a:spcPct val="0"/>
                </a:spcBef>
                <a:defRPr/>
              </a:pPr>
              <a:t>25</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9216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BA512CB1-735F-46C5-A2BA-BEC5CAAD983D}" type="slidenum">
              <a:rPr lang="en-US" altLang="en-US" smtClean="0"/>
              <a:pPr eaLnBrk="1" hangingPunct="1">
                <a:spcBef>
                  <a:spcPct val="0"/>
                </a:spcBef>
                <a:defRPr/>
              </a:pPr>
              <a:t>26</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The last bullet means that even if the orders make it through the system, if the OPFAC inspection is out of date, the patrol cannot proceed.</a:t>
            </a:r>
          </a:p>
          <a:p>
            <a:endParaRPr lang="en-US" altLang="en-US" smtClean="0">
              <a:ea typeface="ＭＳ Ｐゴシック" pitchFamily="34" charset="-128"/>
            </a:endParaRPr>
          </a:p>
        </p:txBody>
      </p:sp>
      <p:sp>
        <p:nvSpPr>
          <p:cNvPr id="9318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3904B82B-02D3-4D7C-BCF4-06DC9DFC2BA6}" type="slidenum">
              <a:rPr lang="en-US" altLang="en-US" smtClean="0"/>
              <a:pPr eaLnBrk="1" hangingPunct="1">
                <a:spcBef>
                  <a:spcPct val="0"/>
                </a:spcBef>
                <a:defRPr/>
              </a:pPr>
              <a:t>27</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is essentially part of the GAR form process, and also consistent with TCT principles.</a:t>
            </a:r>
          </a:p>
        </p:txBody>
      </p:sp>
      <p:sp>
        <p:nvSpPr>
          <p:cNvPr id="9421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F6117A5E-A62F-4E29-B38E-A7309E40A52E}" type="slidenum">
              <a:rPr lang="en-US" altLang="en-US" smtClean="0"/>
              <a:pPr eaLnBrk="1" hangingPunct="1">
                <a:spcBef>
                  <a:spcPct val="0"/>
                </a:spcBef>
                <a:defRPr/>
              </a:pPr>
              <a:t>28</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If there is any chance of fog or other visibility problems before the patrol, the GAR should reflect that condition and in most cases, the patrol postponed or canceled.</a:t>
            </a:r>
          </a:p>
          <a:p>
            <a:endParaRPr lang="en-US" altLang="en-US" smtClean="0">
              <a:ea typeface="ＭＳ Ｐゴシック" pitchFamily="34" charset="-128"/>
            </a:endParaRPr>
          </a:p>
          <a:p>
            <a:r>
              <a:rPr lang="en-US" altLang="en-US" smtClean="0">
                <a:ea typeface="ＭＳ Ｐゴシック" pitchFamily="34" charset="-128"/>
              </a:rPr>
              <a:t>If you have radar, be sure to brief ALL crew on how to us it.</a:t>
            </a:r>
          </a:p>
          <a:p>
            <a:endParaRPr lang="en-US" altLang="en-US" smtClean="0">
              <a:ea typeface="ＭＳ Ｐゴシック" pitchFamily="34" charset="-128"/>
            </a:endParaRPr>
          </a:p>
          <a:p>
            <a:r>
              <a:rPr lang="en-US" altLang="en-US" smtClean="0">
                <a:ea typeface="ＭＳ Ｐゴシック" pitchFamily="34" charset="-128"/>
              </a:rPr>
              <a:t>All of these actions are specified in the Rules of the Road, that is, t</a:t>
            </a:r>
            <a:r>
              <a:rPr lang="en-US" altLang="en-US" b="1" smtClean="0">
                <a:ea typeface="ＭＳ Ｐゴシック" pitchFamily="34" charset="-128"/>
              </a:rPr>
              <a:t>hey are the Law, </a:t>
            </a:r>
            <a:r>
              <a:rPr lang="en-US" altLang="en-US" smtClean="0">
                <a:ea typeface="ＭＳ Ｐゴシック" pitchFamily="34" charset="-128"/>
              </a:rPr>
              <a:t>not just good seamanship practices</a:t>
            </a:r>
          </a:p>
          <a:p>
            <a:endParaRPr lang="en-US" altLang="en-US" smtClean="0">
              <a:ea typeface="ＭＳ Ｐゴシック" pitchFamily="34" charset="-128"/>
            </a:endParaRPr>
          </a:p>
        </p:txBody>
      </p:sp>
      <p:sp>
        <p:nvSpPr>
          <p:cNvPr id="9830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83747442-66A5-4EB3-809B-78BA9D4D5832}" type="slidenum">
              <a:rPr lang="en-US" altLang="en-US" smtClean="0"/>
              <a:pPr eaLnBrk="1" hangingPunct="1">
                <a:spcBef>
                  <a:spcPct val="0"/>
                </a:spcBef>
                <a:defRPr/>
              </a:pPr>
              <a:t>29</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Check the Response web site, “Safety Best Practices” button to access the “Night Operations Guide” for more detail.</a:t>
            </a:r>
          </a:p>
          <a:p>
            <a:endParaRPr lang="en-US" altLang="en-US"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Common sense dictates that conditions at night or reduced visibility are problematic. Although the Night Ops guide does not mention this issue, it any prudent mariner will agree that enhanced communication during night ops is a good practice.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9933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30DAD98D-416D-4801-A551-DFDABF5AF17F}" type="slidenum">
              <a:rPr lang="en-US" altLang="en-US" smtClean="0"/>
              <a:pPr eaLnBrk="1" hangingPunct="1">
                <a:spcBef>
                  <a:spcPct val="0"/>
                </a:spcBef>
                <a:defRPr/>
              </a:pPr>
              <a:t>30</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6963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023232A0-435C-46E6-AFE4-EC1A52C8AA7B}" type="slidenum">
              <a:rPr lang="en-US" altLang="en-US" smtClean="0"/>
              <a:pPr eaLnBrk="1" hangingPunct="1">
                <a:spcBef>
                  <a:spcPct val="0"/>
                </a:spcBef>
                <a:defRPr/>
              </a:pPr>
              <a:t>4</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charset="0"/>
                <a:cs typeface="ＭＳ Ｐゴシック" charset="0"/>
              </a:rPr>
              <a:t>The 25 watt reference is a standard regulation designed to ensure that no transmitter exceeds this limit.  Please check with your FSO-CM for more detail.</a:t>
            </a:r>
          </a:p>
          <a:p>
            <a:endParaRPr lang="en-US" altLang="en-US" dirty="0" smtClean="0">
              <a:ea typeface="ＭＳ Ｐゴシック" pitchFamily="34" charset="-128"/>
            </a:endParaRPr>
          </a:p>
        </p:txBody>
      </p:sp>
      <p:sp>
        <p:nvSpPr>
          <p:cNvPr id="10035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5D54A914-33EB-4EC2-9CEC-07FE526F23AE}" type="slidenum">
              <a:rPr lang="en-US" altLang="en-US" smtClean="0"/>
              <a:pPr eaLnBrk="1" hangingPunct="1">
                <a:spcBef>
                  <a:spcPct val="0"/>
                </a:spcBef>
                <a:defRPr/>
              </a:pPr>
              <a:t>31</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0138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CD2F4D85-24BD-4037-BEDC-53BC65565A8E}" type="slidenum">
              <a:rPr lang="en-US" altLang="en-US" smtClean="0"/>
              <a:pPr eaLnBrk="1" hangingPunct="1">
                <a:spcBef>
                  <a:spcPct val="0"/>
                </a:spcBef>
                <a:defRPr/>
              </a:pPr>
              <a:t>32</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Re-enforce that the we are seen and heard as representing the United States Coast Guard when we are out on patrol.  Your radio transmissions can be heard by </a:t>
            </a:r>
            <a:r>
              <a:rPr lang="en-US" altLang="en-US" b="1" dirty="0" smtClean="0">
                <a:ea typeface="ＭＳ Ｐゴシック" pitchFamily="34" charset="-128"/>
              </a:rPr>
              <a:t>all</a:t>
            </a:r>
            <a:r>
              <a:rPr lang="en-US" altLang="en-US" dirty="0" smtClean="0">
                <a:ea typeface="ＭＳ Ｐゴシック" pitchFamily="34" charset="-128"/>
              </a:rPr>
              <a:t> within a range of 25 miles.</a:t>
            </a:r>
          </a:p>
          <a:p>
            <a:endParaRPr lang="en-US" altLang="en-US" dirty="0" smtClean="0">
              <a:ea typeface="ＭＳ Ｐゴシック" pitchFamily="34" charset="-128"/>
            </a:endParaRPr>
          </a:p>
        </p:txBody>
      </p:sp>
      <p:sp>
        <p:nvSpPr>
          <p:cNvPr id="10240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BB24DB35-8264-43FA-896A-213C4DDE52C7}" type="slidenum">
              <a:rPr lang="en-US" altLang="en-US" smtClean="0"/>
              <a:pPr eaLnBrk="1" hangingPunct="1">
                <a:spcBef>
                  <a:spcPct val="0"/>
                </a:spcBef>
                <a:defRPr/>
              </a:pPr>
              <a:t>33</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Please be sure that all understand the restrictions on using cell technology on OPFACS…especially the policy that prohibits using cell phones </a:t>
            </a:r>
            <a:r>
              <a:rPr lang="en-US" altLang="en-US" b="1" smtClean="0">
                <a:solidFill>
                  <a:srgbClr val="FF0000"/>
                </a:solidFill>
                <a:ea typeface="ＭＳ Ｐゴシック" pitchFamily="34" charset="-128"/>
              </a:rPr>
              <a:t>alone</a:t>
            </a:r>
            <a:r>
              <a:rPr lang="en-US" altLang="en-US" smtClean="0">
                <a:solidFill>
                  <a:srgbClr val="FF0000"/>
                </a:solidFill>
                <a:ea typeface="ＭＳ Ｐゴシック" pitchFamily="34" charset="-128"/>
              </a:rPr>
              <a:t> </a:t>
            </a:r>
            <a:r>
              <a:rPr lang="en-US" altLang="en-US" smtClean="0">
                <a:ea typeface="ＭＳ Ｐゴシック" pitchFamily="34" charset="-128"/>
              </a:rPr>
              <a:t>to maintain radio guard. </a:t>
            </a:r>
          </a:p>
        </p:txBody>
      </p:sp>
      <p:sp>
        <p:nvSpPr>
          <p:cNvPr id="10342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4E5B54DE-CAA1-4072-A689-008F121F53F6}" type="slidenum">
              <a:rPr lang="en-US" altLang="en-US" smtClean="0"/>
              <a:pPr eaLnBrk="1" hangingPunct="1">
                <a:spcBef>
                  <a:spcPct val="0"/>
                </a:spcBef>
                <a:defRPr/>
              </a:pPr>
              <a:t>34</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Most facilities do not have many opportunities to tow a distressed vessel other than in training an crew/coxswain currency signoffs.  Briefing the crew on what will happen and in what sequence is a critical task for the Coxswain BEFORE attempting to connect the tow.</a:t>
            </a:r>
          </a:p>
        </p:txBody>
      </p:sp>
      <p:sp>
        <p:nvSpPr>
          <p:cNvPr id="10445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BA84FC27-D059-4758-8931-C92D92447912}" type="slidenum">
              <a:rPr lang="en-US" altLang="en-US" smtClean="0"/>
              <a:pPr eaLnBrk="1" hangingPunct="1">
                <a:spcBef>
                  <a:spcPct val="0"/>
                </a:spcBef>
                <a:defRPr/>
              </a:pPr>
              <a:t>35</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Sailboats often present special problems for towing make sure you know how to do it safely</a:t>
            </a:r>
          </a:p>
        </p:txBody>
      </p:sp>
      <p:sp>
        <p:nvSpPr>
          <p:cNvPr id="10547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144AF590-C4B0-4E45-A432-077206FDA03B}" type="slidenum">
              <a:rPr lang="en-US" altLang="en-US" smtClean="0"/>
              <a:pPr eaLnBrk="1" hangingPunct="1">
                <a:spcBef>
                  <a:spcPct val="0"/>
                </a:spcBef>
                <a:defRPr/>
              </a:pPr>
              <a:t>36</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operational issues related to the reporting of pre and post u/w activities are well reported and noted.  We recognize that a long term solution is required and that solution is in the pipeline.</a:t>
            </a:r>
          </a:p>
          <a:p>
            <a:endParaRPr lang="en-US" altLang="en-US" dirty="0" smtClean="0">
              <a:ea typeface="ＭＳ Ｐゴシック" pitchFamily="34" charset="-128"/>
            </a:endParaRPr>
          </a:p>
          <a:p>
            <a:r>
              <a:rPr lang="en-US" altLang="en-US" dirty="0" smtClean="0">
                <a:ea typeface="ＭＳ Ｐゴシック" pitchFamily="34" charset="-128"/>
              </a:rPr>
              <a:t>Until a separate code can be created in the AOM software to account for stand-by time, the local OIA will designate a temporary work around code for this purpose.</a:t>
            </a:r>
          </a:p>
          <a:p>
            <a:endParaRPr lang="en-US" altLang="en-US" dirty="0" smtClean="0">
              <a:ea typeface="ＭＳ Ｐゴシック" pitchFamily="34" charset="-128"/>
            </a:endParaRPr>
          </a:p>
          <a:p>
            <a:r>
              <a:rPr lang="en-US" altLang="en-US" dirty="0" smtClean="0">
                <a:ea typeface="ＭＳ Ｐゴシック" pitchFamily="34" charset="-128"/>
              </a:rPr>
              <a:t>Orders may overlap calendar days, when the 24 hour period is calculated</a:t>
            </a:r>
            <a:r>
              <a:rPr lang="en-US" altLang="en-US" baseline="0" dirty="0" smtClean="0">
                <a:ea typeface="ＭＳ Ｐゴシック" pitchFamily="34" charset="-128"/>
              </a:rPr>
              <a:t> past midnight.  One set for one mission.</a:t>
            </a:r>
            <a:endParaRPr lang="en-US" altLang="en-US" dirty="0" smtClean="0">
              <a:ea typeface="ＭＳ Ｐゴシック" pitchFamily="34" charset="-128"/>
            </a:endParaRPr>
          </a:p>
        </p:txBody>
      </p:sp>
      <p:sp>
        <p:nvSpPr>
          <p:cNvPr id="10650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283EC52F-A052-45B7-B3F3-87DE097DEFB4}" type="slidenum">
              <a:rPr lang="en-US" altLang="en-US" smtClean="0"/>
              <a:pPr eaLnBrk="1" hangingPunct="1">
                <a:spcBef>
                  <a:spcPct val="0"/>
                </a:spcBef>
                <a:defRPr/>
              </a:pPr>
              <a:t>37</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0752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73FFF39B-5AA2-4A5F-8A45-399ACCCB4515}" type="slidenum">
              <a:rPr lang="en-US" altLang="en-US" smtClean="0"/>
              <a:pPr eaLnBrk="1" hangingPunct="1">
                <a:spcBef>
                  <a:spcPct val="0"/>
                </a:spcBef>
                <a:defRPr/>
              </a:pPr>
              <a:t>38</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0854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27D6EE48-28C3-4A9A-934E-5D1C73D9848D}" type="slidenum">
              <a:rPr lang="en-US" altLang="en-US" smtClean="0"/>
              <a:pPr eaLnBrk="1" hangingPunct="1">
                <a:spcBef>
                  <a:spcPct val="0"/>
                </a:spcBef>
                <a:defRPr/>
              </a:pPr>
              <a:t>39</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0957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04C2A8D1-358E-4226-9C74-1C15DAAAB4AA}" type="slidenum">
              <a:rPr lang="en-US" altLang="en-US" smtClean="0"/>
              <a:pPr eaLnBrk="1" hangingPunct="1">
                <a:spcBef>
                  <a:spcPct val="0"/>
                </a:spcBef>
                <a:defRPr/>
              </a:pPr>
              <a:t>40</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066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C06CD1A8-6876-4D91-8C29-7C018506384A}" type="slidenum">
              <a:rPr lang="en-US" altLang="en-US" smtClean="0"/>
              <a:pPr eaLnBrk="1" hangingPunct="1">
                <a:spcBef>
                  <a:spcPct val="0"/>
                </a:spcBef>
                <a:defRPr/>
              </a:pPr>
              <a:t>5</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059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E68BAF93-87DD-4413-8E6A-34D018EC83E3}" type="slidenum">
              <a:rPr lang="en-US" altLang="en-US" smtClean="0"/>
              <a:pPr eaLnBrk="1" hangingPunct="1">
                <a:spcBef>
                  <a:spcPct val="0"/>
                </a:spcBef>
                <a:defRPr/>
              </a:pPr>
              <a:t>41</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162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E78E6459-B31C-4A31-A36E-9D95938C804D}" type="slidenum">
              <a:rPr lang="en-US" altLang="en-US" smtClean="0"/>
              <a:pPr eaLnBrk="1" hangingPunct="1">
                <a:spcBef>
                  <a:spcPct val="0"/>
                </a:spcBef>
                <a:defRPr/>
              </a:pPr>
              <a:t>42</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264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8F1ADD7A-5BB5-4AD4-8B34-BD3F651C0BCA}" type="slidenum">
              <a:rPr lang="en-US" altLang="en-US" smtClean="0"/>
              <a:pPr eaLnBrk="1" hangingPunct="1">
                <a:spcBef>
                  <a:spcPct val="0"/>
                </a:spcBef>
                <a:defRPr/>
              </a:pPr>
              <a:t>43</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366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B3E770D0-F93C-4CB0-8B1C-C103CBBFAD24}" type="slidenum">
              <a:rPr lang="en-US" altLang="en-US" smtClean="0"/>
              <a:pPr eaLnBrk="1" hangingPunct="1">
                <a:spcBef>
                  <a:spcPct val="0"/>
                </a:spcBef>
                <a:defRPr/>
              </a:pPr>
              <a:t>44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Not all crew will have SAR vests &amp; it is permitted to use the PFD as long as all PPE is properly attached.</a:t>
            </a:r>
          </a:p>
          <a:p>
            <a:endParaRPr lang="en-US" altLang="en-US" dirty="0" smtClean="0">
              <a:ea typeface="ＭＳ Ｐゴシック" pitchFamily="34" charset="-128"/>
            </a:endParaRPr>
          </a:p>
          <a:p>
            <a:r>
              <a:rPr lang="en-US" altLang="en-US" dirty="0" smtClean="0">
                <a:ea typeface="ＭＳ Ｐゴシック" pitchFamily="34" charset="-128"/>
              </a:rPr>
              <a:t>If you have been issues a SAR vest you MUST wear it with PPE properly attached</a:t>
            </a:r>
          </a:p>
        </p:txBody>
      </p:sp>
      <p:sp>
        <p:nvSpPr>
          <p:cNvPr id="7168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DD168D92-7305-4659-9332-AFAB5D05DC91}" type="slidenum">
              <a:rPr lang="en-US" altLang="en-US" smtClean="0"/>
              <a:pPr eaLnBrk="1" hangingPunct="1">
                <a:spcBef>
                  <a:spcPct val="0"/>
                </a:spcBef>
                <a:defRPr/>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PFDs with Coast Guard Auxiliary name on the back must NOT be worn on private vessels/facilities when you are not in uniform and under orders</a:t>
            </a:r>
          </a:p>
          <a:p>
            <a:endParaRPr lang="en-US" altLang="en-US" dirty="0" smtClean="0">
              <a:ea typeface="ＭＳ Ｐゴシック" pitchFamily="34" charset="-128"/>
            </a:endParaRPr>
          </a:p>
          <a:p>
            <a:r>
              <a:rPr lang="en-US" altLang="en-US" dirty="0" smtClean="0">
                <a:ea typeface="ＭＳ Ｐゴシック" pitchFamily="34" charset="-128"/>
              </a:rPr>
              <a:t>PFDs with Coast Guard on the back must NEVER be worn even if you are under orders.</a:t>
            </a:r>
          </a:p>
        </p:txBody>
      </p:sp>
      <p:sp>
        <p:nvSpPr>
          <p:cNvPr id="7270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CA6E56C8-0662-4956-B135-A622CB61B395}" type="slidenum">
              <a:rPr lang="en-US" altLang="en-US" smtClean="0"/>
              <a:pPr eaLnBrk="1" hangingPunct="1">
                <a:spcBef>
                  <a:spcPct val="0"/>
                </a:spcBef>
                <a:defRPr/>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73732"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0B2F0AEC-F05C-4794-9167-60C96E9FC601}" type="slidenum">
              <a:rPr lang="en-US" altLang="en-US" smtClean="0"/>
              <a:pPr eaLnBrk="1" hangingPunct="1">
                <a:spcBef>
                  <a:spcPct val="0"/>
                </a:spcBef>
                <a:defRPr/>
              </a:pPr>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4756"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49001D7D-7A61-4ABF-AC26-91C519BD41EB}" type="slidenum">
              <a:rPr lang="en-US" altLang="en-US" smtClean="0"/>
              <a:pPr eaLnBrk="1" hangingPunct="1">
                <a:spcBef>
                  <a:spcPct val="0"/>
                </a:spcBef>
                <a:defRPr/>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Train to proficiency, not just to meet minimum qualifications</a:t>
            </a:r>
          </a:p>
          <a:p>
            <a:endParaRPr lang="en-US" altLang="en-US" dirty="0" smtClean="0">
              <a:ea typeface="ＭＳ Ｐゴシック" pitchFamily="34" charset="-128"/>
            </a:endParaRPr>
          </a:p>
          <a:p>
            <a:r>
              <a:rPr lang="en-US" altLang="en-US" dirty="0" smtClean="0">
                <a:ea typeface="ＭＳ Ｐゴシック" pitchFamily="34" charset="-128"/>
              </a:rPr>
              <a:t>Know and follow ALL standard procedures</a:t>
            </a:r>
          </a:p>
          <a:p>
            <a:endParaRPr lang="en-US" altLang="en-US" dirty="0" smtClean="0">
              <a:ea typeface="ＭＳ Ｐゴシック" pitchFamily="34" charset="-128"/>
            </a:endParaRPr>
          </a:p>
          <a:p>
            <a:r>
              <a:rPr lang="en-US" altLang="en-US" dirty="0" smtClean="0">
                <a:ea typeface="ＭＳ Ｐゴシック" pitchFamily="34" charset="-128"/>
              </a:rPr>
              <a:t>Remind crew about TCT during crew briefing</a:t>
            </a:r>
          </a:p>
          <a:p>
            <a:endParaRPr lang="en-US" altLang="en-US" dirty="0" smtClean="0">
              <a:ea typeface="ＭＳ Ｐゴシック" pitchFamily="34" charset="-128"/>
            </a:endParaRPr>
          </a:p>
          <a:p>
            <a:r>
              <a:rPr lang="en-US" altLang="en-US" dirty="0" smtClean="0">
                <a:ea typeface="ＭＳ Ｐゴシック" pitchFamily="34" charset="-128"/>
              </a:rPr>
              <a:t>Know your crews qualifications, abilities, and restrictions BEFORE your leave the dock and make crew assignments accordingly</a:t>
            </a:r>
          </a:p>
          <a:p>
            <a:endParaRPr lang="en-US" altLang="en-US" dirty="0" smtClean="0">
              <a:ea typeface="ＭＳ Ｐゴシック" pitchFamily="34" charset="-128"/>
            </a:endParaRPr>
          </a:p>
          <a:p>
            <a:r>
              <a:rPr lang="en-US" altLang="en-US" dirty="0" smtClean="0">
                <a:ea typeface="ＭＳ Ｐゴシック" pitchFamily="34" charset="-128"/>
              </a:rPr>
              <a:t>All crew must be current on their TCT (from last year or current year).  Taking the 4 hour TCT in any year qualifies in place of the 1 Hour but the 1 hour does NOT qualify for the 4 hour requirement.</a:t>
            </a:r>
          </a:p>
        </p:txBody>
      </p:sp>
      <p:sp>
        <p:nvSpPr>
          <p:cNvPr id="7578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defRPr/>
            </a:pPr>
            <a:fld id="{9B0A2CC2-0346-4459-80D6-3FCC9043140C}" type="slidenum">
              <a:rPr lang="en-US" altLang="en-US" smtClean="0"/>
              <a:pPr eaLnBrk="1" hangingPunct="1">
                <a:spcBef>
                  <a:spcPct val="0"/>
                </a:spcBef>
                <a:defRPr/>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01 aux logo 3d copy"/>
          <p:cNvPicPr>
            <a:picLocks noChangeAspect="1" noChangeArrowheads="1"/>
          </p:cNvPicPr>
          <p:nvPr/>
        </p:nvPicPr>
        <p:blipFill>
          <a:blip r:embed="rId2" cstate="print"/>
          <a:srcRect/>
          <a:stretch>
            <a:fillRect/>
          </a:stretch>
        </p:blipFill>
        <p:spPr bwMode="auto">
          <a:xfrm>
            <a:off x="304800" y="304800"/>
            <a:ext cx="981075" cy="1028700"/>
          </a:xfrm>
          <a:prstGeom prst="rect">
            <a:avLst/>
          </a:prstGeom>
          <a:noFill/>
          <a:ln w="9525">
            <a:noFill/>
            <a:miter lim="800000"/>
            <a:headEnd/>
            <a:tailEnd/>
          </a:ln>
        </p:spPr>
      </p:pic>
      <p:pic>
        <p:nvPicPr>
          <p:cNvPr id="5" name="Picture 8" descr="homeland logo tipped copy"/>
          <p:cNvPicPr>
            <a:picLocks noChangeAspect="1" noChangeArrowheads="1"/>
          </p:cNvPicPr>
          <p:nvPr/>
        </p:nvPicPr>
        <p:blipFill>
          <a:blip r:embed="rId3" cstate="print"/>
          <a:srcRect/>
          <a:stretch>
            <a:fillRect/>
          </a:stretch>
        </p:blipFill>
        <p:spPr bwMode="auto">
          <a:xfrm>
            <a:off x="304800" y="5867400"/>
            <a:ext cx="769938" cy="787400"/>
          </a:xfrm>
          <a:prstGeom prst="rect">
            <a:avLst/>
          </a:prstGeom>
          <a:noFill/>
          <a:ln w="9525">
            <a:noFill/>
            <a:miter lim="800000"/>
            <a:headEnd/>
            <a:tailEnd/>
          </a:ln>
        </p:spPr>
      </p:pic>
      <p:sp>
        <p:nvSpPr>
          <p:cNvPr id="205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1F12AEE-3F01-413F-80B2-5E1031B335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44D9CC-B62B-40F4-9937-A242EC5365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0FD7DB-7DBA-4C42-A4C1-F37E3033320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BD991F5-F67F-4E02-A647-D631627033E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r>
              <a:rPr lang="en-US"/>
              <a:t>2016 Operations Workshop</a:t>
            </a:r>
          </a:p>
          <a:p>
            <a:pPr>
              <a:defRPr/>
            </a:pPr>
            <a:r>
              <a:rPr lang="en-US"/>
              <a:t>Response Directorate</a:t>
            </a:r>
          </a:p>
        </p:txBody>
      </p:sp>
      <p:sp>
        <p:nvSpPr>
          <p:cNvPr id="6" name="Rectangle 6"/>
          <p:cNvSpPr>
            <a:spLocks noGrp="1" noChangeArrowheads="1"/>
          </p:cNvSpPr>
          <p:nvPr>
            <p:ph type="sldNum" sz="quarter" idx="11"/>
          </p:nvPr>
        </p:nvSpPr>
        <p:spPr/>
        <p:txBody>
          <a:bodyPr/>
          <a:lstStyle>
            <a:lvl1pPr>
              <a:defRPr/>
            </a:lvl1pPr>
          </a:lstStyle>
          <a:p>
            <a:pPr>
              <a:defRPr/>
            </a:pPr>
            <a:fld id="{D31402F2-6F6A-46D0-984C-E5F49DFBD852}" type="slidenum">
              <a:rPr lang="en-US"/>
              <a:pPr>
                <a:defRPr/>
              </a:pPr>
              <a:t>‹#›</a:t>
            </a:fld>
            <a:endParaRPr lang="en-US" dirty="0"/>
          </a:p>
        </p:txBody>
      </p:sp>
    </p:spTree>
    <p:extLst>
      <p:ext uri="{BB962C8B-B14F-4D97-AF65-F5344CB8AC3E}">
        <p14:creationId xmlns="" xmlns:p14="http://schemas.microsoft.com/office/powerpoint/2010/main" val="3024587771"/>
      </p:ext>
    </p:extLst>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4EF34-9A01-4CE7-ACAF-18B00A3A0F5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05CA67-DC0F-4E30-99B2-B31B871335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D502E1-8D11-437C-B242-60186697AA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C591C1-37B3-400D-AF05-36A90DA03C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9E7B3C-D21F-46FE-AF40-1C14E870E5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41B73E-5C3E-4DB0-9FC6-1CDED385E7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55A372-95CC-4167-BE8E-0D96A25958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93CE5D-23A4-4E60-9B5F-199691B9A6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rgbClr val="CC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Times New Roman" pitchFamily="18" charset="0"/>
              </a:defRPr>
            </a:lvl1pPr>
          </a:lstStyle>
          <a:p>
            <a:pPr>
              <a:defRPr/>
            </a:pPr>
            <a:fld id="{35A4F9E9-3DBA-4CBC-A451-FE20562D349D}" type="slidenum">
              <a:rPr lang="en-US"/>
              <a:pPr>
                <a:defRPr/>
              </a:pPr>
              <a:t>‹#›</a:t>
            </a:fld>
            <a:endParaRPr lang="en-US"/>
          </a:p>
        </p:txBody>
      </p:sp>
      <p:pic>
        <p:nvPicPr>
          <p:cNvPr id="1031" name="Picture 7" descr="01 aux logo 3d copy"/>
          <p:cNvPicPr>
            <a:picLocks noChangeAspect="1" noChangeArrowheads="1"/>
          </p:cNvPicPr>
          <p:nvPr/>
        </p:nvPicPr>
        <p:blipFill>
          <a:blip r:embed="rId16" cstate="print"/>
          <a:srcRect/>
          <a:stretch>
            <a:fillRect/>
          </a:stretch>
        </p:blipFill>
        <p:spPr bwMode="auto">
          <a:xfrm>
            <a:off x="304800" y="304800"/>
            <a:ext cx="981075" cy="1028700"/>
          </a:xfrm>
          <a:prstGeom prst="rect">
            <a:avLst/>
          </a:prstGeom>
          <a:noFill/>
          <a:ln w="9525">
            <a:noFill/>
            <a:miter lim="800000"/>
            <a:headEnd/>
            <a:tailEnd/>
          </a:ln>
        </p:spPr>
      </p:pic>
      <p:pic>
        <p:nvPicPr>
          <p:cNvPr id="1032" name="Picture 8" descr="homeland logo tipped copy"/>
          <p:cNvPicPr>
            <a:picLocks noChangeAspect="1" noChangeArrowheads="1"/>
          </p:cNvPicPr>
          <p:nvPr/>
        </p:nvPicPr>
        <p:blipFill>
          <a:blip r:embed="rId17" cstate="print"/>
          <a:srcRect/>
          <a:stretch>
            <a:fillRect/>
          </a:stretch>
        </p:blipFill>
        <p:spPr bwMode="auto">
          <a:xfrm>
            <a:off x="304800" y="5867400"/>
            <a:ext cx="769938" cy="787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Black" pitchFamily="34" charset="0"/>
          <a:cs typeface="Times New Roman" pitchFamily="18" charset="0"/>
        </a:defRPr>
      </a:lvl2pPr>
      <a:lvl3pPr algn="ctr" rtl="0" eaLnBrk="0" fontAlgn="base" hangingPunct="0">
        <a:spcBef>
          <a:spcPct val="0"/>
        </a:spcBef>
        <a:spcAft>
          <a:spcPct val="0"/>
        </a:spcAft>
        <a:defRPr sz="4400">
          <a:solidFill>
            <a:schemeClr val="bg1"/>
          </a:solidFill>
          <a:latin typeface="Arial Black" pitchFamily="34" charset="0"/>
          <a:cs typeface="Times New Roman" pitchFamily="18" charset="0"/>
        </a:defRPr>
      </a:lvl3pPr>
      <a:lvl4pPr algn="ctr" rtl="0" eaLnBrk="0" fontAlgn="base" hangingPunct="0">
        <a:spcBef>
          <a:spcPct val="0"/>
        </a:spcBef>
        <a:spcAft>
          <a:spcPct val="0"/>
        </a:spcAft>
        <a:defRPr sz="4400">
          <a:solidFill>
            <a:schemeClr val="bg1"/>
          </a:solidFill>
          <a:latin typeface="Arial Black" pitchFamily="34" charset="0"/>
          <a:cs typeface="Times New Roman" pitchFamily="18" charset="0"/>
        </a:defRPr>
      </a:lvl4pPr>
      <a:lvl5pPr algn="ctr" rtl="0" eaLnBrk="0" fontAlgn="base" hangingPunct="0">
        <a:spcBef>
          <a:spcPct val="0"/>
        </a:spcBef>
        <a:spcAft>
          <a:spcPct val="0"/>
        </a:spcAft>
        <a:defRPr sz="4400">
          <a:solidFill>
            <a:schemeClr val="bg1"/>
          </a:solidFill>
          <a:latin typeface="Arial Black" pitchFamily="34" charset="0"/>
          <a:cs typeface="Times New Roman" pitchFamily="18" charset="0"/>
        </a:defRPr>
      </a:lvl5pPr>
      <a:lvl6pPr marL="457200" algn="ctr" rtl="0" fontAlgn="base">
        <a:spcBef>
          <a:spcPct val="0"/>
        </a:spcBef>
        <a:spcAft>
          <a:spcPct val="0"/>
        </a:spcAft>
        <a:defRPr sz="4400">
          <a:solidFill>
            <a:schemeClr val="bg1"/>
          </a:solidFill>
          <a:latin typeface="Arial Black" pitchFamily="34" charset="0"/>
          <a:cs typeface="Times New Roman" pitchFamily="18" charset="0"/>
        </a:defRPr>
      </a:lvl6pPr>
      <a:lvl7pPr marL="914400" algn="ctr" rtl="0" fontAlgn="base">
        <a:spcBef>
          <a:spcPct val="0"/>
        </a:spcBef>
        <a:spcAft>
          <a:spcPct val="0"/>
        </a:spcAft>
        <a:defRPr sz="4400">
          <a:solidFill>
            <a:schemeClr val="bg1"/>
          </a:solidFill>
          <a:latin typeface="Arial Black" pitchFamily="34" charset="0"/>
          <a:cs typeface="Times New Roman" pitchFamily="18" charset="0"/>
        </a:defRPr>
      </a:lvl7pPr>
      <a:lvl8pPr marL="1371600" algn="ctr" rtl="0" fontAlgn="base">
        <a:spcBef>
          <a:spcPct val="0"/>
        </a:spcBef>
        <a:spcAft>
          <a:spcPct val="0"/>
        </a:spcAft>
        <a:defRPr sz="4400">
          <a:solidFill>
            <a:schemeClr val="bg1"/>
          </a:solidFill>
          <a:latin typeface="Arial Black" pitchFamily="34" charset="0"/>
          <a:cs typeface="Times New Roman" pitchFamily="18" charset="0"/>
        </a:defRPr>
      </a:lvl8pPr>
      <a:lvl9pPr marL="1828800" algn="ctr" rtl="0" fontAlgn="base">
        <a:spcBef>
          <a:spcPct val="0"/>
        </a:spcBef>
        <a:spcAft>
          <a:spcPct val="0"/>
        </a:spcAft>
        <a:defRPr sz="4400">
          <a:solidFill>
            <a:schemeClr val="bg1"/>
          </a:solidFill>
          <a:latin typeface="Arial Black"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immccart@comcast.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rdept.cgaux.org/documents/Comms/AuxRadioPatrol1.3.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hyperlink" Target="mailto:Bruce.Pugh@cgauxnet.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533400"/>
            <a:ext cx="7772400" cy="2667000"/>
          </a:xfrm>
          <a:extLst/>
        </p:spPr>
        <p:txBody>
          <a:bodyPr/>
          <a:lstStyle/>
          <a:p>
            <a:pPr eaLnBrk="1" fontAlgn="auto" hangingPunct="1">
              <a:spcAft>
                <a:spcPts val="0"/>
              </a:spcAft>
              <a:defRPr/>
            </a:pPr>
            <a:r>
              <a:rPr lang="en-US" dirty="0" smtClean="0"/>
              <a:t>2017 D-11 N Operations Workshop</a:t>
            </a:r>
            <a:endParaRPr lang="en-US" dirty="0" smtClean="0"/>
          </a:p>
        </p:txBody>
      </p:sp>
      <p:sp>
        <p:nvSpPr>
          <p:cNvPr id="3075" name="Subtitle 2"/>
          <p:cNvSpPr>
            <a:spLocks noGrp="1"/>
          </p:cNvSpPr>
          <p:nvPr>
            <p:ph type="subTitle" idx="1"/>
          </p:nvPr>
        </p:nvSpPr>
        <p:spPr>
          <a:xfrm>
            <a:off x="533400" y="3228975"/>
            <a:ext cx="7854950" cy="1752600"/>
          </a:xfrm>
        </p:spPr>
        <p:txBody>
          <a:bodyPr/>
          <a:lstStyle/>
          <a:p>
            <a:pPr eaLnBrk="1" hangingPunct="1"/>
            <a:endParaRPr lang="en-US" dirty="0" smtClean="0">
              <a:latin typeface="Constantia" pitchFamily="18" charset="0"/>
            </a:endParaRPr>
          </a:p>
        </p:txBody>
      </p:sp>
      <p:pic>
        <p:nvPicPr>
          <p:cNvPr id="3076" name="Content Placeholder 4" descr="IMG_4570_1024.jpg"/>
          <p:cNvPicPr>
            <a:picLocks noChangeAspect="1"/>
          </p:cNvPicPr>
          <p:nvPr/>
        </p:nvPicPr>
        <p:blipFill>
          <a:blip r:embed="rId2" cstate="print"/>
          <a:srcRect t="32629" b="32629"/>
          <a:stretch>
            <a:fillRect/>
          </a:stretch>
        </p:blipFill>
        <p:spPr bwMode="auto">
          <a:xfrm>
            <a:off x="2209800" y="3810000"/>
            <a:ext cx="4953000" cy="2622550"/>
          </a:xfrm>
          <a:prstGeom prst="rect">
            <a:avLst/>
          </a:prstGeom>
          <a:noFill/>
          <a:ln w="9525">
            <a:noFill/>
            <a:miter lim="800000"/>
            <a:headEnd/>
            <a:tailEnd/>
          </a:ln>
        </p:spPr>
      </p:pic>
      <p:pic>
        <p:nvPicPr>
          <p:cNvPr id="5" name="Picture 1" descr="C:\Users\DDLeavell\AppData\Local\Microsoft\Windows\Temporary Internet Files\Content.IE5\0I0G3ZS4\Emoji_u1f607.svg[1].png"/>
          <p:cNvPicPr>
            <a:picLocks noChangeAspect="1" noChangeArrowheads="1"/>
          </p:cNvPicPr>
          <p:nvPr/>
        </p:nvPicPr>
        <p:blipFill>
          <a:blip r:embed="rId3" cstate="print"/>
          <a:srcRect/>
          <a:stretch>
            <a:fillRect/>
          </a:stretch>
        </p:blipFill>
        <p:spPr bwMode="auto">
          <a:xfrm>
            <a:off x="3352800" y="4114800"/>
            <a:ext cx="16764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1+#ppt_w/2"/>
                                          </p:val>
                                        </p:tav>
                                        <p:tav tm="100000">
                                          <p:val>
                                            <p:strVal val="#ppt_x"/>
                                          </p:val>
                                        </p:tav>
                                      </p:tavLst>
                                    </p:anim>
                                    <p:anim calcmode="lin" valueType="num">
                                      <p:cBhvr additive="base">
                                        <p:cTn id="8"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152400"/>
            <a:ext cx="8229600" cy="1066800"/>
          </a:xfrm>
        </p:spPr>
        <p:txBody>
          <a:bodyPr/>
          <a:lstStyle/>
          <a:p>
            <a:pPr eaLnBrk="1" hangingPunct="1">
              <a:defRPr/>
            </a:pPr>
            <a:r>
              <a:rPr lang="en-US" dirty="0" smtClean="0">
                <a:cs typeface="+mj-cs"/>
              </a:rPr>
              <a:t>Training and Safety</a:t>
            </a:r>
            <a:endParaRPr lang="en-US" dirty="0">
              <a:cs typeface="+mj-cs"/>
            </a:endParaRPr>
          </a:p>
        </p:txBody>
      </p:sp>
      <p:sp>
        <p:nvSpPr>
          <p:cNvPr id="69635" name="Rectangle 3"/>
          <p:cNvSpPr>
            <a:spLocks noGrp="1" noChangeArrowheads="1"/>
          </p:cNvSpPr>
          <p:nvPr>
            <p:ph idx="1"/>
          </p:nvPr>
        </p:nvSpPr>
        <p:spPr>
          <a:xfrm>
            <a:off x="457200" y="1371600"/>
            <a:ext cx="8382000" cy="4800600"/>
          </a:xfrm>
          <a:extLst/>
        </p:spPr>
        <p:txBody>
          <a:bodyPr/>
          <a:lstStyle/>
          <a:p>
            <a:pPr marL="0" indent="0" algn="ctr" eaLnBrk="1" hangingPunct="1">
              <a:buFontTx/>
              <a:buNone/>
              <a:defRPr/>
            </a:pPr>
            <a:r>
              <a:rPr lang="en-US" b="1" dirty="0" smtClean="0"/>
              <a:t>Keys to Achieving Safety</a:t>
            </a:r>
            <a:endParaRPr lang="en-US" dirty="0" smtClean="0"/>
          </a:p>
          <a:p>
            <a:pPr eaLnBrk="1" hangingPunct="1">
              <a:defRPr/>
            </a:pPr>
            <a:r>
              <a:rPr lang="en-US" dirty="0" smtClean="0"/>
              <a:t>Training</a:t>
            </a:r>
          </a:p>
          <a:p>
            <a:pPr eaLnBrk="1" hangingPunct="1">
              <a:defRPr/>
            </a:pPr>
            <a:r>
              <a:rPr lang="en-US" dirty="0" smtClean="0"/>
              <a:t>Procedures</a:t>
            </a:r>
          </a:p>
          <a:p>
            <a:pPr eaLnBrk="1" hangingPunct="1">
              <a:defRPr/>
            </a:pPr>
            <a:r>
              <a:rPr lang="en-US" dirty="0" smtClean="0"/>
              <a:t>TCT</a:t>
            </a:r>
          </a:p>
          <a:p>
            <a:pPr eaLnBrk="1" hangingPunct="1">
              <a:defRPr/>
            </a:pPr>
            <a:r>
              <a:rPr lang="en-US" dirty="0" smtClean="0"/>
              <a:t>Crew Qualifications</a:t>
            </a:r>
          </a:p>
          <a:p>
            <a:pPr eaLnBrk="1" hangingPunct="1">
              <a:defRPr/>
            </a:pPr>
            <a:r>
              <a:rPr lang="en-US" dirty="0" smtClean="0"/>
              <a:t>Don’t just be a member of the “12 Hour Club”</a:t>
            </a:r>
            <a:r>
              <a:rPr lang="en-US" sz="2800" dirty="0" smtClean="0"/>
              <a:t>	</a:t>
            </a:r>
          </a:p>
          <a:p>
            <a:pPr lvl="1" eaLnBrk="1" hangingPunct="1">
              <a:defRPr/>
            </a:pPr>
            <a:r>
              <a:rPr lang="en-US" sz="2400" dirty="0" smtClean="0"/>
              <a:t>Always strive to exceed minimum training hours</a:t>
            </a:r>
            <a:endParaRPr lang="en-US" sz="2400" dirty="0"/>
          </a:p>
        </p:txBody>
      </p:sp>
      <p:sp>
        <p:nvSpPr>
          <p:cNvPr id="9220"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23557"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19D99D5A-70BB-4A90-A6F0-9094BF8192C1}" type="slidenum">
              <a:rPr lang="en-US" altLang="en-US" sz="1400" smtClean="0">
                <a:solidFill>
                  <a:srgbClr val="000099"/>
                </a:solidFill>
              </a:rPr>
              <a:pPr eaLnBrk="1" hangingPunct="1">
                <a:spcBef>
                  <a:spcPct val="0"/>
                </a:spcBef>
                <a:buFontTx/>
                <a:buNone/>
                <a:defRPr/>
              </a:pPr>
              <a:t>10</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152400"/>
            <a:ext cx="8229600" cy="1143000"/>
          </a:xfrm>
        </p:spPr>
        <p:txBody>
          <a:bodyPr/>
          <a:lstStyle/>
          <a:p>
            <a:pPr eaLnBrk="1" hangingPunct="1">
              <a:defRPr/>
            </a:pPr>
            <a:r>
              <a:rPr lang="en-US" dirty="0" smtClean="0">
                <a:cs typeface="+mj-cs"/>
              </a:rPr>
              <a:t>Mishap Reporting</a:t>
            </a:r>
            <a:endParaRPr lang="en-US" dirty="0">
              <a:cs typeface="+mj-cs"/>
            </a:endParaRPr>
          </a:p>
        </p:txBody>
      </p:sp>
      <p:sp>
        <p:nvSpPr>
          <p:cNvPr id="69635" name="Rectangle 3"/>
          <p:cNvSpPr>
            <a:spLocks noGrp="1" noChangeArrowheads="1"/>
          </p:cNvSpPr>
          <p:nvPr>
            <p:ph idx="1"/>
          </p:nvPr>
        </p:nvSpPr>
        <p:spPr>
          <a:xfrm>
            <a:off x="457200" y="1447800"/>
            <a:ext cx="8229600" cy="4648200"/>
          </a:xfrm>
          <a:extLst/>
        </p:spPr>
        <p:txBody>
          <a:bodyPr/>
          <a:lstStyle/>
          <a:p>
            <a:pPr marL="0" indent="0" algn="ctr" eaLnBrk="1" hangingPunct="1">
              <a:buFontTx/>
              <a:buNone/>
              <a:defRPr/>
            </a:pPr>
            <a:endParaRPr lang="en-US" sz="1200" dirty="0"/>
          </a:p>
          <a:p>
            <a:pPr eaLnBrk="1" hangingPunct="1">
              <a:defRPr/>
            </a:pPr>
            <a:r>
              <a:rPr lang="en-US" dirty="0" smtClean="0"/>
              <a:t>ALL mishaps must </a:t>
            </a:r>
            <a:r>
              <a:rPr lang="en-US" dirty="0"/>
              <a:t>be reported to the Order Issuing Authority (OIA) </a:t>
            </a:r>
            <a:endParaRPr lang="en-US" dirty="0" smtClean="0"/>
          </a:p>
          <a:p>
            <a:pPr lvl="1" eaLnBrk="1" hangingPunct="1">
              <a:defRPr/>
            </a:pPr>
            <a:r>
              <a:rPr lang="en-US" sz="2400" dirty="0" smtClean="0"/>
              <a:t>With or without injuries</a:t>
            </a:r>
          </a:p>
          <a:p>
            <a:pPr lvl="1" eaLnBrk="1" hangingPunct="1">
              <a:defRPr/>
            </a:pPr>
            <a:r>
              <a:rPr lang="en-US" sz="2400" dirty="0" smtClean="0"/>
              <a:t>Even if there is no damage</a:t>
            </a:r>
            <a:endParaRPr lang="en-US" sz="2400" dirty="0"/>
          </a:p>
          <a:p>
            <a:pPr eaLnBrk="1" hangingPunct="1">
              <a:defRPr/>
            </a:pPr>
            <a:r>
              <a:rPr lang="en-US" dirty="0" smtClean="0"/>
              <a:t>Mishap does not equal punishment</a:t>
            </a:r>
          </a:p>
          <a:p>
            <a:pPr lvl="1" eaLnBrk="1" hangingPunct="1">
              <a:defRPr/>
            </a:pPr>
            <a:r>
              <a:rPr lang="en-US" sz="2400" dirty="0" smtClean="0"/>
              <a:t>Accidents happen.  Reporting them does not always result in punitive action</a:t>
            </a:r>
          </a:p>
          <a:p>
            <a:pPr lvl="1" eaLnBrk="1" hangingPunct="1">
              <a:defRPr/>
            </a:pPr>
            <a:r>
              <a:rPr lang="en-US" sz="2400" dirty="0" smtClean="0"/>
              <a:t>Not reporting a mishap DOES lead to punitive action</a:t>
            </a:r>
            <a:endParaRPr lang="en-US" sz="2400" dirty="0"/>
          </a:p>
        </p:txBody>
      </p:sp>
      <p:sp>
        <p:nvSpPr>
          <p:cNvPr id="9220"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24581"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2022930A-9DAD-4402-A0C3-BB261A8C365A}" type="slidenum">
              <a:rPr lang="en-US" altLang="en-US" sz="1400" smtClean="0">
                <a:solidFill>
                  <a:srgbClr val="000099"/>
                </a:solidFill>
              </a:rPr>
              <a:pPr eaLnBrk="1" hangingPunct="1">
                <a:spcBef>
                  <a:spcPct val="0"/>
                </a:spcBef>
                <a:buFontTx/>
                <a:buNone/>
                <a:defRPr/>
              </a:pPr>
              <a:t>11</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152400"/>
            <a:ext cx="8229600" cy="1143000"/>
          </a:xfrm>
        </p:spPr>
        <p:txBody>
          <a:bodyPr/>
          <a:lstStyle/>
          <a:p>
            <a:pPr eaLnBrk="1" hangingPunct="1">
              <a:defRPr/>
            </a:pPr>
            <a:r>
              <a:rPr lang="en-US" dirty="0" smtClean="0">
                <a:cs typeface="+mj-cs"/>
              </a:rPr>
              <a:t>Mishap Reporting</a:t>
            </a:r>
            <a:endParaRPr lang="en-US" dirty="0">
              <a:cs typeface="+mj-cs"/>
            </a:endParaRPr>
          </a:p>
        </p:txBody>
      </p:sp>
      <p:sp>
        <p:nvSpPr>
          <p:cNvPr id="69635" name="Rectangle 3"/>
          <p:cNvSpPr>
            <a:spLocks noGrp="1" noChangeArrowheads="1"/>
          </p:cNvSpPr>
          <p:nvPr>
            <p:ph idx="1"/>
          </p:nvPr>
        </p:nvSpPr>
        <p:spPr>
          <a:xfrm>
            <a:off x="457200" y="1447800"/>
            <a:ext cx="8229600" cy="4724400"/>
          </a:xfrm>
          <a:extLst/>
        </p:spPr>
        <p:txBody>
          <a:bodyPr/>
          <a:lstStyle/>
          <a:p>
            <a:pPr marL="0" indent="0" algn="ctr" eaLnBrk="1" hangingPunct="1">
              <a:buFontTx/>
              <a:buNone/>
              <a:defRPr/>
            </a:pPr>
            <a:endParaRPr lang="en-US" sz="1400" dirty="0"/>
          </a:p>
          <a:p>
            <a:pPr eaLnBrk="1" hangingPunct="1">
              <a:defRPr/>
            </a:pPr>
            <a:r>
              <a:rPr lang="en-US" dirty="0" smtClean="0"/>
              <a:t>Auxiliary </a:t>
            </a:r>
            <a:r>
              <a:rPr lang="en-US" dirty="0"/>
              <a:t>Operations Policy Manual </a:t>
            </a:r>
            <a:r>
              <a:rPr lang="en-US" dirty="0" smtClean="0"/>
              <a:t>requires </a:t>
            </a:r>
            <a:r>
              <a:rPr lang="en-US" dirty="0"/>
              <a:t>“any individual or unit with 1st hand knowledge of a mishap” </a:t>
            </a:r>
            <a:r>
              <a:rPr lang="en-US" dirty="0" smtClean="0"/>
              <a:t>to </a:t>
            </a:r>
            <a:r>
              <a:rPr lang="en-US" dirty="0"/>
              <a:t>report these </a:t>
            </a:r>
            <a:r>
              <a:rPr lang="en-US" dirty="0" smtClean="0"/>
              <a:t>incidents</a:t>
            </a:r>
          </a:p>
          <a:p>
            <a:pPr eaLnBrk="1" hangingPunct="1">
              <a:defRPr/>
            </a:pPr>
            <a:r>
              <a:rPr lang="en-US" dirty="0" smtClean="0"/>
              <a:t>Reports must be submitted to the OIA</a:t>
            </a:r>
            <a:r>
              <a:rPr lang="en-US" dirty="0" smtClean="0">
                <a:ea typeface="ＭＳ Ｐゴシック" pitchFamily="34" charset="-128"/>
              </a:rPr>
              <a:t>, </a:t>
            </a:r>
            <a:r>
              <a:rPr lang="en-US" dirty="0" smtClean="0"/>
              <a:t>DIRAUX </a:t>
            </a:r>
            <a:r>
              <a:rPr lang="en-US" dirty="0" smtClean="0"/>
              <a:t>within 48 hours. </a:t>
            </a:r>
            <a:endParaRPr lang="en-US" dirty="0" smtClean="0"/>
          </a:p>
          <a:p>
            <a:pPr eaLnBrk="1" hangingPunct="1">
              <a:defRPr/>
            </a:pPr>
            <a:endParaRPr lang="en-US" dirty="0" smtClean="0"/>
          </a:p>
          <a:p>
            <a:pPr marL="0" indent="0" eaLnBrk="1" hangingPunct="1">
              <a:buFontTx/>
              <a:buNone/>
              <a:defRPr/>
            </a:pPr>
            <a:endParaRPr lang="en-US" sz="2000" dirty="0"/>
          </a:p>
        </p:txBody>
      </p:sp>
      <p:sp>
        <p:nvSpPr>
          <p:cNvPr id="9220"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25605"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78E54154-6628-41B4-859A-BC659E1984D2}" type="slidenum">
              <a:rPr lang="en-US" altLang="en-US" sz="1400" smtClean="0">
                <a:solidFill>
                  <a:srgbClr val="000099"/>
                </a:solidFill>
              </a:rPr>
              <a:pPr eaLnBrk="1" hangingPunct="1">
                <a:spcBef>
                  <a:spcPct val="0"/>
                </a:spcBef>
                <a:buFontTx/>
                <a:buNone/>
                <a:defRPr/>
              </a:pPr>
              <a:t>12</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152400"/>
            <a:ext cx="8229600" cy="1066800"/>
          </a:xfrm>
        </p:spPr>
        <p:txBody>
          <a:bodyPr/>
          <a:lstStyle/>
          <a:p>
            <a:pPr eaLnBrk="1" hangingPunct="1">
              <a:defRPr/>
            </a:pPr>
            <a:r>
              <a:rPr lang="en-US" dirty="0" smtClean="0">
                <a:cs typeface="+mj-cs"/>
              </a:rPr>
              <a:t>Mishap Reporting</a:t>
            </a:r>
            <a:endParaRPr lang="en-US" dirty="0">
              <a:cs typeface="+mj-cs"/>
            </a:endParaRPr>
          </a:p>
        </p:txBody>
      </p:sp>
      <p:sp>
        <p:nvSpPr>
          <p:cNvPr id="69635" name="Rectangle 3"/>
          <p:cNvSpPr>
            <a:spLocks noGrp="1" noChangeArrowheads="1"/>
          </p:cNvSpPr>
          <p:nvPr>
            <p:ph idx="1"/>
          </p:nvPr>
        </p:nvSpPr>
        <p:spPr>
          <a:xfrm>
            <a:off x="457200" y="1447800"/>
            <a:ext cx="8229600" cy="4648200"/>
          </a:xfrm>
          <a:extLst/>
        </p:spPr>
        <p:txBody>
          <a:bodyPr/>
          <a:lstStyle/>
          <a:p>
            <a:pPr eaLnBrk="1" hangingPunct="1">
              <a:spcAft>
                <a:spcPts val="600"/>
              </a:spcAft>
              <a:defRPr/>
            </a:pPr>
            <a:r>
              <a:rPr lang="en-US" sz="2900" dirty="0" smtClean="0"/>
              <a:t>We </a:t>
            </a:r>
            <a:r>
              <a:rPr lang="en-US" sz="2900" dirty="0"/>
              <a:t>ask that all </a:t>
            </a:r>
            <a:r>
              <a:rPr lang="en-US" sz="2900" dirty="0" smtClean="0"/>
              <a:t>crews report </a:t>
            </a:r>
            <a:r>
              <a:rPr lang="en-US" sz="2900" dirty="0"/>
              <a:t>mishaps </a:t>
            </a:r>
            <a:r>
              <a:rPr lang="en-US" sz="2900" dirty="0" smtClean="0"/>
              <a:t>religiously and without </a:t>
            </a:r>
            <a:r>
              <a:rPr lang="en-US" sz="2900" dirty="0"/>
              <a:t>fear of </a:t>
            </a:r>
            <a:r>
              <a:rPr lang="en-US" sz="2900" dirty="0" smtClean="0"/>
              <a:t>criticism through </a:t>
            </a:r>
            <a:r>
              <a:rPr lang="en-US" sz="2900" dirty="0"/>
              <a:t>their Chain of Leadership </a:t>
            </a:r>
            <a:r>
              <a:rPr lang="en-US" sz="2900" dirty="0" smtClean="0"/>
              <a:t>up to </a:t>
            </a:r>
            <a:r>
              <a:rPr lang="en-US" sz="2900" dirty="0"/>
              <a:t>District &amp; their </a:t>
            </a:r>
            <a:r>
              <a:rPr lang="en-US" sz="2900" dirty="0" smtClean="0"/>
              <a:t>OIA</a:t>
            </a:r>
          </a:p>
          <a:p>
            <a:pPr eaLnBrk="1" hangingPunct="1">
              <a:spcAft>
                <a:spcPts val="600"/>
              </a:spcAft>
              <a:defRPr/>
            </a:pPr>
            <a:r>
              <a:rPr lang="en-US" sz="2900" dirty="0" smtClean="0"/>
              <a:t>We also ask </a:t>
            </a:r>
            <a:r>
              <a:rPr lang="en-US" sz="2900" dirty="0"/>
              <a:t>that all Districts report </a:t>
            </a:r>
            <a:r>
              <a:rPr lang="en-US" sz="2900" dirty="0" smtClean="0"/>
              <a:t>summaries (</a:t>
            </a:r>
            <a:r>
              <a:rPr lang="en-US" sz="2900" b="1" dirty="0" smtClean="0"/>
              <a:t>no </a:t>
            </a:r>
            <a:r>
              <a:rPr lang="en-US" sz="2900" b="1" dirty="0"/>
              <a:t>names</a:t>
            </a:r>
            <a:r>
              <a:rPr lang="en-US" sz="2900" dirty="0"/>
              <a:t>) </a:t>
            </a:r>
            <a:r>
              <a:rPr lang="en-US" sz="2900" dirty="0" smtClean="0"/>
              <a:t>of damage </a:t>
            </a:r>
            <a:r>
              <a:rPr lang="en-US" sz="2900" dirty="0"/>
              <a:t>&amp; injury mishaps </a:t>
            </a:r>
            <a:r>
              <a:rPr lang="en-US" sz="2900" dirty="0" smtClean="0"/>
              <a:t>to:</a:t>
            </a:r>
          </a:p>
          <a:p>
            <a:pPr marL="0" indent="0" algn="ctr" eaLnBrk="1" hangingPunct="1">
              <a:buFontTx/>
              <a:buNone/>
              <a:defRPr/>
            </a:pPr>
            <a:r>
              <a:rPr lang="en-US" sz="1800" dirty="0" smtClean="0"/>
              <a:t>James McCarty – Division Chief Surface</a:t>
            </a:r>
            <a:endParaRPr lang="en-US" sz="1800" dirty="0"/>
          </a:p>
          <a:p>
            <a:pPr marL="0" indent="0" algn="ctr" eaLnBrk="1" hangingPunct="1">
              <a:buFontTx/>
              <a:buNone/>
              <a:defRPr/>
            </a:pPr>
            <a:r>
              <a:rPr lang="en-US" sz="1800" b="1" dirty="0" smtClean="0">
                <a:hlinkClick r:id="rId3"/>
              </a:rPr>
              <a:t>james.mccarty@cgauxnet.us</a:t>
            </a:r>
            <a:endParaRPr lang="en-US" sz="1800" b="1" dirty="0" smtClean="0"/>
          </a:p>
          <a:p>
            <a:pPr marL="0" indent="0" algn="ctr" eaLnBrk="1" hangingPunct="1">
              <a:buFontTx/>
              <a:buNone/>
              <a:defRPr/>
            </a:pPr>
            <a:r>
              <a:rPr lang="en-US" sz="1800" dirty="0" smtClean="0"/>
              <a:t>Surface </a:t>
            </a:r>
            <a:r>
              <a:rPr lang="en-US" sz="1800" dirty="0"/>
              <a:t>Operations </a:t>
            </a:r>
            <a:r>
              <a:rPr lang="en-US" sz="1800" dirty="0" smtClean="0"/>
              <a:t>Division</a:t>
            </a:r>
          </a:p>
          <a:p>
            <a:pPr marL="0" indent="0" algn="ctr" eaLnBrk="1" hangingPunct="1">
              <a:buFontTx/>
              <a:buNone/>
              <a:defRPr/>
            </a:pPr>
            <a:r>
              <a:rPr lang="en-US" sz="1800" dirty="0" smtClean="0"/>
              <a:t>National </a:t>
            </a:r>
            <a:r>
              <a:rPr lang="en-US" sz="1800" dirty="0"/>
              <a:t>Response Directorate</a:t>
            </a:r>
          </a:p>
          <a:p>
            <a:pPr marL="0" indent="0" eaLnBrk="1" hangingPunct="1">
              <a:buFontTx/>
              <a:buNone/>
              <a:defRPr/>
            </a:pPr>
            <a:endParaRPr lang="en-US" sz="2000" dirty="0"/>
          </a:p>
        </p:txBody>
      </p:sp>
      <p:sp>
        <p:nvSpPr>
          <p:cNvPr id="9220"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26629"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E02D790D-B641-4876-8BDD-F7264613732B}" type="slidenum">
              <a:rPr lang="en-US" altLang="en-US" sz="1400" smtClean="0">
                <a:solidFill>
                  <a:srgbClr val="000099"/>
                </a:solidFill>
              </a:rPr>
              <a:pPr eaLnBrk="1" hangingPunct="1">
                <a:spcBef>
                  <a:spcPct val="0"/>
                </a:spcBef>
                <a:buFontTx/>
                <a:buNone/>
                <a:defRPr/>
              </a:pPr>
              <a:t>13</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Navigation Standards</a:t>
            </a:r>
            <a:endParaRPr lang="en-US" dirty="0"/>
          </a:p>
        </p:txBody>
      </p:sp>
      <p:sp>
        <p:nvSpPr>
          <p:cNvPr id="27651" name="Content Placeholder 2"/>
          <p:cNvSpPr>
            <a:spLocks noGrp="1"/>
          </p:cNvSpPr>
          <p:nvPr>
            <p:ph idx="1"/>
          </p:nvPr>
        </p:nvSpPr>
        <p:spPr>
          <a:xfrm>
            <a:off x="457200" y="1295400"/>
            <a:ext cx="8305800" cy="4830763"/>
          </a:xfrm>
        </p:spPr>
        <p:txBody>
          <a:bodyPr/>
          <a:lstStyle/>
          <a:p>
            <a:pPr eaLnBrk="1" hangingPunct="1"/>
            <a:r>
              <a:rPr lang="en-US" altLang="en-US" sz="3600" smtClean="0">
                <a:ea typeface="ＭＳ Ｐゴシック" pitchFamily="34" charset="-128"/>
              </a:rPr>
              <a:t>Every OIA has a set of Nav Standards for their AOR</a:t>
            </a:r>
          </a:p>
          <a:p>
            <a:pPr eaLnBrk="1" hangingPunct="1"/>
            <a:r>
              <a:rPr lang="en-US" altLang="en-US" sz="3600" smtClean="0">
                <a:ea typeface="ＭＳ Ｐゴシック" pitchFamily="34" charset="-128"/>
              </a:rPr>
              <a:t>Contain vital information on the AOR</a:t>
            </a:r>
          </a:p>
          <a:p>
            <a:pPr eaLnBrk="1" hangingPunct="1"/>
            <a:r>
              <a:rPr lang="en-US" altLang="en-US" sz="3600" smtClean="0">
                <a:ea typeface="ＭＳ Ｐゴシック" pitchFamily="34" charset="-128"/>
              </a:rPr>
              <a:t>To be provided to every Coxswain/Owner</a:t>
            </a: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27653"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4B12603D-087D-47F2-9F2B-D65D61B20ACA}" type="slidenum">
              <a:rPr lang="en-US" altLang="en-US" sz="1400" smtClean="0">
                <a:solidFill>
                  <a:srgbClr val="000099"/>
                </a:solidFill>
              </a:rPr>
              <a:pPr eaLnBrk="1" hangingPunct="1">
                <a:spcBef>
                  <a:spcPct val="0"/>
                </a:spcBef>
                <a:buFontTx/>
                <a:buNone/>
                <a:defRPr/>
              </a:pPr>
              <a:t>14</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Coxswain Responsibilities</a:t>
            </a:r>
            <a:endParaRPr lang="en-US" dirty="0"/>
          </a:p>
        </p:txBody>
      </p:sp>
      <p:sp>
        <p:nvSpPr>
          <p:cNvPr id="28675" name="Content Placeholder 2"/>
          <p:cNvSpPr>
            <a:spLocks noGrp="1"/>
          </p:cNvSpPr>
          <p:nvPr>
            <p:ph idx="1"/>
          </p:nvPr>
        </p:nvSpPr>
        <p:spPr>
          <a:xfrm>
            <a:off x="457200" y="1524000"/>
            <a:ext cx="8229600" cy="4602163"/>
          </a:xfrm>
        </p:spPr>
        <p:txBody>
          <a:bodyPr/>
          <a:lstStyle/>
          <a:p>
            <a:pPr eaLnBrk="1" hangingPunct="1"/>
            <a:r>
              <a:rPr lang="en-US" altLang="en-US" smtClean="0">
                <a:ea typeface="ＭＳ Ｐゴシック" pitchFamily="34" charset="-128"/>
              </a:rPr>
              <a:t>Obtain orders from OIA</a:t>
            </a:r>
            <a:endParaRPr lang="en-US" altLang="en-US" sz="1400" smtClean="0">
              <a:ea typeface="ＭＳ Ｐゴシック" pitchFamily="34" charset="-128"/>
            </a:endParaRPr>
          </a:p>
          <a:p>
            <a:pPr eaLnBrk="1" hangingPunct="1"/>
            <a:r>
              <a:rPr lang="en-US" altLang="en-US" smtClean="0">
                <a:ea typeface="ＭＳ Ｐゴシック" pitchFamily="34" charset="-128"/>
              </a:rPr>
              <a:t>Ensure currency:	</a:t>
            </a:r>
          </a:p>
          <a:p>
            <a:pPr lvl="1" eaLnBrk="1" hangingPunct="1"/>
            <a:r>
              <a:rPr lang="en-US" altLang="en-US" smtClean="0">
                <a:ea typeface="ＭＳ Ｐゴシック" pitchFamily="34" charset="-128"/>
              </a:rPr>
              <a:t>Of Facility Inspection</a:t>
            </a:r>
          </a:p>
          <a:p>
            <a:pPr lvl="1" eaLnBrk="1" hangingPunct="1"/>
            <a:r>
              <a:rPr lang="en-US" altLang="en-US" smtClean="0">
                <a:ea typeface="ＭＳ Ｐゴシック" pitchFamily="34" charset="-128"/>
              </a:rPr>
              <a:t>Of Crew certifications</a:t>
            </a:r>
          </a:p>
          <a:p>
            <a:pPr eaLnBrk="1" hangingPunct="1"/>
            <a:r>
              <a:rPr lang="en-US" altLang="en-US" smtClean="0">
                <a:ea typeface="ＭＳ Ｐゴシック" pitchFamily="34" charset="-128"/>
              </a:rPr>
              <a:t>Responsible for ENTIRE crew</a:t>
            </a:r>
          </a:p>
          <a:p>
            <a:pPr lvl="1" eaLnBrk="1" hangingPunct="1"/>
            <a:r>
              <a:rPr lang="en-US" altLang="en-US" smtClean="0">
                <a:ea typeface="ＭＳ Ｐゴシック" pitchFamily="34" charset="-128"/>
              </a:rPr>
              <a:t>From pre-mission brief to debrief</a:t>
            </a:r>
          </a:p>
          <a:p>
            <a:pPr lvl="1" eaLnBrk="1" hangingPunct="1"/>
            <a:r>
              <a:rPr lang="en-US" altLang="en-US" smtClean="0">
                <a:ea typeface="ＭＳ Ｐゴシック" pitchFamily="34" charset="-128"/>
              </a:rPr>
              <a:t>Ensuring each member knows their role AND is capable of filling that role</a:t>
            </a: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28677"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A6B05C8F-3533-43A9-8DAA-3C27CA42E33F}" type="slidenum">
              <a:rPr lang="en-US" altLang="en-US" sz="1400" smtClean="0">
                <a:solidFill>
                  <a:srgbClr val="000099"/>
                </a:solidFill>
              </a:rPr>
              <a:pPr eaLnBrk="1" hangingPunct="1">
                <a:spcBef>
                  <a:spcPct val="0"/>
                </a:spcBef>
                <a:buFontTx/>
                <a:buNone/>
                <a:defRPr/>
              </a:pPr>
              <a:t>15</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1055687"/>
          </a:xfrm>
        </p:spPr>
        <p:txBody>
          <a:bodyPr/>
          <a:lstStyle/>
          <a:p>
            <a:pPr eaLnBrk="1" hangingPunct="1">
              <a:defRPr/>
            </a:pPr>
            <a:r>
              <a:rPr lang="en-US" dirty="0" smtClean="0"/>
              <a:t>Coxswain Responsibilities</a:t>
            </a:r>
            <a:endParaRPr lang="en-US" dirty="0"/>
          </a:p>
        </p:txBody>
      </p:sp>
      <p:sp>
        <p:nvSpPr>
          <p:cNvPr id="29699" name="Content Placeholder 2"/>
          <p:cNvSpPr>
            <a:spLocks noGrp="1"/>
          </p:cNvSpPr>
          <p:nvPr>
            <p:ph idx="1"/>
          </p:nvPr>
        </p:nvSpPr>
        <p:spPr>
          <a:xfrm>
            <a:off x="457200" y="1524000"/>
            <a:ext cx="8229600" cy="4602163"/>
          </a:xfrm>
        </p:spPr>
        <p:txBody>
          <a:bodyPr/>
          <a:lstStyle/>
          <a:p>
            <a:pPr eaLnBrk="1" hangingPunct="1"/>
            <a:r>
              <a:rPr lang="en-US" altLang="en-US" smtClean="0">
                <a:ea typeface="ＭＳ Ｐゴシック" pitchFamily="34" charset="-128"/>
              </a:rPr>
              <a:t>Designate primary lookout(s)</a:t>
            </a:r>
          </a:p>
          <a:p>
            <a:pPr eaLnBrk="1" hangingPunct="1"/>
            <a:r>
              <a:rPr lang="en-US" altLang="en-US" smtClean="0">
                <a:ea typeface="ＭＳ Ｐゴシック" pitchFamily="34" charset="-128"/>
              </a:rPr>
              <a:t>Exercise DIRECT supervision when facility is being operated by crewmember</a:t>
            </a:r>
          </a:p>
          <a:p>
            <a:pPr eaLnBrk="1" hangingPunct="1"/>
            <a:r>
              <a:rPr lang="en-US" altLang="en-US" smtClean="0">
                <a:ea typeface="ＭＳ Ｐゴシック" pitchFamily="34" charset="-128"/>
              </a:rPr>
              <a:t>May NOT leave the helm station</a:t>
            </a:r>
          </a:p>
          <a:p>
            <a:pPr eaLnBrk="1" hangingPunct="1"/>
            <a:r>
              <a:rPr lang="en-US" altLang="en-US" smtClean="0">
                <a:ea typeface="ＭＳ Ｐゴシック" pitchFamily="34" charset="-128"/>
              </a:rPr>
              <a:t>Ensure kill switches are used (when applicable)</a:t>
            </a:r>
          </a:p>
          <a:p>
            <a:pPr eaLnBrk="1" hangingPunct="1"/>
            <a:r>
              <a:rPr lang="en-US" altLang="en-US" smtClean="0">
                <a:ea typeface="ＭＳ Ｐゴシック" pitchFamily="34" charset="-128"/>
              </a:rPr>
              <a:t>Ensure crew follows fatigue standards in Aux Ops Policy Manual</a:t>
            </a: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29701"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4618A363-138C-4A2C-A224-529719A537BC}" type="slidenum">
              <a:rPr lang="en-US" altLang="en-US" sz="1400" smtClean="0">
                <a:solidFill>
                  <a:srgbClr val="000099"/>
                </a:solidFill>
              </a:rPr>
              <a:pPr eaLnBrk="1" hangingPunct="1">
                <a:spcBef>
                  <a:spcPct val="0"/>
                </a:spcBef>
                <a:buFontTx/>
                <a:buNone/>
                <a:defRPr/>
              </a:pPr>
              <a:t>16</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Crew Responsibilities</a:t>
            </a:r>
            <a:endParaRPr lang="en-US" dirty="0"/>
          </a:p>
        </p:txBody>
      </p:sp>
      <p:sp>
        <p:nvSpPr>
          <p:cNvPr id="30723" name="Content Placeholder 2"/>
          <p:cNvSpPr>
            <a:spLocks noGrp="1"/>
          </p:cNvSpPr>
          <p:nvPr>
            <p:ph idx="1"/>
          </p:nvPr>
        </p:nvSpPr>
        <p:spPr>
          <a:xfrm>
            <a:off x="457200" y="1447800"/>
            <a:ext cx="8229600" cy="4678363"/>
          </a:xfrm>
        </p:spPr>
        <p:txBody>
          <a:bodyPr/>
          <a:lstStyle/>
          <a:p>
            <a:pPr eaLnBrk="1" hangingPunct="1">
              <a:spcAft>
                <a:spcPts val="600"/>
              </a:spcAft>
            </a:pPr>
            <a:r>
              <a:rPr lang="en-US" altLang="en-US" sz="3600" smtClean="0">
                <a:ea typeface="ＭＳ Ｐゴシック" pitchFamily="34" charset="-128"/>
              </a:rPr>
              <a:t>Safety is paramount</a:t>
            </a:r>
          </a:p>
          <a:p>
            <a:pPr eaLnBrk="1" hangingPunct="1">
              <a:spcAft>
                <a:spcPts val="600"/>
              </a:spcAft>
            </a:pPr>
            <a:r>
              <a:rPr lang="en-US" altLang="en-US" sz="3600" smtClean="0">
                <a:ea typeface="ＭＳ Ｐゴシック" pitchFamily="34" charset="-128"/>
              </a:rPr>
              <a:t>If you see something, say something</a:t>
            </a:r>
          </a:p>
          <a:p>
            <a:pPr eaLnBrk="1" hangingPunct="1">
              <a:spcAft>
                <a:spcPts val="600"/>
              </a:spcAft>
            </a:pPr>
            <a:r>
              <a:rPr lang="en-US" altLang="en-US" sz="3600" smtClean="0">
                <a:ea typeface="ＭＳ Ｐゴシック" pitchFamily="34" charset="-128"/>
              </a:rPr>
              <a:t>Use your TCT</a:t>
            </a:r>
          </a:p>
          <a:p>
            <a:pPr eaLnBrk="1" hangingPunct="1">
              <a:spcAft>
                <a:spcPts val="600"/>
              </a:spcAft>
            </a:pPr>
            <a:r>
              <a:rPr lang="en-US" altLang="en-US" sz="3600" smtClean="0">
                <a:ea typeface="ＭＳ Ｐゴシック" pitchFamily="34" charset="-128"/>
              </a:rPr>
              <a:t>Ensure you are well rested prior to getting underway</a:t>
            </a: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30725"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D5DAEB43-E132-47CB-BF76-4466B9B35E24}" type="slidenum">
              <a:rPr lang="en-US" altLang="en-US" sz="1400" smtClean="0">
                <a:solidFill>
                  <a:srgbClr val="000099"/>
                </a:solidFill>
              </a:rPr>
              <a:pPr eaLnBrk="1" hangingPunct="1">
                <a:spcBef>
                  <a:spcPct val="0"/>
                </a:spcBef>
                <a:buFontTx/>
                <a:buNone/>
                <a:defRPr/>
              </a:pPr>
              <a:t>17</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defRPr/>
            </a:pPr>
            <a:r>
              <a:rPr lang="en-US" dirty="0" smtClean="0">
                <a:cs typeface="+mj-cs"/>
              </a:rPr>
              <a:t>Important Reminders</a:t>
            </a:r>
            <a:endParaRPr lang="en-US" dirty="0">
              <a:cs typeface="+mj-cs"/>
            </a:endParaRPr>
          </a:p>
        </p:txBody>
      </p:sp>
      <p:sp>
        <p:nvSpPr>
          <p:cNvPr id="31747" name="Content Placeholder 2"/>
          <p:cNvSpPr>
            <a:spLocks noGrp="1"/>
          </p:cNvSpPr>
          <p:nvPr>
            <p:ph idx="1"/>
          </p:nvPr>
        </p:nvSpPr>
        <p:spPr>
          <a:xfrm>
            <a:off x="457200" y="1447800"/>
            <a:ext cx="8229600" cy="4800600"/>
          </a:xfrm>
        </p:spPr>
        <p:txBody>
          <a:bodyPr/>
          <a:lstStyle/>
          <a:p>
            <a:pPr eaLnBrk="1" hangingPunct="1"/>
            <a:r>
              <a:rPr lang="en-US" altLang="en-US" sz="3600" smtClean="0">
                <a:ea typeface="ＭＳ Ｐゴシック" pitchFamily="34" charset="-128"/>
              </a:rPr>
              <a:t>Mobile Devices</a:t>
            </a:r>
          </a:p>
          <a:p>
            <a:pPr lvl="1" eaLnBrk="1" hangingPunct="1"/>
            <a:r>
              <a:rPr lang="en-US" altLang="en-US" sz="3000" smtClean="0">
                <a:ea typeface="ＭＳ Ｐゴシック" pitchFamily="34" charset="-128"/>
              </a:rPr>
              <a:t>Use of Mobile Devices (phones, tablets, etc.) is PROHIBITED without permission from Coxswain</a:t>
            </a:r>
          </a:p>
          <a:p>
            <a:pPr lvl="1" eaLnBrk="1" hangingPunct="1"/>
            <a:r>
              <a:rPr lang="en-US" altLang="en-US" sz="3000" smtClean="0">
                <a:ea typeface="ＭＳ Ｐゴシック" pitchFamily="34" charset="-128"/>
              </a:rPr>
              <a:t>Proper lookout must be maintained at all times</a:t>
            </a:r>
          </a:p>
          <a:p>
            <a:pPr lvl="1" eaLnBrk="1" hangingPunct="1"/>
            <a:r>
              <a:rPr lang="en-US" altLang="en-US" sz="3000" smtClean="0">
                <a:ea typeface="ＭＳ Ｐゴシック" pitchFamily="34" charset="-128"/>
              </a:rPr>
              <a:t>If necessary, come to dead stop to use mobile device</a:t>
            </a:r>
          </a:p>
        </p:txBody>
      </p:sp>
      <p:sp>
        <p:nvSpPr>
          <p:cNvPr id="12292"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31749"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4ECDF6FF-DBA8-4E11-8D45-281C687328B9}" type="slidenum">
              <a:rPr lang="en-US" altLang="en-US" sz="1400" smtClean="0">
                <a:solidFill>
                  <a:srgbClr val="000099"/>
                </a:solidFill>
              </a:rPr>
              <a:pPr eaLnBrk="1" hangingPunct="1">
                <a:spcBef>
                  <a:spcPct val="0"/>
                </a:spcBef>
                <a:buFontTx/>
                <a:buNone/>
                <a:defRPr/>
              </a:pPr>
              <a:t>18</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defRPr/>
            </a:pPr>
            <a:r>
              <a:rPr lang="en-US" dirty="0" smtClean="0">
                <a:cs typeface="+mj-cs"/>
              </a:rPr>
              <a:t>Important Reminders</a:t>
            </a:r>
            <a:endParaRPr lang="en-US" dirty="0">
              <a:cs typeface="+mj-cs"/>
            </a:endParaRPr>
          </a:p>
        </p:txBody>
      </p:sp>
      <p:sp>
        <p:nvSpPr>
          <p:cNvPr id="32771" name="Content Placeholder 2"/>
          <p:cNvSpPr>
            <a:spLocks noGrp="1"/>
          </p:cNvSpPr>
          <p:nvPr>
            <p:ph idx="1"/>
          </p:nvPr>
        </p:nvSpPr>
        <p:spPr>
          <a:xfrm>
            <a:off x="457200" y="1447800"/>
            <a:ext cx="8229600" cy="4800600"/>
          </a:xfrm>
        </p:spPr>
        <p:txBody>
          <a:bodyPr/>
          <a:lstStyle/>
          <a:p>
            <a:pPr eaLnBrk="1" hangingPunct="1"/>
            <a:r>
              <a:rPr lang="en-US" altLang="en-US" smtClean="0">
                <a:ea typeface="ＭＳ Ｐゴシック" pitchFamily="34" charset="-128"/>
              </a:rPr>
              <a:t>Forms – </a:t>
            </a:r>
            <a:r>
              <a:rPr lang="en-US" altLang="en-US" sz="2800" smtClean="0">
                <a:ea typeface="ＭＳ Ｐゴシック" pitchFamily="34" charset="-128"/>
              </a:rPr>
              <a:t>Use the most current forms</a:t>
            </a:r>
          </a:p>
          <a:p>
            <a:pPr lvl="1" eaLnBrk="1" hangingPunct="1"/>
            <a:r>
              <a:rPr lang="en-US" altLang="en-US" sz="3000" smtClean="0">
                <a:ea typeface="ＭＳ Ｐゴシック" pitchFamily="34" charset="-128"/>
              </a:rPr>
              <a:t>SAR Incident Report – Current form dated 01 APR 10</a:t>
            </a:r>
          </a:p>
          <a:p>
            <a:pPr lvl="1" eaLnBrk="1" hangingPunct="1"/>
            <a:r>
              <a:rPr lang="en-US" altLang="en-US" sz="3000" smtClean="0">
                <a:ea typeface="ＭＳ Ｐゴシック" pitchFamily="34" charset="-128"/>
              </a:rPr>
              <a:t>Offer For Use Forms</a:t>
            </a:r>
          </a:p>
          <a:p>
            <a:pPr lvl="2" eaLnBrk="1" hangingPunct="1"/>
            <a:r>
              <a:rPr lang="en-US" altLang="en-US" sz="2800" smtClean="0">
                <a:ea typeface="ＭＳ Ｐゴシック" pitchFamily="34" charset="-128"/>
              </a:rPr>
              <a:t>7003 (Vessel Offer For Use) – Current form dated 06/11</a:t>
            </a:r>
          </a:p>
          <a:p>
            <a:pPr lvl="2" eaLnBrk="1" hangingPunct="1"/>
            <a:r>
              <a:rPr lang="en-US" altLang="en-US" sz="2800" smtClean="0">
                <a:ea typeface="ＭＳ Ｐゴシック" pitchFamily="34" charset="-128"/>
              </a:rPr>
              <a:t>7008 (PWC Offer for Use) - Current form dated 06/11</a:t>
            </a:r>
          </a:p>
        </p:txBody>
      </p:sp>
      <p:sp>
        <p:nvSpPr>
          <p:cNvPr id="12292"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32773"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4D7CBC22-3F29-47AC-9F71-193744610582}" type="slidenum">
              <a:rPr lang="en-US" altLang="en-US" sz="1400" smtClean="0">
                <a:solidFill>
                  <a:srgbClr val="000099"/>
                </a:solidFill>
              </a:rPr>
              <a:pPr eaLnBrk="1" hangingPunct="1">
                <a:spcBef>
                  <a:spcPct val="0"/>
                </a:spcBef>
                <a:buFontTx/>
                <a:buNone/>
                <a:defRPr/>
              </a:pPr>
              <a:t>19</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63513"/>
            <a:ext cx="7239000" cy="1055687"/>
          </a:xfrm>
        </p:spPr>
        <p:txBody>
          <a:bodyPr/>
          <a:lstStyle/>
          <a:p>
            <a:pPr eaLnBrk="1" hangingPunct="1">
              <a:defRPr/>
            </a:pPr>
            <a:r>
              <a:rPr lang="en-US" dirty="0" smtClean="0"/>
              <a:t>MANDATORY</a:t>
            </a:r>
            <a:endParaRPr lang="en-US" dirty="0"/>
          </a:p>
        </p:txBody>
      </p:sp>
      <p:sp>
        <p:nvSpPr>
          <p:cNvPr id="14339" name="Content Placeholder 2"/>
          <p:cNvSpPr>
            <a:spLocks noGrp="1"/>
          </p:cNvSpPr>
          <p:nvPr>
            <p:ph idx="1"/>
          </p:nvPr>
        </p:nvSpPr>
        <p:spPr>
          <a:xfrm>
            <a:off x="457200" y="1371600"/>
            <a:ext cx="8305800" cy="4876800"/>
          </a:xfrm>
        </p:spPr>
        <p:txBody>
          <a:bodyPr/>
          <a:lstStyle/>
          <a:p>
            <a:pPr algn="just" eaLnBrk="1" hangingPunct="1"/>
            <a:r>
              <a:rPr lang="en-US" altLang="en-US" sz="3000" dirty="0" smtClean="0">
                <a:ea typeface="ＭＳ Ｐゴシック" pitchFamily="34" charset="-128"/>
              </a:rPr>
              <a:t>Required for all Boat Crew</a:t>
            </a:r>
          </a:p>
          <a:p>
            <a:pPr algn="just" eaLnBrk="1" hangingPunct="1"/>
            <a:r>
              <a:rPr lang="en-US" altLang="en-US" sz="3000" dirty="0" smtClean="0">
                <a:ea typeface="ＭＳ Ｐゴシック" pitchFamily="34" charset="-128"/>
              </a:rPr>
              <a:t>Reported on the 7039 Workshop form </a:t>
            </a:r>
          </a:p>
          <a:p>
            <a:pPr algn="just" eaLnBrk="1" hangingPunct="1"/>
            <a:r>
              <a:rPr lang="en-US" altLang="en-US" sz="3000" dirty="0" smtClean="0">
                <a:ea typeface="ＭＳ Ｐゴシック" pitchFamily="34" charset="-128"/>
              </a:rPr>
              <a:t>Deadline: 01 June</a:t>
            </a:r>
          </a:p>
          <a:p>
            <a:pPr lvl="1" algn="just" eaLnBrk="1" hangingPunct="1"/>
            <a:r>
              <a:rPr lang="en-US" altLang="en-US" sz="2600" dirty="0" smtClean="0">
                <a:ea typeface="ＭＳ Ｐゴシック" pitchFamily="34" charset="-128"/>
              </a:rPr>
              <a:t>If not complete, member goes into REWK</a:t>
            </a:r>
          </a:p>
          <a:p>
            <a:pPr algn="just" eaLnBrk="1" hangingPunct="1"/>
            <a:r>
              <a:rPr lang="en-US" altLang="en-US" sz="3000" dirty="0" smtClean="0">
                <a:ea typeface="ＭＳ Ｐゴシック" pitchFamily="34" charset="-128"/>
              </a:rPr>
              <a:t>If not complete by 31 December, REYR</a:t>
            </a: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14341"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1641B45E-35A1-4BDC-A613-98E0E6D79965}" type="slidenum">
              <a:rPr lang="en-US" altLang="en-US" sz="1400" smtClean="0">
                <a:solidFill>
                  <a:srgbClr val="000099"/>
                </a:solidFill>
              </a:rPr>
              <a:pPr eaLnBrk="1" hangingPunct="1">
                <a:spcBef>
                  <a:spcPct val="0"/>
                </a:spcBef>
                <a:buFontTx/>
                <a:buNone/>
                <a:defRPr/>
              </a:pPr>
              <a:t>2</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a:cs typeface="+mj-cs"/>
              </a:rPr>
              <a:t>Patrol Reminders</a:t>
            </a:r>
          </a:p>
        </p:txBody>
      </p:sp>
      <p:sp>
        <p:nvSpPr>
          <p:cNvPr id="33795" name="Rectangle 3"/>
          <p:cNvSpPr>
            <a:spLocks noGrp="1" noChangeArrowheads="1"/>
          </p:cNvSpPr>
          <p:nvPr>
            <p:ph idx="1"/>
          </p:nvPr>
        </p:nvSpPr>
        <p:spPr>
          <a:xfrm>
            <a:off x="457200" y="1600200"/>
            <a:ext cx="8229600" cy="4648200"/>
          </a:xfrm>
        </p:spPr>
        <p:txBody>
          <a:bodyPr/>
          <a:lstStyle/>
          <a:p>
            <a:pPr eaLnBrk="1" hangingPunct="1">
              <a:lnSpc>
                <a:spcPct val="90000"/>
              </a:lnSpc>
            </a:pPr>
            <a:r>
              <a:rPr lang="en-US" altLang="en-US" smtClean="0">
                <a:ea typeface="ＭＳ Ｐゴシック" pitchFamily="34" charset="-128"/>
              </a:rPr>
              <a:t>Maritime Domain Awareness on all patrols</a:t>
            </a:r>
          </a:p>
          <a:p>
            <a:pPr eaLnBrk="1" hangingPunct="1">
              <a:lnSpc>
                <a:spcPct val="90000"/>
              </a:lnSpc>
            </a:pPr>
            <a:r>
              <a:rPr lang="en-US" altLang="en-US" smtClean="0">
                <a:ea typeface="ＭＳ Ｐゴシック" pitchFamily="34" charset="-128"/>
              </a:rPr>
              <a:t>Proper Signage</a:t>
            </a:r>
          </a:p>
          <a:p>
            <a:pPr eaLnBrk="1" hangingPunct="1">
              <a:lnSpc>
                <a:spcPct val="90000"/>
              </a:lnSpc>
            </a:pPr>
            <a:r>
              <a:rPr lang="en-US" altLang="en-US" smtClean="0">
                <a:ea typeface="ＭＳ Ｐゴシック" pitchFamily="34" charset="-128"/>
              </a:rPr>
              <a:t>Uniforms</a:t>
            </a:r>
          </a:p>
          <a:p>
            <a:pPr lvl="1" eaLnBrk="1" hangingPunct="1">
              <a:lnSpc>
                <a:spcPct val="90000"/>
              </a:lnSpc>
            </a:pPr>
            <a:r>
              <a:rPr lang="en-US" altLang="en-US" smtClean="0">
                <a:ea typeface="ＭＳ Ｐゴシック" pitchFamily="34" charset="-128"/>
              </a:rPr>
              <a:t>Consistency</a:t>
            </a:r>
          </a:p>
          <a:p>
            <a:pPr lvl="1" eaLnBrk="1" hangingPunct="1">
              <a:lnSpc>
                <a:spcPct val="90000"/>
              </a:lnSpc>
            </a:pPr>
            <a:r>
              <a:rPr lang="en-US" altLang="en-US" smtClean="0">
                <a:ea typeface="ＭＳ Ｐゴシック" pitchFamily="34" charset="-128"/>
              </a:rPr>
              <a:t>Well Maintained</a:t>
            </a:r>
          </a:p>
          <a:p>
            <a:pPr lvl="1" eaLnBrk="1" hangingPunct="1">
              <a:lnSpc>
                <a:spcPct val="90000"/>
              </a:lnSpc>
            </a:pPr>
            <a:r>
              <a:rPr lang="en-US" altLang="en-US" smtClean="0">
                <a:ea typeface="ＭＳ Ｐゴシック" pitchFamily="34" charset="-128"/>
              </a:rPr>
              <a:t>Properly Fitted</a:t>
            </a:r>
          </a:p>
          <a:p>
            <a:pPr lvl="1" eaLnBrk="1" hangingPunct="1">
              <a:lnSpc>
                <a:spcPct val="90000"/>
              </a:lnSpc>
            </a:pPr>
            <a:r>
              <a:rPr lang="en-US" altLang="en-US" smtClean="0">
                <a:ea typeface="ＭＳ Ｐゴシック" pitchFamily="34" charset="-128"/>
              </a:rPr>
              <a:t>Represent the Coast Guard</a:t>
            </a:r>
          </a:p>
        </p:txBody>
      </p:sp>
      <p:sp>
        <p:nvSpPr>
          <p:cNvPr id="13316"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33797"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95E12E19-A882-4732-AFD6-1C1DCF98BAAE}" type="slidenum">
              <a:rPr lang="en-US" altLang="en-US" sz="1400" smtClean="0">
                <a:solidFill>
                  <a:srgbClr val="000099"/>
                </a:solidFill>
              </a:rPr>
              <a:pPr eaLnBrk="1" hangingPunct="1">
                <a:spcBef>
                  <a:spcPct val="0"/>
                </a:spcBef>
                <a:buFontTx/>
                <a:buNone/>
                <a:defRPr/>
              </a:pPr>
              <a:t>20</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0"/>
            <a:ext cx="7467600" cy="1143000"/>
          </a:xfrm>
        </p:spPr>
        <p:txBody>
          <a:bodyPr/>
          <a:lstStyle/>
          <a:p>
            <a:pPr eaLnBrk="1" hangingPunct="1">
              <a:defRPr/>
            </a:pPr>
            <a:r>
              <a:rPr lang="en-US" altLang="ja-JP" sz="4000" dirty="0" smtClean="0">
                <a:ea typeface="ＭＳ Ｐゴシック" pitchFamily="34" charset="-128"/>
              </a:rPr>
              <a:t/>
            </a:r>
            <a:br>
              <a:rPr lang="en-US" altLang="ja-JP" sz="4000" dirty="0" smtClean="0">
                <a:ea typeface="ＭＳ Ｐゴシック" pitchFamily="34" charset="-128"/>
              </a:rPr>
            </a:br>
            <a:r>
              <a:rPr lang="en-US" altLang="ja-JP" sz="4000" dirty="0" smtClean="0">
                <a:ea typeface="ＭＳ Ｐゴシック" pitchFamily="34" charset="-128"/>
              </a:rPr>
              <a:t>“Happen </a:t>
            </a:r>
            <a:r>
              <a:rPr lang="en-US" altLang="ja-JP" sz="4000" dirty="0">
                <a:ea typeface="ＭＳ Ｐゴシック" pitchFamily="34" charset="-128"/>
              </a:rPr>
              <a:t>Upon Policy</a:t>
            </a:r>
            <a:r>
              <a:rPr lang="ja-JP" altLang="en-US" sz="4000" dirty="0">
                <a:ea typeface="ＭＳ Ｐゴシック" pitchFamily="34" charset="-128"/>
              </a:rPr>
              <a:t>”</a:t>
            </a:r>
            <a:r>
              <a:rPr lang="en-US" sz="4000" dirty="0">
                <a:ea typeface="ＭＳ Ｐゴシック" pitchFamily="34" charset="-128"/>
              </a:rPr>
              <a:t/>
            </a:r>
            <a:br>
              <a:rPr lang="en-US" sz="4000" dirty="0">
                <a:ea typeface="ＭＳ Ｐゴシック" pitchFamily="34" charset="-128"/>
              </a:rPr>
            </a:br>
            <a:r>
              <a:rPr lang="en-US" sz="4000" dirty="0" smtClean="0">
                <a:ea typeface="ＭＳ Ｐゴシック" pitchFamily="34" charset="-128"/>
              </a:rPr>
              <a:t>Reminder </a:t>
            </a:r>
            <a:br>
              <a:rPr lang="en-US" sz="4000" dirty="0" smtClean="0">
                <a:ea typeface="ＭＳ Ｐゴシック" pitchFamily="34" charset="-128"/>
              </a:rPr>
            </a:br>
            <a:endParaRPr lang="en-US" sz="4000" dirty="0" smtClean="0">
              <a:ea typeface="ＭＳ Ｐゴシック" pitchFamily="34" charset="-128"/>
            </a:endParaRPr>
          </a:p>
        </p:txBody>
      </p:sp>
      <p:sp>
        <p:nvSpPr>
          <p:cNvPr id="34819" name="Rectangle 3"/>
          <p:cNvSpPr>
            <a:spLocks noGrp="1" noChangeArrowheads="1"/>
          </p:cNvSpPr>
          <p:nvPr>
            <p:ph idx="1"/>
          </p:nvPr>
        </p:nvSpPr>
        <p:spPr>
          <a:xfrm>
            <a:off x="457200" y="1447800"/>
            <a:ext cx="8229600" cy="4800600"/>
          </a:xfrm>
        </p:spPr>
        <p:txBody>
          <a:bodyPr/>
          <a:lstStyle/>
          <a:p>
            <a:pPr eaLnBrk="1" hangingPunct="1"/>
            <a:r>
              <a:rPr lang="en-US" altLang="en-US" sz="2800" dirty="0" smtClean="0">
                <a:ea typeface="ＭＳ Ｐゴシック" pitchFamily="34" charset="-128"/>
              </a:rPr>
              <a:t>If you discover a vessel during routine patrol that requests assistance and that vessel has not been in contact with the Coast </a:t>
            </a:r>
            <a:r>
              <a:rPr lang="en-US" altLang="en-US" sz="2800" dirty="0" smtClean="0">
                <a:ea typeface="ＭＳ Ｐゴシック" pitchFamily="34" charset="-128"/>
              </a:rPr>
              <a:t>Guard or a salvage company:</a:t>
            </a:r>
            <a:endParaRPr lang="en-US" altLang="en-US" sz="2800" dirty="0" smtClean="0">
              <a:ea typeface="ＭＳ Ｐゴシック" pitchFamily="34" charset="-128"/>
            </a:endParaRPr>
          </a:p>
          <a:p>
            <a:pPr lvl="1" eaLnBrk="1" hangingPunct="1"/>
            <a:r>
              <a:rPr lang="en-US" altLang="en-US" sz="2400" dirty="0" smtClean="0">
                <a:ea typeface="ＭＳ Ｐゴシック" pitchFamily="34" charset="-128"/>
              </a:rPr>
              <a:t>You may render assistance including tow if capable</a:t>
            </a:r>
          </a:p>
          <a:p>
            <a:pPr lvl="1" eaLnBrk="1" hangingPunct="1"/>
            <a:r>
              <a:rPr lang="en-US" altLang="en-US" sz="2400" dirty="0" smtClean="0">
                <a:ea typeface="ＭＳ Ｐゴシック" pitchFamily="34" charset="-128"/>
              </a:rPr>
              <a:t>Notify the Operational Commander, identity and location of vessel and where you will be towing them</a:t>
            </a:r>
          </a:p>
          <a:p>
            <a:pPr lvl="1" eaLnBrk="1" hangingPunct="1"/>
            <a:r>
              <a:rPr lang="en-US" altLang="en-US" sz="2400" dirty="0" smtClean="0">
                <a:ea typeface="ＭＳ Ｐゴシック" pitchFamily="34" charset="-128"/>
              </a:rPr>
              <a:t>If vessel is in danger and you are unable to safely tow, you may endeavor to safely remove persons from the vessel until additional help can arrive on scene</a:t>
            </a:r>
          </a:p>
        </p:txBody>
      </p:sp>
      <p:sp>
        <p:nvSpPr>
          <p:cNvPr id="14340"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34821"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76A3CA6B-CA30-402F-8FB7-79C350C190EB}" type="slidenum">
              <a:rPr lang="en-US" altLang="en-US" sz="1400" smtClean="0">
                <a:solidFill>
                  <a:srgbClr val="000099"/>
                </a:solidFill>
              </a:rPr>
              <a:pPr eaLnBrk="1" hangingPunct="1">
                <a:spcBef>
                  <a:spcPct val="0"/>
                </a:spcBef>
                <a:buFontTx/>
                <a:buNone/>
                <a:defRPr/>
              </a:pPr>
              <a:t>21</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19050"/>
            <a:ext cx="7696200" cy="1219200"/>
          </a:xfrm>
        </p:spPr>
        <p:txBody>
          <a:bodyPr/>
          <a:lstStyle/>
          <a:p>
            <a:pPr eaLnBrk="1" hangingPunct="1">
              <a:defRPr/>
            </a:pPr>
            <a:r>
              <a:rPr lang="en-US" sz="3800" dirty="0" smtClean="0">
                <a:ea typeface="ＭＳ Ｐゴシック" pitchFamily="34" charset="-128"/>
              </a:rPr>
              <a:t>Review of </a:t>
            </a:r>
            <a:r>
              <a:rPr lang="ja-JP" altLang="en-US" sz="3800" dirty="0" smtClean="0">
                <a:ea typeface="ＭＳ Ｐゴシック" pitchFamily="34" charset="-128"/>
              </a:rPr>
              <a:t>“</a:t>
            </a:r>
            <a:r>
              <a:rPr lang="en-US" altLang="ja-JP" sz="3800" dirty="0" smtClean="0">
                <a:ea typeface="ＭＳ Ｐゴシック" pitchFamily="34" charset="-128"/>
              </a:rPr>
              <a:t>Happen Upon Policy</a:t>
            </a:r>
            <a:r>
              <a:rPr lang="ja-JP" altLang="en-US" sz="3800" dirty="0" smtClean="0">
                <a:ea typeface="ＭＳ Ｐゴシック" pitchFamily="34" charset="-128"/>
              </a:rPr>
              <a:t>”</a:t>
            </a:r>
            <a:endParaRPr lang="en-US" sz="3800" dirty="0" smtClean="0">
              <a:ea typeface="ＭＳ Ｐゴシック" pitchFamily="34" charset="-128"/>
            </a:endParaRPr>
          </a:p>
        </p:txBody>
      </p:sp>
      <p:sp>
        <p:nvSpPr>
          <p:cNvPr id="35843" name="Rectangle 3"/>
          <p:cNvSpPr>
            <a:spLocks noGrp="1" noChangeArrowheads="1"/>
          </p:cNvSpPr>
          <p:nvPr>
            <p:ph idx="1"/>
          </p:nvPr>
        </p:nvSpPr>
        <p:spPr>
          <a:xfrm>
            <a:off x="457200" y="1447800"/>
            <a:ext cx="8229600" cy="4572000"/>
          </a:xfrm>
        </p:spPr>
        <p:txBody>
          <a:bodyPr/>
          <a:lstStyle/>
          <a:p>
            <a:pPr eaLnBrk="1" hangingPunct="1"/>
            <a:r>
              <a:rPr lang="en-US" altLang="en-US" sz="2800" smtClean="0">
                <a:ea typeface="ＭＳ Ｐゴシック" pitchFamily="34" charset="-128"/>
              </a:rPr>
              <a:t>Notes:</a:t>
            </a:r>
          </a:p>
          <a:p>
            <a:pPr lvl="1" eaLnBrk="1" hangingPunct="1"/>
            <a:r>
              <a:rPr lang="en-US" altLang="en-US" sz="2600" smtClean="0">
                <a:ea typeface="ＭＳ Ｐゴシック" pitchFamily="34" charset="-128"/>
              </a:rPr>
              <a:t>Coxswain has ultimate decision on whether or not to assist vessel</a:t>
            </a:r>
          </a:p>
          <a:p>
            <a:pPr lvl="2" eaLnBrk="1" hangingPunct="1"/>
            <a:r>
              <a:rPr lang="en-US" altLang="en-US" sz="2600" smtClean="0">
                <a:ea typeface="ＭＳ Ｐゴシック" pitchFamily="34" charset="-128"/>
              </a:rPr>
              <a:t>Based on consultation with crew and GAR assessment</a:t>
            </a:r>
          </a:p>
          <a:p>
            <a:pPr lvl="1" eaLnBrk="1" hangingPunct="1"/>
            <a:r>
              <a:rPr lang="en-US" altLang="en-US" sz="2600" smtClean="0">
                <a:ea typeface="ＭＳ Ｐゴシック" pitchFamily="34" charset="-128"/>
              </a:rPr>
              <a:t>Inform CG SMC (</a:t>
            </a:r>
            <a:r>
              <a:rPr lang="en-US" altLang="en-US" sz="2400" smtClean="0">
                <a:ea typeface="ＭＳ Ｐゴシック" pitchFamily="34" charset="-128"/>
              </a:rPr>
              <a:t>SAR Mission Coordinator</a:t>
            </a:r>
            <a:r>
              <a:rPr lang="en-US" altLang="en-US" sz="2600" smtClean="0">
                <a:ea typeface="ＭＳ Ｐゴシック" pitchFamily="34" charset="-128"/>
              </a:rPr>
              <a:t>) of your intentions, not </a:t>
            </a:r>
            <a:r>
              <a:rPr lang="ja-JP" altLang="en-US" sz="2600" smtClean="0">
                <a:ea typeface="ＭＳ Ｐゴシック" pitchFamily="34" charset="-128"/>
              </a:rPr>
              <a:t>“</a:t>
            </a:r>
            <a:r>
              <a:rPr lang="en-US" altLang="ja-JP" sz="2600" smtClean="0">
                <a:ea typeface="ＭＳ Ｐゴシック" pitchFamily="34" charset="-128"/>
              </a:rPr>
              <a:t>ask for permission to tow</a:t>
            </a:r>
            <a:r>
              <a:rPr lang="ja-JP" altLang="en-US" sz="2600" smtClean="0">
                <a:ea typeface="ＭＳ Ｐゴシック" pitchFamily="34" charset="-128"/>
              </a:rPr>
              <a:t>”</a:t>
            </a:r>
            <a:endParaRPr lang="en-US" altLang="ja-JP" sz="2600" smtClean="0">
              <a:ea typeface="ＭＳ Ｐゴシック" pitchFamily="34" charset="-128"/>
            </a:endParaRPr>
          </a:p>
          <a:p>
            <a:pPr lvl="1" eaLnBrk="1" hangingPunct="1"/>
            <a:r>
              <a:rPr lang="en-US" altLang="en-US" sz="2600" smtClean="0">
                <a:ea typeface="ＭＳ Ｐゴシック" pitchFamily="34" charset="-128"/>
              </a:rPr>
              <a:t>The CG SMC may override your decision if warranted by an evaluation of the circumstances or if your facility is needed on a higher priority task</a:t>
            </a:r>
          </a:p>
        </p:txBody>
      </p:sp>
      <p:sp>
        <p:nvSpPr>
          <p:cNvPr id="15364"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35845"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937FB6D4-93CF-4DE1-80F3-826DD1E890B9}" type="slidenum">
              <a:rPr lang="en-US" altLang="en-US" sz="1400" smtClean="0">
                <a:solidFill>
                  <a:srgbClr val="000099"/>
                </a:solidFill>
              </a:rPr>
              <a:pPr eaLnBrk="1" hangingPunct="1">
                <a:spcBef>
                  <a:spcPct val="0"/>
                </a:spcBef>
                <a:buFontTx/>
                <a:buNone/>
                <a:defRPr/>
              </a:pPr>
              <a:t>22</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9200" y="76200"/>
            <a:ext cx="7467600" cy="1066800"/>
          </a:xfrm>
        </p:spPr>
        <p:txBody>
          <a:bodyPr/>
          <a:lstStyle/>
          <a:p>
            <a:pPr eaLnBrk="1" hangingPunct="1">
              <a:defRPr/>
            </a:pPr>
            <a:r>
              <a:rPr lang="en-US" sz="4000" dirty="0">
                <a:cs typeface="+mj-cs"/>
              </a:rPr>
              <a:t>Assistance to Auxiliary Facilities</a:t>
            </a:r>
          </a:p>
        </p:txBody>
      </p:sp>
      <p:sp>
        <p:nvSpPr>
          <p:cNvPr id="36867" name="Rectangle 3"/>
          <p:cNvSpPr>
            <a:spLocks noGrp="1" noChangeArrowheads="1"/>
          </p:cNvSpPr>
          <p:nvPr>
            <p:ph idx="1"/>
          </p:nvPr>
        </p:nvSpPr>
        <p:spPr>
          <a:xfrm>
            <a:off x="457200" y="1447800"/>
            <a:ext cx="8229600" cy="4648200"/>
          </a:xfrm>
        </p:spPr>
        <p:txBody>
          <a:bodyPr/>
          <a:lstStyle/>
          <a:p>
            <a:pPr algn="ctr" eaLnBrk="1" hangingPunct="1">
              <a:lnSpc>
                <a:spcPct val="90000"/>
              </a:lnSpc>
              <a:buFontTx/>
              <a:buNone/>
            </a:pPr>
            <a:endParaRPr lang="en-US" altLang="en-US" sz="800" smtClean="0">
              <a:ea typeface="ＭＳ Ｐゴシック" pitchFamily="34" charset="-128"/>
            </a:endParaRPr>
          </a:p>
          <a:p>
            <a:pPr eaLnBrk="1" hangingPunct="1">
              <a:lnSpc>
                <a:spcPct val="90000"/>
              </a:lnSpc>
              <a:spcBef>
                <a:spcPct val="0"/>
              </a:spcBef>
              <a:spcAft>
                <a:spcPts val="600"/>
              </a:spcAft>
            </a:pPr>
            <a:r>
              <a:rPr lang="en-US" altLang="en-US" smtClean="0">
                <a:solidFill>
                  <a:srgbClr val="000000"/>
                </a:solidFill>
                <a:ea typeface="ＭＳ Ｐゴシック" pitchFamily="34" charset="-128"/>
              </a:rPr>
              <a:t>Coast Guard resources or Auxiliary facilities may be used to help Auxiliary facilities in need of assistance at any time</a:t>
            </a:r>
          </a:p>
          <a:p>
            <a:pPr eaLnBrk="1" hangingPunct="1">
              <a:lnSpc>
                <a:spcPct val="90000"/>
              </a:lnSpc>
              <a:spcBef>
                <a:spcPct val="0"/>
              </a:spcBef>
              <a:spcAft>
                <a:spcPts val="600"/>
              </a:spcAft>
            </a:pPr>
            <a:r>
              <a:rPr lang="en-US" altLang="en-US" smtClean="0">
                <a:solidFill>
                  <a:srgbClr val="000000"/>
                </a:solidFill>
                <a:ea typeface="ＭＳ Ｐゴシック" pitchFamily="34" charset="-128"/>
              </a:rPr>
              <a:t>An Auxiliary Facility is defined as an Operational Facility having a current accepted offer of use whether under orders or not</a:t>
            </a:r>
          </a:p>
          <a:p>
            <a:pPr eaLnBrk="1" hangingPunct="1">
              <a:lnSpc>
                <a:spcPct val="90000"/>
              </a:lnSpc>
              <a:spcBef>
                <a:spcPct val="0"/>
              </a:spcBef>
              <a:spcAft>
                <a:spcPts val="600"/>
              </a:spcAft>
            </a:pPr>
            <a:r>
              <a:rPr lang="en-US" altLang="en-US" smtClean="0">
                <a:solidFill>
                  <a:srgbClr val="000000"/>
                </a:solidFill>
                <a:ea typeface="ＭＳ Ｐゴシック" pitchFamily="34" charset="-128"/>
              </a:rPr>
              <a:t>It is NOT just any boat owned by an Auxiliary member</a:t>
            </a:r>
          </a:p>
        </p:txBody>
      </p:sp>
      <p:sp>
        <p:nvSpPr>
          <p:cNvPr id="16388"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36869"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11CEB7E4-5854-419B-8F4E-63B7CAF73A5D}" type="slidenum">
              <a:rPr lang="en-US" altLang="en-US" sz="1400" smtClean="0">
                <a:solidFill>
                  <a:srgbClr val="000099"/>
                </a:solidFill>
              </a:rPr>
              <a:pPr eaLnBrk="1" hangingPunct="1">
                <a:spcBef>
                  <a:spcPct val="0"/>
                </a:spcBef>
                <a:buFontTx/>
                <a:buNone/>
                <a:defRPr/>
              </a:pPr>
              <a:t>23</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228600"/>
            <a:ext cx="7543800" cy="990600"/>
          </a:xfrm>
        </p:spPr>
        <p:txBody>
          <a:bodyPr/>
          <a:lstStyle/>
          <a:p>
            <a:pPr eaLnBrk="1" hangingPunct="1">
              <a:defRPr/>
            </a:pPr>
            <a:r>
              <a:rPr lang="en-US" dirty="0">
                <a:cs typeface="+mj-cs"/>
              </a:rPr>
              <a:t>Safety is </a:t>
            </a:r>
            <a:r>
              <a:rPr lang="en-US" dirty="0" smtClean="0">
                <a:cs typeface="+mj-cs"/>
              </a:rPr>
              <a:t>Always Priority </a:t>
            </a:r>
            <a:r>
              <a:rPr lang="en-US" dirty="0">
                <a:cs typeface="+mj-cs"/>
              </a:rPr>
              <a:t>1</a:t>
            </a:r>
          </a:p>
        </p:txBody>
      </p:sp>
      <p:sp>
        <p:nvSpPr>
          <p:cNvPr id="37891" name="Rectangle 3"/>
          <p:cNvSpPr>
            <a:spLocks noGrp="1" noChangeArrowheads="1"/>
          </p:cNvSpPr>
          <p:nvPr>
            <p:ph idx="1"/>
          </p:nvPr>
        </p:nvSpPr>
        <p:spPr>
          <a:xfrm>
            <a:off x="304800" y="1371600"/>
            <a:ext cx="8534400" cy="4800600"/>
          </a:xfrm>
        </p:spPr>
        <p:txBody>
          <a:bodyPr/>
          <a:lstStyle/>
          <a:p>
            <a:pPr eaLnBrk="1" hangingPunct="1"/>
            <a:r>
              <a:rPr lang="en-US" altLang="en-US" sz="2600" dirty="0" smtClean="0">
                <a:ea typeface="ＭＳ Ｐゴシック" pitchFamily="34" charset="-128"/>
              </a:rPr>
              <a:t>Remember safety of the crew, the public, and the vessel are more important than the mission</a:t>
            </a:r>
          </a:p>
          <a:p>
            <a:pPr eaLnBrk="1" hangingPunct="1"/>
            <a:r>
              <a:rPr lang="en-US" altLang="en-US" sz="2600" dirty="0" smtClean="0">
                <a:ea typeface="ＭＳ Ｐゴシック" pitchFamily="34" charset="-128"/>
              </a:rPr>
              <a:t>PLB (Personal Locator Beacon)</a:t>
            </a:r>
          </a:p>
          <a:p>
            <a:pPr lvl="1" eaLnBrk="1" hangingPunct="1"/>
            <a:r>
              <a:rPr lang="en-US" altLang="en-US" sz="2200" dirty="0" smtClean="0">
                <a:ea typeface="ＭＳ Ｐゴシック" pitchFamily="34" charset="-128"/>
              </a:rPr>
              <a:t>Have it on your person at all times when underway</a:t>
            </a:r>
          </a:p>
          <a:p>
            <a:pPr lvl="1" eaLnBrk="1" hangingPunct="1"/>
            <a:r>
              <a:rPr lang="en-US" altLang="en-US" sz="2200" dirty="0" smtClean="0">
                <a:ea typeface="ＭＳ Ｐゴシック" pitchFamily="34" charset="-128"/>
              </a:rPr>
              <a:t>Check the battery expiration date </a:t>
            </a:r>
          </a:p>
          <a:p>
            <a:pPr lvl="1" eaLnBrk="1" hangingPunct="1"/>
            <a:r>
              <a:rPr lang="en-US" altLang="en-US" sz="2200" dirty="0" smtClean="0">
                <a:ea typeface="ＭＳ Ｐゴシック" pitchFamily="34" charset="-128"/>
              </a:rPr>
              <a:t>Keep it registered </a:t>
            </a:r>
            <a:r>
              <a:rPr lang="en-US" altLang="en-US" sz="2200" dirty="0" smtClean="0">
                <a:ea typeface="ＭＳ Ｐゴシック" pitchFamily="34" charset="-128"/>
              </a:rPr>
              <a:t>(11 North will continue this for you)</a:t>
            </a:r>
            <a:endParaRPr lang="en-US" altLang="en-US" sz="2200" dirty="0" smtClean="0">
              <a:ea typeface="ＭＳ Ｐゴシック" pitchFamily="34" charset="-128"/>
            </a:endParaRPr>
          </a:p>
          <a:p>
            <a:pPr lvl="1" eaLnBrk="1" hangingPunct="1"/>
            <a:r>
              <a:rPr lang="en-US" altLang="en-US" sz="2200" dirty="0" smtClean="0">
                <a:ea typeface="ＭＳ Ｐゴシック" pitchFamily="34" charset="-128"/>
              </a:rPr>
              <a:t>As of 1 June 2016, all crew and coxswain on board must have and wear a PLB</a:t>
            </a:r>
          </a:p>
          <a:p>
            <a:pPr eaLnBrk="1" hangingPunct="1"/>
            <a:r>
              <a:rPr lang="en-US" altLang="en-US" sz="2600" dirty="0" smtClean="0">
                <a:ea typeface="ＭＳ Ｐゴシック" pitchFamily="34" charset="-128"/>
              </a:rPr>
              <a:t>HAZMAT</a:t>
            </a:r>
          </a:p>
          <a:p>
            <a:pPr lvl="1" eaLnBrk="1" hangingPunct="1"/>
            <a:r>
              <a:rPr lang="en-US" altLang="en-US" sz="2100" dirty="0" smtClean="0">
                <a:ea typeface="ＭＳ Ｐゴシック" pitchFamily="34" charset="-128"/>
              </a:rPr>
              <a:t>Remember to steer well clear of ANY HAZMAT situation unless you have a certified HAZMAT responder on your crew</a:t>
            </a:r>
          </a:p>
        </p:txBody>
      </p:sp>
      <p:sp>
        <p:nvSpPr>
          <p:cNvPr id="17412"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37893"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73861B5D-6E9C-4170-B0D5-D11714284E73}" type="slidenum">
              <a:rPr lang="en-US" altLang="en-US" sz="1400" smtClean="0">
                <a:solidFill>
                  <a:srgbClr val="000099"/>
                </a:solidFill>
              </a:rPr>
              <a:pPr eaLnBrk="1" hangingPunct="1">
                <a:spcBef>
                  <a:spcPct val="0"/>
                </a:spcBef>
                <a:buFontTx/>
                <a:buNone/>
                <a:defRPr/>
              </a:pPr>
              <a:t>24</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63513"/>
            <a:ext cx="8229600" cy="979487"/>
          </a:xfrm>
        </p:spPr>
        <p:txBody>
          <a:bodyPr/>
          <a:lstStyle/>
          <a:p>
            <a:pPr eaLnBrk="1" hangingPunct="1">
              <a:defRPr/>
            </a:pPr>
            <a:r>
              <a:rPr lang="en-US" dirty="0">
                <a:cs typeface="+mj-cs"/>
              </a:rPr>
              <a:t>Provide SAR Response</a:t>
            </a:r>
          </a:p>
        </p:txBody>
      </p:sp>
      <p:sp>
        <p:nvSpPr>
          <p:cNvPr id="59395" name="Rectangle 3"/>
          <p:cNvSpPr>
            <a:spLocks noGrp="1" noChangeArrowheads="1"/>
          </p:cNvSpPr>
          <p:nvPr>
            <p:ph idx="1"/>
          </p:nvPr>
        </p:nvSpPr>
        <p:spPr>
          <a:xfrm>
            <a:off x="457200" y="1447800"/>
            <a:ext cx="8382000" cy="4678363"/>
          </a:xfrm>
        </p:spPr>
        <p:txBody>
          <a:bodyPr/>
          <a:lstStyle/>
          <a:p>
            <a:pPr eaLnBrk="1" hangingPunct="1">
              <a:defRPr/>
            </a:pPr>
            <a:r>
              <a:rPr lang="en-US" sz="4000" dirty="0" smtClean="0">
                <a:ea typeface="+mn-ea"/>
                <a:cs typeface="+mn-cs"/>
              </a:rPr>
              <a:t>Do only what you &amp; your facility/crew are capable of - </a:t>
            </a:r>
            <a:r>
              <a:rPr lang="en-US" sz="4000" b="1" u="sng" dirty="0" smtClean="0">
                <a:solidFill>
                  <a:srgbClr val="00CC00"/>
                </a:solidFill>
                <a:effectLst>
                  <a:outerShdw blurRad="38100" dist="38100" dir="2700000" algn="tl">
                    <a:schemeClr val="tx1"/>
                  </a:outerShdw>
                </a:effectLst>
                <a:ea typeface="+mn-ea"/>
                <a:cs typeface="+mn-cs"/>
              </a:rPr>
              <a:t>Safety of Crew Always Comes First</a:t>
            </a:r>
            <a:endParaRPr lang="en-US" sz="4000" b="1" dirty="0" smtClean="0">
              <a:solidFill>
                <a:srgbClr val="00CC00"/>
              </a:solidFill>
              <a:effectLst>
                <a:outerShdw blurRad="38100" dist="38100" dir="2700000" algn="tl">
                  <a:schemeClr val="tx1"/>
                </a:outerShdw>
              </a:effectLst>
              <a:ea typeface="+mn-ea"/>
              <a:cs typeface="+mn-cs"/>
            </a:endParaRPr>
          </a:p>
          <a:p>
            <a:pPr eaLnBrk="1" hangingPunct="1">
              <a:defRPr/>
            </a:pPr>
            <a:r>
              <a:rPr lang="en-US" sz="4000" dirty="0" smtClean="0">
                <a:ea typeface="+mn-ea"/>
                <a:cs typeface="+mn-cs"/>
              </a:rPr>
              <a:t>Operate at safe speed for the sea conditions and local environment </a:t>
            </a:r>
          </a:p>
          <a:p>
            <a:pPr eaLnBrk="1" hangingPunct="1">
              <a:defRPr/>
            </a:pPr>
            <a:r>
              <a:rPr lang="en-US" sz="4000" dirty="0" smtClean="0">
                <a:ea typeface="+mn-ea"/>
                <a:cs typeface="+mn-cs"/>
              </a:rPr>
              <a:t>Observe all NO WAKE zones</a:t>
            </a:r>
          </a:p>
        </p:txBody>
      </p:sp>
      <p:sp>
        <p:nvSpPr>
          <p:cNvPr id="19460"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38917"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11DAE25F-59A1-415B-8534-D0617FF8AA4A}" type="slidenum">
              <a:rPr lang="en-US" altLang="en-US" sz="1400" smtClean="0">
                <a:solidFill>
                  <a:srgbClr val="000099"/>
                </a:solidFill>
              </a:rPr>
              <a:pPr eaLnBrk="1" hangingPunct="1">
                <a:spcBef>
                  <a:spcPct val="0"/>
                </a:spcBef>
                <a:buFontTx/>
                <a:buNone/>
                <a:defRPr/>
              </a:pPr>
              <a:t>25</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229600" cy="1066800"/>
          </a:xfrm>
        </p:spPr>
        <p:txBody>
          <a:bodyPr/>
          <a:lstStyle/>
          <a:p>
            <a:pPr eaLnBrk="1" hangingPunct="1">
              <a:defRPr/>
            </a:pPr>
            <a:r>
              <a:rPr lang="en-US" sz="3900" dirty="0">
                <a:cs typeface="+mj-cs"/>
              </a:rPr>
              <a:t>Responsibilities of Facility Owners</a:t>
            </a:r>
          </a:p>
        </p:txBody>
      </p:sp>
      <p:sp>
        <p:nvSpPr>
          <p:cNvPr id="39939" name="Rectangle 3"/>
          <p:cNvSpPr>
            <a:spLocks noGrp="1" noChangeArrowheads="1"/>
          </p:cNvSpPr>
          <p:nvPr>
            <p:ph idx="1"/>
          </p:nvPr>
        </p:nvSpPr>
        <p:spPr>
          <a:xfrm>
            <a:off x="457200" y="1447800"/>
            <a:ext cx="8229600" cy="4800600"/>
          </a:xfrm>
        </p:spPr>
        <p:txBody>
          <a:bodyPr/>
          <a:lstStyle/>
          <a:p>
            <a:pPr eaLnBrk="1" hangingPunct="1"/>
            <a:r>
              <a:rPr lang="en-US" altLang="en-US" smtClean="0">
                <a:ea typeface="ＭＳ Ｐゴシック" pitchFamily="34" charset="-128"/>
              </a:rPr>
              <a:t>Facility properly equipped/maintained</a:t>
            </a:r>
          </a:p>
          <a:p>
            <a:pPr eaLnBrk="1" hangingPunct="1"/>
            <a:r>
              <a:rPr lang="en-US" altLang="en-US" smtClean="0">
                <a:ea typeface="ＭＳ Ｐゴシック" pitchFamily="34" charset="-128"/>
              </a:rPr>
              <a:t>Notify the DIRAUX of significant changes</a:t>
            </a:r>
          </a:p>
          <a:p>
            <a:pPr eaLnBrk="1" hangingPunct="1"/>
            <a:r>
              <a:rPr lang="en-US" altLang="en-US" smtClean="0">
                <a:ea typeface="ＭＳ Ｐゴシック" pitchFamily="34" charset="-128"/>
              </a:rPr>
              <a:t>Facility Inspection and Offer for Use valid for 1 year plus 45 days. Orders are no longer valid when offer for use expires</a:t>
            </a:r>
          </a:p>
          <a:p>
            <a:pPr eaLnBrk="1" hangingPunct="1"/>
            <a:r>
              <a:rPr lang="en-US" altLang="en-US" smtClean="0">
                <a:ea typeface="ＭＳ Ｐゴシック" pitchFamily="34" charset="-128"/>
              </a:rPr>
              <a:t>Authorized operators when owner not onboard must be designated by name and member # on offer for use and entered in AUXDATA</a:t>
            </a:r>
          </a:p>
        </p:txBody>
      </p:sp>
      <p:sp>
        <p:nvSpPr>
          <p:cNvPr id="21508"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39941"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047B3CC6-3089-48F7-9AC1-3F9B96A3631D}" type="slidenum">
              <a:rPr lang="en-US" altLang="en-US" sz="1400" smtClean="0">
                <a:solidFill>
                  <a:srgbClr val="000099"/>
                </a:solidFill>
              </a:rPr>
              <a:pPr eaLnBrk="1" hangingPunct="1">
                <a:spcBef>
                  <a:spcPct val="0"/>
                </a:spcBef>
                <a:buFontTx/>
                <a:buNone/>
                <a:defRPr/>
              </a:pPr>
              <a:t>26</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Offer for Use Forms</a:t>
            </a:r>
            <a:endParaRPr lang="en-US" dirty="0"/>
          </a:p>
        </p:txBody>
      </p:sp>
      <p:sp>
        <p:nvSpPr>
          <p:cNvPr id="40963" name="Content Placeholder 2"/>
          <p:cNvSpPr>
            <a:spLocks noGrp="1"/>
          </p:cNvSpPr>
          <p:nvPr>
            <p:ph idx="1"/>
          </p:nvPr>
        </p:nvSpPr>
        <p:spPr>
          <a:xfrm>
            <a:off x="304800" y="1371600"/>
            <a:ext cx="8610600" cy="4754563"/>
          </a:xfrm>
        </p:spPr>
        <p:txBody>
          <a:bodyPr/>
          <a:lstStyle/>
          <a:p>
            <a:pPr eaLnBrk="1" hangingPunct="1"/>
            <a:r>
              <a:rPr lang="en-US" altLang="en-US" sz="2800" dirty="0" smtClean="0">
                <a:ea typeface="ＭＳ Ｐゴシック" pitchFamily="34" charset="-128"/>
              </a:rPr>
              <a:t>Electronic notices are sent to the facility owner(s), FC and SO-OP 45 days prior to the end of the one year date of inspection</a:t>
            </a:r>
          </a:p>
          <a:p>
            <a:pPr eaLnBrk="1" hangingPunct="1"/>
            <a:r>
              <a:rPr lang="en-US" altLang="en-US" sz="2800" dirty="0" smtClean="0">
                <a:ea typeface="ＭＳ Ｐゴシック" pitchFamily="34" charset="-128"/>
              </a:rPr>
              <a:t>Owner have 90 days to get their facility inspected and turned into their DIRAUX office</a:t>
            </a:r>
          </a:p>
          <a:p>
            <a:pPr eaLnBrk="1" hangingPunct="1"/>
            <a:r>
              <a:rPr lang="en-US" altLang="en-US" sz="2800" dirty="0" smtClean="0">
                <a:ea typeface="ＭＳ Ｐゴシック" pitchFamily="34" charset="-128"/>
              </a:rPr>
              <a:t>If not done prior to the 1 year 45 day expiration, AUXDATA automatically removes the facility from operation status</a:t>
            </a:r>
          </a:p>
          <a:p>
            <a:pPr eaLnBrk="1" hangingPunct="1"/>
            <a:r>
              <a:rPr lang="en-US" altLang="en-US" sz="2800" dirty="0" smtClean="0">
                <a:ea typeface="ＭＳ Ｐゴシック" pitchFamily="34" charset="-128"/>
              </a:rPr>
              <a:t>Any patrols approved </a:t>
            </a:r>
            <a:r>
              <a:rPr lang="en-US" altLang="en-US" sz="2800" dirty="0" smtClean="0">
                <a:ea typeface="ＭＳ Ｐゴシック" pitchFamily="34" charset="-128"/>
              </a:rPr>
              <a:t>after </a:t>
            </a:r>
            <a:r>
              <a:rPr lang="en-US" altLang="en-US" sz="2800" dirty="0" smtClean="0">
                <a:ea typeface="ＭＳ Ｐゴシック" pitchFamily="34" charset="-128"/>
              </a:rPr>
              <a:t>that date are not authorized and must not be conducted</a:t>
            </a: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40965"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1ED72821-EA9E-406D-8275-3C5DB13195DA}" type="slidenum">
              <a:rPr lang="en-US" altLang="en-US" sz="1400" smtClean="0">
                <a:solidFill>
                  <a:srgbClr val="000099"/>
                </a:solidFill>
              </a:rPr>
              <a:pPr eaLnBrk="1" hangingPunct="1">
                <a:spcBef>
                  <a:spcPct val="0"/>
                </a:spcBef>
                <a:buFontTx/>
                <a:buNone/>
                <a:defRPr/>
              </a:pPr>
              <a:t>27</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979487"/>
          </a:xfrm>
        </p:spPr>
        <p:txBody>
          <a:bodyPr/>
          <a:lstStyle/>
          <a:p>
            <a:pPr eaLnBrk="1" hangingPunct="1">
              <a:defRPr/>
            </a:pPr>
            <a:r>
              <a:rPr lang="en-US" dirty="0" smtClean="0"/>
              <a:t>I’M SAFE</a:t>
            </a:r>
            <a:endParaRPr lang="en-US" dirty="0"/>
          </a:p>
        </p:txBody>
      </p:sp>
      <p:sp>
        <p:nvSpPr>
          <p:cNvPr id="3" name="Content Placeholder 2"/>
          <p:cNvSpPr>
            <a:spLocks noGrp="1"/>
          </p:cNvSpPr>
          <p:nvPr>
            <p:ph idx="1"/>
          </p:nvPr>
        </p:nvSpPr>
        <p:spPr>
          <a:xfrm>
            <a:off x="457200" y="1295400"/>
            <a:ext cx="8382000" cy="4953000"/>
          </a:xfrm>
        </p:spPr>
        <p:txBody>
          <a:bodyPr/>
          <a:lstStyle/>
          <a:p>
            <a:pPr marL="0" indent="0" algn="ctr" eaLnBrk="1" hangingPunct="1">
              <a:buFontTx/>
              <a:buNone/>
              <a:defRPr/>
            </a:pPr>
            <a:r>
              <a:rPr lang="en-US" sz="2600" b="1" dirty="0" smtClean="0"/>
              <a:t>Are you fit for your mission?</a:t>
            </a:r>
          </a:p>
          <a:p>
            <a:pPr eaLnBrk="1" hangingPunct="1">
              <a:buFont typeface="Arial" panose="020B0604020202020204" pitchFamily="34" charset="0"/>
              <a:buChar char="•"/>
              <a:defRPr/>
            </a:pPr>
            <a:r>
              <a:rPr lang="en-US" sz="2400" dirty="0" smtClean="0"/>
              <a:t>I   = Illness, Do I have an illness or symptoms of illness</a:t>
            </a:r>
          </a:p>
          <a:p>
            <a:pPr eaLnBrk="1" hangingPunct="1">
              <a:buFont typeface="Arial" panose="020B0604020202020204" pitchFamily="34" charset="0"/>
              <a:buChar char="•"/>
              <a:defRPr/>
            </a:pPr>
            <a:r>
              <a:rPr lang="en-US" sz="2400" dirty="0" smtClean="0"/>
              <a:t>M = Medication, Am I taking prescription or over-counter 	drugs</a:t>
            </a:r>
          </a:p>
          <a:p>
            <a:pPr eaLnBrk="1" hangingPunct="1">
              <a:buFont typeface="Arial" panose="020B0604020202020204" pitchFamily="34" charset="0"/>
              <a:buChar char="•"/>
              <a:defRPr/>
            </a:pPr>
            <a:r>
              <a:rPr lang="en-US" sz="2400" dirty="0" smtClean="0"/>
              <a:t>S = Stress - </a:t>
            </a:r>
            <a:r>
              <a:rPr lang="en-US" sz="2400" dirty="0"/>
              <a:t>Am I under psychological pressure from </a:t>
            </a:r>
            <a:r>
              <a:rPr lang="en-US" sz="2400" dirty="0" smtClean="0"/>
              <a:t>the 	job</a:t>
            </a:r>
            <a:r>
              <a:rPr lang="en-US" sz="2400" dirty="0"/>
              <a:t>? </a:t>
            </a:r>
            <a:r>
              <a:rPr lang="en-US" sz="2400" dirty="0" smtClean="0"/>
              <a:t>Worried </a:t>
            </a:r>
            <a:r>
              <a:rPr lang="en-US" sz="2400" dirty="0"/>
              <a:t>about financial matters, health problems </a:t>
            </a:r>
            <a:r>
              <a:rPr lang="en-US" sz="2400" dirty="0" smtClean="0"/>
              <a:t>	or family discord</a:t>
            </a:r>
            <a:r>
              <a:rPr lang="en-US" sz="2400" dirty="0"/>
              <a:t>?</a:t>
            </a:r>
            <a:endParaRPr lang="en-US" sz="2400" dirty="0" smtClean="0"/>
          </a:p>
          <a:p>
            <a:pPr eaLnBrk="1" hangingPunct="1">
              <a:defRPr/>
            </a:pPr>
            <a:r>
              <a:rPr lang="en-US" sz="2400" dirty="0" smtClean="0"/>
              <a:t>A = Alcohol, </a:t>
            </a:r>
            <a:r>
              <a:rPr lang="en-US" sz="2400" dirty="0"/>
              <a:t>Have I been drinking within eight hours? </a:t>
            </a:r>
            <a:r>
              <a:rPr lang="en-US" sz="2400" dirty="0" smtClean="0"/>
              <a:t>	Within 24 </a:t>
            </a:r>
            <a:r>
              <a:rPr lang="en-US" sz="2400" dirty="0"/>
              <a:t>hours?</a:t>
            </a:r>
            <a:endParaRPr lang="en-US" sz="2400" dirty="0" smtClean="0"/>
          </a:p>
          <a:p>
            <a:pPr eaLnBrk="1" hangingPunct="1">
              <a:defRPr/>
            </a:pPr>
            <a:r>
              <a:rPr lang="en-US" sz="2400" dirty="0" smtClean="0"/>
              <a:t>F = Fatigue, </a:t>
            </a:r>
            <a:r>
              <a:rPr lang="en-US" sz="2400" dirty="0"/>
              <a:t>Am I tired and not adequately rested?</a:t>
            </a:r>
            <a:endParaRPr lang="en-US" sz="2400" dirty="0" smtClean="0"/>
          </a:p>
          <a:p>
            <a:pPr eaLnBrk="1" hangingPunct="1">
              <a:defRPr/>
            </a:pPr>
            <a:r>
              <a:rPr lang="en-US" sz="2400" dirty="0" smtClean="0"/>
              <a:t>E = Eating, </a:t>
            </a:r>
            <a:r>
              <a:rPr lang="en-US" sz="2400" dirty="0"/>
              <a:t>Am I adequately nourished</a:t>
            </a:r>
            <a:r>
              <a:rPr lang="en-US" sz="2400" dirty="0" smtClean="0"/>
              <a:t>?</a:t>
            </a: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41989"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922B4376-CCE0-4A15-ADC1-924DC8EC015A}" type="slidenum">
              <a:rPr lang="en-US" altLang="en-US" sz="1400" smtClean="0">
                <a:solidFill>
                  <a:srgbClr val="000099"/>
                </a:solidFill>
              </a:rPr>
              <a:pPr eaLnBrk="1" hangingPunct="1">
                <a:spcBef>
                  <a:spcPct val="0"/>
                </a:spcBef>
                <a:buFontTx/>
                <a:buNone/>
                <a:defRPr/>
              </a:pPr>
              <a:t>28</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305800" cy="1295400"/>
          </a:xfrm>
        </p:spPr>
        <p:txBody>
          <a:bodyPr/>
          <a:lstStyle/>
          <a:p>
            <a:pPr eaLnBrk="1" hangingPunct="1">
              <a:defRPr/>
            </a:pPr>
            <a:r>
              <a:rPr lang="en-US" sz="3900" dirty="0">
                <a:cs typeface="+mj-cs"/>
              </a:rPr>
              <a:t>Operating in Reduced Visibility</a:t>
            </a:r>
          </a:p>
        </p:txBody>
      </p:sp>
      <p:sp>
        <p:nvSpPr>
          <p:cNvPr id="46083" name="Rectangle 3"/>
          <p:cNvSpPr>
            <a:spLocks noGrp="1" noChangeArrowheads="1"/>
          </p:cNvSpPr>
          <p:nvPr>
            <p:ph idx="1"/>
          </p:nvPr>
        </p:nvSpPr>
        <p:spPr>
          <a:xfrm>
            <a:off x="457200" y="1447800"/>
            <a:ext cx="8229600" cy="4678363"/>
          </a:xfrm>
        </p:spPr>
        <p:txBody>
          <a:bodyPr/>
          <a:lstStyle/>
          <a:p>
            <a:pPr eaLnBrk="1" hangingPunct="1">
              <a:buFontTx/>
              <a:buNone/>
            </a:pPr>
            <a:r>
              <a:rPr lang="en-US" altLang="en-US" smtClean="0">
                <a:ea typeface="ＭＳ Ｐゴシック" pitchFamily="34" charset="-128"/>
              </a:rPr>
              <a:t>Follow all requirements in the NavRules</a:t>
            </a:r>
          </a:p>
          <a:p>
            <a:pPr eaLnBrk="1" hangingPunct="1"/>
            <a:r>
              <a:rPr lang="en-US" altLang="en-US" sz="2800" smtClean="0">
                <a:ea typeface="ＭＳ Ｐゴシック" pitchFamily="34" charset="-128"/>
              </a:rPr>
              <a:t>Maintain that lookout as far forward on the vessel as possible (remember - safety first)</a:t>
            </a:r>
          </a:p>
          <a:p>
            <a:pPr eaLnBrk="1" hangingPunct="1"/>
            <a:r>
              <a:rPr lang="en-US" altLang="en-US" sz="2800" smtClean="0">
                <a:ea typeface="ＭＳ Ｐゴシック" pitchFamily="34" charset="-128"/>
              </a:rPr>
              <a:t>Reduce speed</a:t>
            </a:r>
          </a:p>
          <a:p>
            <a:pPr eaLnBrk="1" hangingPunct="1"/>
            <a:r>
              <a:rPr lang="en-US" altLang="en-US" sz="2800" smtClean="0">
                <a:ea typeface="ＭＳ Ｐゴシック" pitchFamily="34" charset="-128"/>
              </a:rPr>
              <a:t>Proper Horn Signals</a:t>
            </a:r>
          </a:p>
          <a:p>
            <a:pPr eaLnBrk="1" hangingPunct="1"/>
            <a:r>
              <a:rPr lang="en-US" altLang="en-US" sz="2800" smtClean="0">
                <a:ea typeface="ＭＳ Ｐゴシック" pitchFamily="34" charset="-128"/>
              </a:rPr>
              <a:t>Nav lights on</a:t>
            </a:r>
          </a:p>
          <a:p>
            <a:pPr eaLnBrk="1" hangingPunct="1"/>
            <a:r>
              <a:rPr lang="en-US" altLang="en-US" sz="2800" smtClean="0">
                <a:ea typeface="ＭＳ Ｐゴシック" pitchFamily="34" charset="-128"/>
              </a:rPr>
              <a:t>Radar on </a:t>
            </a:r>
            <a:r>
              <a:rPr lang="en-US" altLang="en-US" sz="2800" b="1" smtClean="0">
                <a:ea typeface="ＭＳ Ｐゴシック" pitchFamily="34" charset="-128"/>
              </a:rPr>
              <a:t>and</a:t>
            </a:r>
            <a:r>
              <a:rPr lang="en-US" altLang="en-US" sz="2800" smtClean="0">
                <a:ea typeface="ＭＳ Ｐゴシック" pitchFamily="34" charset="-128"/>
              </a:rPr>
              <a:t> monitored, if equipped</a:t>
            </a:r>
          </a:p>
          <a:p>
            <a:pPr eaLnBrk="1" hangingPunct="1"/>
            <a:r>
              <a:rPr lang="en-US" altLang="en-US" sz="2800" smtClean="0">
                <a:ea typeface="ＭＳ Ｐゴシック" pitchFamily="34" charset="-128"/>
              </a:rPr>
              <a:t>Follow all district or OIA special requirements</a:t>
            </a:r>
          </a:p>
        </p:txBody>
      </p:sp>
      <p:sp>
        <p:nvSpPr>
          <p:cNvPr id="27652"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46085"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D2CCDBF1-3C6B-4434-A5D3-DA15A6FA8007}" type="slidenum">
              <a:rPr lang="en-US" altLang="en-US" sz="1400" smtClean="0">
                <a:solidFill>
                  <a:srgbClr val="000099"/>
                </a:solidFill>
              </a:rPr>
              <a:pPr eaLnBrk="1" hangingPunct="1">
                <a:spcBef>
                  <a:spcPct val="0"/>
                </a:spcBef>
                <a:buFontTx/>
                <a:buNone/>
                <a:defRPr/>
              </a:pPr>
              <a:t>29</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305800" cy="990600"/>
          </a:xfrm>
        </p:spPr>
        <p:txBody>
          <a:bodyPr/>
          <a:lstStyle/>
          <a:p>
            <a:pPr eaLnBrk="1" hangingPunct="1">
              <a:defRPr/>
            </a:pPr>
            <a:r>
              <a:rPr lang="en-US" sz="3600" dirty="0" smtClean="0"/>
              <a:t>Personal Protective Equipment </a:t>
            </a:r>
            <a:br>
              <a:rPr lang="en-US" sz="3600" dirty="0" smtClean="0"/>
            </a:br>
            <a:r>
              <a:rPr lang="en-US" sz="3600" dirty="0" smtClean="0"/>
              <a:t>(PPE)</a:t>
            </a:r>
            <a:endParaRPr lang="en-US" sz="3600" dirty="0"/>
          </a:p>
        </p:txBody>
      </p:sp>
      <p:sp>
        <p:nvSpPr>
          <p:cNvPr id="3" name="Content Placeholder 2"/>
          <p:cNvSpPr>
            <a:spLocks noGrp="1"/>
          </p:cNvSpPr>
          <p:nvPr>
            <p:ph idx="1"/>
          </p:nvPr>
        </p:nvSpPr>
        <p:spPr>
          <a:xfrm>
            <a:off x="457200" y="1371600"/>
            <a:ext cx="8229600" cy="4953000"/>
          </a:xfrm>
        </p:spPr>
        <p:txBody>
          <a:bodyPr/>
          <a:lstStyle/>
          <a:p>
            <a:pPr marL="0" indent="0" eaLnBrk="1" hangingPunct="1">
              <a:defRPr/>
            </a:pPr>
            <a:r>
              <a:rPr lang="en-US" sz="3000" dirty="0" smtClean="0"/>
              <a:t>DIRAUX/OTO </a:t>
            </a:r>
            <a:r>
              <a:rPr lang="en-US" sz="3000" dirty="0" smtClean="0"/>
              <a:t>issue regional guidance</a:t>
            </a:r>
          </a:p>
          <a:p>
            <a:pPr marL="0" indent="0" eaLnBrk="1" hangingPunct="1">
              <a:defRPr/>
            </a:pPr>
            <a:r>
              <a:rPr lang="en-US" sz="3000" dirty="0" smtClean="0"/>
              <a:t>  PFDs can no longer be </a:t>
            </a:r>
            <a:r>
              <a:rPr lang="en-US" sz="3000" dirty="0" smtClean="0"/>
              <a:t>shared. (11N will issue “trainee” bag for facilities at request.</a:t>
            </a:r>
            <a:endParaRPr lang="en-US" sz="3000" dirty="0" smtClean="0"/>
          </a:p>
          <a:p>
            <a:pPr marL="0" indent="0" eaLnBrk="1" hangingPunct="1">
              <a:defRPr/>
            </a:pPr>
            <a:r>
              <a:rPr lang="en-US" sz="3000" dirty="0" smtClean="0"/>
              <a:t>  PPE inspection-Biannual Requirement</a:t>
            </a:r>
          </a:p>
          <a:p>
            <a:pPr marL="0" indent="0" eaLnBrk="1" hangingPunct="1">
              <a:defRPr/>
            </a:pPr>
            <a:r>
              <a:rPr lang="en-US" sz="3000" dirty="0" smtClean="0"/>
              <a:t>  PLBs-Monthly Testing</a:t>
            </a:r>
          </a:p>
          <a:p>
            <a:pPr marL="0" indent="0" eaLnBrk="1" hangingPunct="1">
              <a:defRPr/>
            </a:pPr>
            <a:r>
              <a:rPr lang="en-US" sz="3000" dirty="0" smtClean="0"/>
              <a:t>  Maintenance Procedure Cards (MPCs)</a:t>
            </a:r>
          </a:p>
          <a:p>
            <a:pPr marL="400050" lvl="1" indent="0" eaLnBrk="1" hangingPunct="1">
              <a:defRPr/>
            </a:pPr>
            <a:r>
              <a:rPr lang="en-US" sz="2600" dirty="0" smtClean="0"/>
              <a:t>Posted on Response </a:t>
            </a:r>
            <a:r>
              <a:rPr lang="en-US" sz="2600" dirty="0" smtClean="0"/>
              <a:t>website. Controlled items do not share.</a:t>
            </a:r>
            <a:endParaRPr lang="en-US" sz="2600" dirty="0"/>
          </a:p>
          <a:p>
            <a:pPr marL="0" indent="0" eaLnBrk="1" hangingPunct="1">
              <a:buFontTx/>
              <a:buNone/>
              <a:defRPr/>
            </a:pPr>
            <a:endParaRPr lang="en-US" dirty="0" smtClean="0"/>
          </a:p>
          <a:p>
            <a:pPr eaLnBrk="1" hangingPunct="1">
              <a:defRPr/>
            </a:pPr>
            <a:endParaRPr lang="en-US" dirty="0"/>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16389"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318A700C-FC8F-4048-BFE2-2997A2438FF4}" type="slidenum">
              <a:rPr lang="en-US" altLang="en-US" sz="1400" smtClean="0">
                <a:solidFill>
                  <a:srgbClr val="000099"/>
                </a:solidFill>
              </a:rPr>
              <a:pPr eaLnBrk="1" hangingPunct="1">
                <a:spcBef>
                  <a:spcPct val="0"/>
                </a:spcBef>
                <a:buFontTx/>
                <a:buNone/>
                <a:defRPr/>
              </a:pPr>
              <a:t>3</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685800"/>
          </a:xfrm>
        </p:spPr>
        <p:txBody>
          <a:bodyPr/>
          <a:lstStyle/>
          <a:p>
            <a:pPr algn="r" eaLnBrk="1" hangingPunct="1">
              <a:defRPr/>
            </a:pPr>
            <a:r>
              <a:rPr lang="en-US" dirty="0" smtClean="0">
                <a:ea typeface="+mj-ea"/>
                <a:cs typeface="+mj-cs"/>
              </a:rPr>
              <a:t>NIGHT OPS</a:t>
            </a:r>
            <a:endParaRPr lang="en-US" dirty="0">
              <a:ea typeface="+mj-ea"/>
              <a:cs typeface="+mj-cs"/>
            </a:endParaRPr>
          </a:p>
        </p:txBody>
      </p:sp>
      <p:sp>
        <p:nvSpPr>
          <p:cNvPr id="47107" name="Text Placeholder 4"/>
          <p:cNvSpPr>
            <a:spLocks noGrp="1"/>
          </p:cNvSpPr>
          <p:nvPr>
            <p:ph type="body" idx="1"/>
          </p:nvPr>
        </p:nvSpPr>
        <p:spPr>
          <a:xfrm>
            <a:off x="685800" y="1447800"/>
            <a:ext cx="7924800" cy="4471988"/>
          </a:xfrm>
        </p:spPr>
        <p:txBody>
          <a:bodyPr/>
          <a:lstStyle/>
          <a:p>
            <a:pPr marL="342900" indent="-342900" eaLnBrk="1" hangingPunct="1">
              <a:buFontTx/>
              <a:buChar char="•"/>
            </a:pPr>
            <a:r>
              <a:rPr lang="en-US" altLang="en-US" sz="3100" dirty="0" smtClean="0">
                <a:ea typeface="ＭＳ Ｐゴシック" pitchFamily="34" charset="-128"/>
              </a:rPr>
              <a:t>Radar not required but recommended if installed</a:t>
            </a:r>
            <a:endParaRPr lang="en-US" altLang="en-US" sz="3100" dirty="0" smtClean="0">
              <a:ea typeface="ＭＳ Ｐゴシック" pitchFamily="34" charset="-128"/>
            </a:endParaRPr>
          </a:p>
          <a:p>
            <a:pPr marL="342900" indent="-342900" eaLnBrk="1" hangingPunct="1">
              <a:buFontTx/>
              <a:buChar char="•"/>
            </a:pPr>
            <a:r>
              <a:rPr lang="en-US" altLang="en-US" sz="3100" dirty="0" smtClean="0">
                <a:ea typeface="ＭＳ Ｐゴシック" pitchFamily="34" charset="-128"/>
              </a:rPr>
              <a:t>Crew properly trained on radar use?</a:t>
            </a:r>
          </a:p>
          <a:p>
            <a:pPr marL="342900" indent="-342900" eaLnBrk="1" hangingPunct="1">
              <a:buFontTx/>
              <a:buChar char="•"/>
            </a:pPr>
            <a:r>
              <a:rPr lang="en-US" altLang="en-US" sz="3100" dirty="0" smtClean="0">
                <a:ea typeface="ＭＳ Ｐゴシック" pitchFamily="34" charset="-128"/>
              </a:rPr>
              <a:t>Increased lookout responsibilities </a:t>
            </a:r>
          </a:p>
          <a:p>
            <a:pPr marL="342900" indent="-342900" eaLnBrk="1" hangingPunct="1">
              <a:buFontTx/>
              <a:buChar char="•"/>
            </a:pPr>
            <a:r>
              <a:rPr lang="en-US" altLang="en-US" sz="3100" dirty="0" smtClean="0">
                <a:ea typeface="ＭＳ Ｐゴシック" pitchFamily="34" charset="-128"/>
              </a:rPr>
              <a:t>Reduce speed</a:t>
            </a:r>
          </a:p>
          <a:p>
            <a:pPr marL="342900" indent="-342900" eaLnBrk="1" hangingPunct="1">
              <a:buFontTx/>
              <a:buChar char="•"/>
            </a:pPr>
            <a:r>
              <a:rPr lang="en-US" altLang="en-US" sz="3100" dirty="0" smtClean="0">
                <a:ea typeface="ＭＳ Ｐゴシック" pitchFamily="34" charset="-128"/>
              </a:rPr>
              <a:t>Ops/Position reporting requirements </a:t>
            </a:r>
            <a:r>
              <a:rPr lang="en-US" altLang="en-US" sz="2800" dirty="0" smtClean="0">
                <a:ea typeface="ＭＳ Ｐゴシック" pitchFamily="34" charset="-128"/>
              </a:rPr>
              <a:t>(different from daylight ops)</a:t>
            </a:r>
          </a:p>
          <a:p>
            <a:pPr marL="342900" indent="-342900" eaLnBrk="1" hangingPunct="1">
              <a:buFontTx/>
              <a:buChar char="•"/>
            </a:pPr>
            <a:r>
              <a:rPr lang="en-US" altLang="en-US" sz="3100" dirty="0" smtClean="0">
                <a:ea typeface="ＭＳ Ｐゴシック" pitchFamily="34" charset="-128"/>
              </a:rPr>
              <a:t>Night Vision </a:t>
            </a:r>
            <a:r>
              <a:rPr lang="en-US" altLang="en-US" sz="2800" dirty="0" smtClean="0">
                <a:ea typeface="ＭＳ Ｐゴシック" pitchFamily="34" charset="-128"/>
              </a:rPr>
              <a:t>(check local OIA for any specific requirements)</a:t>
            </a:r>
          </a:p>
        </p:txBody>
      </p:sp>
      <p:sp>
        <p:nvSpPr>
          <p:cNvPr id="47108" name="Footer Placeholder 2"/>
          <p:cNvSpPr>
            <a:spLocks noGrp="1"/>
          </p:cNvSpPr>
          <p:nvPr>
            <p:ph type="ftr"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US" altLang="en-US" sz="1400" smtClean="0">
                <a:solidFill>
                  <a:srgbClr val="000099"/>
                </a:solidFill>
              </a:rPr>
              <a:t>2017 Surface Operations Workshop</a:t>
            </a:r>
          </a:p>
          <a:p>
            <a:pPr eaLnBrk="1" hangingPunct="1">
              <a:spcBef>
                <a:spcPct val="0"/>
              </a:spcBef>
              <a:buFontTx/>
              <a:buNone/>
              <a:defRPr/>
            </a:pPr>
            <a:r>
              <a:rPr lang="en-US" altLang="en-US" sz="1400" smtClean="0">
                <a:solidFill>
                  <a:srgbClr val="000099"/>
                </a:solidFill>
              </a:rPr>
              <a:t>Response Directorate</a:t>
            </a:r>
          </a:p>
        </p:txBody>
      </p:sp>
      <p:sp>
        <p:nvSpPr>
          <p:cNvPr id="47109" name="Slide Number Placeholder 3"/>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F0D75677-6F9C-46BC-8A01-048C466E7A13}" type="slidenum">
              <a:rPr lang="en-US" altLang="en-US" sz="1400" smtClean="0">
                <a:solidFill>
                  <a:srgbClr val="000099"/>
                </a:solidFill>
              </a:rPr>
              <a:pPr eaLnBrk="1" hangingPunct="1">
                <a:spcBef>
                  <a:spcPct val="0"/>
                </a:spcBef>
                <a:buFontTx/>
                <a:buNone/>
                <a:defRPr/>
              </a:pPr>
              <a:t>30</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219200"/>
          </a:xfrm>
        </p:spPr>
        <p:txBody>
          <a:bodyPr/>
          <a:lstStyle/>
          <a:p>
            <a:pPr eaLnBrk="1" hangingPunct="1">
              <a:defRPr/>
            </a:pPr>
            <a:r>
              <a:rPr lang="en-US" sz="4000" dirty="0">
                <a:cs typeface="+mj-cs"/>
              </a:rPr>
              <a:t>Operational Parameters - </a:t>
            </a:r>
            <a:br>
              <a:rPr lang="en-US" sz="4000" dirty="0">
                <a:cs typeface="+mj-cs"/>
              </a:rPr>
            </a:br>
            <a:r>
              <a:rPr lang="en-US" sz="4000" dirty="0">
                <a:cs typeface="+mj-cs"/>
              </a:rPr>
              <a:t>Communications</a:t>
            </a:r>
          </a:p>
        </p:txBody>
      </p:sp>
      <p:sp>
        <p:nvSpPr>
          <p:cNvPr id="48131" name="Rectangle 3"/>
          <p:cNvSpPr>
            <a:spLocks noGrp="1" noChangeArrowheads="1"/>
          </p:cNvSpPr>
          <p:nvPr>
            <p:ph idx="1"/>
          </p:nvPr>
        </p:nvSpPr>
        <p:spPr>
          <a:xfrm>
            <a:off x="685800" y="1600200"/>
            <a:ext cx="6553200" cy="4602163"/>
          </a:xfrm>
        </p:spPr>
        <p:txBody>
          <a:bodyPr/>
          <a:lstStyle/>
          <a:p>
            <a:pPr eaLnBrk="1" hangingPunct="1">
              <a:lnSpc>
                <a:spcPct val="90000"/>
              </a:lnSpc>
            </a:pPr>
            <a:r>
              <a:rPr lang="en-US" altLang="en-US" smtClean="0">
                <a:ea typeface="ＭＳ Ｐゴシック" pitchFamily="34" charset="-128"/>
              </a:rPr>
              <a:t>External:</a:t>
            </a:r>
            <a:endParaRPr lang="en-US" altLang="en-US" sz="1600" smtClean="0">
              <a:ea typeface="ＭＳ Ｐゴシック" pitchFamily="34" charset="-128"/>
            </a:endParaRPr>
          </a:p>
          <a:p>
            <a:pPr lvl="1" eaLnBrk="1" hangingPunct="1">
              <a:lnSpc>
                <a:spcPct val="90000"/>
              </a:lnSpc>
            </a:pPr>
            <a:r>
              <a:rPr lang="en-US" altLang="en-US" smtClean="0">
                <a:ea typeface="ＭＳ Ｐゴシック" pitchFamily="34" charset="-128"/>
              </a:rPr>
              <a:t>VHF Radio (25 Watt ) is ALWAYS primary, cell phone secondary </a:t>
            </a:r>
            <a:r>
              <a:rPr lang="en-US" altLang="en-US" sz="2000" smtClean="0">
                <a:ea typeface="ＭＳ Ｐゴシック" pitchFamily="34" charset="-128"/>
              </a:rPr>
              <a:t>(Cell Phone MUST NOT be used by the helmsman)</a:t>
            </a:r>
            <a:endParaRPr lang="en-US" altLang="en-US" smtClean="0">
              <a:ea typeface="ＭＳ Ｐゴシック" pitchFamily="34" charset="-128"/>
            </a:endParaRPr>
          </a:p>
          <a:p>
            <a:pPr lvl="1" eaLnBrk="1" hangingPunct="1">
              <a:lnSpc>
                <a:spcPct val="90000"/>
              </a:lnSpc>
            </a:pPr>
            <a:r>
              <a:rPr lang="en-US" altLang="en-US" smtClean="0">
                <a:ea typeface="ＭＳ Ｐゴシック" pitchFamily="34" charset="-128"/>
              </a:rPr>
              <a:t>Must have 2 way communications at </a:t>
            </a:r>
            <a:r>
              <a:rPr lang="en-US" altLang="en-US" b="1" u="sng" smtClean="0">
                <a:ea typeface="ＭＳ Ｐゴシック" pitchFamily="34" charset="-128"/>
              </a:rPr>
              <a:t>all</a:t>
            </a:r>
            <a:r>
              <a:rPr lang="en-US" altLang="en-US" smtClean="0">
                <a:ea typeface="ＭＳ Ｐゴシック" pitchFamily="34" charset="-128"/>
              </a:rPr>
              <a:t> times, if not return to base</a:t>
            </a:r>
          </a:p>
          <a:p>
            <a:pPr lvl="1" eaLnBrk="1" hangingPunct="1">
              <a:lnSpc>
                <a:spcPct val="90000"/>
              </a:lnSpc>
            </a:pPr>
            <a:r>
              <a:rPr lang="en-US" altLang="en-US" smtClean="0">
                <a:ea typeface="ＭＳ Ｐゴシック" pitchFamily="34" charset="-128"/>
              </a:rPr>
              <a:t>Maintain a radio guard. Use intervals as required by your OIA</a:t>
            </a:r>
          </a:p>
          <a:p>
            <a:pPr lvl="1" eaLnBrk="1" hangingPunct="1">
              <a:lnSpc>
                <a:spcPct val="90000"/>
              </a:lnSpc>
            </a:pPr>
            <a:r>
              <a:rPr lang="en-US" altLang="en-US" smtClean="0">
                <a:ea typeface="ＭＳ Ｐゴシック" pitchFamily="34" charset="-128"/>
              </a:rPr>
              <a:t>If communications are lost, your orders may be voided</a:t>
            </a:r>
          </a:p>
        </p:txBody>
      </p:sp>
      <p:sp>
        <p:nvSpPr>
          <p:cNvPr id="30724"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48133"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4DF4FB80-3F7D-44EC-B33D-0C2B07C65201}" type="slidenum">
              <a:rPr lang="en-US" altLang="en-US" sz="1400" smtClean="0">
                <a:solidFill>
                  <a:srgbClr val="000099"/>
                </a:solidFill>
              </a:rPr>
              <a:pPr eaLnBrk="1" hangingPunct="1">
                <a:spcBef>
                  <a:spcPct val="0"/>
                </a:spcBef>
                <a:buFontTx/>
                <a:buNone/>
                <a:defRPr/>
              </a:pPr>
              <a:t>31</a:t>
            </a:fld>
            <a:endParaRPr lang="en-US" altLang="en-US" sz="1400" smtClean="0">
              <a:solidFill>
                <a:srgbClr val="000099"/>
              </a:solidFill>
            </a:endParaRPr>
          </a:p>
        </p:txBody>
      </p:sp>
      <p:pic>
        <p:nvPicPr>
          <p:cNvPr id="48134" name="Picture 4" descr="MCj03518520000[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67600" y="1600200"/>
            <a:ext cx="876300" cy="179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5" name="Picture 5" descr="MCj02414770000[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39000" y="4114800"/>
            <a:ext cx="1570038" cy="182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defRPr/>
            </a:pPr>
            <a:r>
              <a:rPr lang="en-US" dirty="0">
                <a:cs typeface="+mj-cs"/>
              </a:rPr>
              <a:t>Radio Communications</a:t>
            </a:r>
          </a:p>
        </p:txBody>
      </p:sp>
      <p:sp>
        <p:nvSpPr>
          <p:cNvPr id="49155" name="Content Placeholder 2"/>
          <p:cNvSpPr>
            <a:spLocks noGrp="1"/>
          </p:cNvSpPr>
          <p:nvPr>
            <p:ph idx="1"/>
          </p:nvPr>
        </p:nvSpPr>
        <p:spPr>
          <a:xfrm>
            <a:off x="381000" y="1600200"/>
            <a:ext cx="8458200" cy="4525963"/>
          </a:xfrm>
        </p:spPr>
        <p:txBody>
          <a:bodyPr/>
          <a:lstStyle/>
          <a:p>
            <a:pPr eaLnBrk="1" hangingPunct="1"/>
            <a:r>
              <a:rPr lang="en-US" altLang="en-US" smtClean="0">
                <a:ea typeface="ＭＳ Ｐゴシック" pitchFamily="34" charset="-128"/>
              </a:rPr>
              <a:t>In all radio communications, we are to act as professionals</a:t>
            </a:r>
          </a:p>
          <a:p>
            <a:pPr eaLnBrk="1" hangingPunct="1"/>
            <a:r>
              <a:rPr lang="en-US" altLang="en-US" smtClean="0">
                <a:ea typeface="ＭＳ Ｐゴシック" pitchFamily="34" charset="-128"/>
              </a:rPr>
              <a:t>At no time shall we make reference to ethnicity, race, gender, sexual orientation or religious affiliations in radio transmissions</a:t>
            </a:r>
          </a:p>
          <a:p>
            <a:pPr eaLnBrk="1" hangingPunct="1"/>
            <a:r>
              <a:rPr lang="en-US" altLang="en-US" smtClean="0">
                <a:ea typeface="ＭＳ Ｐゴシック" pitchFamily="34" charset="-128"/>
              </a:rPr>
              <a:t>This is a zero tolerance policy and must be strictly adhered to</a:t>
            </a:r>
          </a:p>
        </p:txBody>
      </p:sp>
      <p:sp>
        <p:nvSpPr>
          <p:cNvPr id="11268"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49157"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5ECB7C40-A204-49A1-89AB-13AA03A1A085}" type="slidenum">
              <a:rPr lang="en-US" altLang="en-US" sz="1400" smtClean="0">
                <a:solidFill>
                  <a:srgbClr val="000099"/>
                </a:solidFill>
              </a:rPr>
              <a:pPr eaLnBrk="1" hangingPunct="1">
                <a:spcBef>
                  <a:spcPct val="0"/>
                </a:spcBef>
                <a:buFontTx/>
                <a:buNone/>
                <a:defRPr/>
              </a:pPr>
              <a:t>32</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defRPr/>
            </a:pPr>
            <a:r>
              <a:rPr lang="en-US" dirty="0">
                <a:cs typeface="+mj-cs"/>
              </a:rPr>
              <a:t>Radio Communications</a:t>
            </a:r>
          </a:p>
        </p:txBody>
      </p:sp>
      <p:sp>
        <p:nvSpPr>
          <p:cNvPr id="50179" name="Content Placeholder 2"/>
          <p:cNvSpPr>
            <a:spLocks noGrp="1"/>
          </p:cNvSpPr>
          <p:nvPr>
            <p:ph idx="1"/>
          </p:nvPr>
        </p:nvSpPr>
        <p:spPr/>
        <p:txBody>
          <a:bodyPr/>
          <a:lstStyle/>
          <a:p>
            <a:pPr eaLnBrk="1" hangingPunct="1"/>
            <a:r>
              <a:rPr lang="en-US" altLang="en-US" sz="2800" smtClean="0">
                <a:ea typeface="ＭＳ Ｐゴシック" pitchFamily="34" charset="-128"/>
              </a:rPr>
              <a:t>It is often not what you say but how you say it, that demonstrates your professionalism </a:t>
            </a:r>
          </a:p>
          <a:p>
            <a:pPr eaLnBrk="1" hangingPunct="1"/>
            <a:r>
              <a:rPr lang="en-US" altLang="en-US" sz="2800" smtClean="0">
                <a:ea typeface="ＭＳ Ｐゴシック" pitchFamily="34" charset="-128"/>
              </a:rPr>
              <a:t>Brevity and accuracy supports mission success and safety </a:t>
            </a:r>
          </a:p>
          <a:p>
            <a:pPr eaLnBrk="1" hangingPunct="1"/>
            <a:r>
              <a:rPr lang="en-US" altLang="en-US" sz="2800" smtClean="0">
                <a:ea typeface="ＭＳ Ｐゴシック" pitchFamily="34" charset="-128"/>
              </a:rPr>
              <a:t>Remember that during a patrol, the boating public “hears” </a:t>
            </a:r>
            <a:r>
              <a:rPr lang="en-US" altLang="en-US" sz="2800" b="1" u="sng" smtClean="0">
                <a:ea typeface="ＭＳ Ｐゴシック" pitchFamily="34" charset="-128"/>
              </a:rPr>
              <a:t>you</a:t>
            </a:r>
            <a:r>
              <a:rPr lang="en-US" altLang="en-US" sz="2800" smtClean="0">
                <a:ea typeface="ＭＳ Ｐゴシック" pitchFamily="34" charset="-128"/>
              </a:rPr>
              <a:t> as the voice of the US Coast Guard </a:t>
            </a:r>
          </a:p>
          <a:p>
            <a:pPr eaLnBrk="1" hangingPunct="1"/>
            <a:r>
              <a:rPr lang="en-US" altLang="en-US" sz="2800" smtClean="0">
                <a:ea typeface="ＭＳ Ｐゴシック" pitchFamily="34" charset="-128"/>
              </a:rPr>
              <a:t>Practice and use proper radio procedures to achieve success, safety and professionalism</a:t>
            </a:r>
          </a:p>
        </p:txBody>
      </p:sp>
      <p:sp>
        <p:nvSpPr>
          <p:cNvPr id="11268"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50181"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516A58BB-3080-4501-BE4E-6361FD55281B}" type="slidenum">
              <a:rPr lang="en-US" altLang="en-US" sz="1400" smtClean="0">
                <a:solidFill>
                  <a:srgbClr val="000099"/>
                </a:solidFill>
              </a:rPr>
              <a:pPr eaLnBrk="1" hangingPunct="1">
                <a:spcBef>
                  <a:spcPct val="0"/>
                </a:spcBef>
                <a:buFontTx/>
                <a:buNone/>
                <a:defRPr/>
              </a:pPr>
              <a:t>33</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0"/>
            <a:ext cx="8305800" cy="1143000"/>
          </a:xfrm>
        </p:spPr>
        <p:txBody>
          <a:bodyPr/>
          <a:lstStyle/>
          <a:p>
            <a:pPr eaLnBrk="1" hangingPunct="1">
              <a:defRPr/>
            </a:pPr>
            <a:r>
              <a:rPr lang="en-US" sz="3900" dirty="0">
                <a:cs typeface="+mj-cs"/>
              </a:rPr>
              <a:t>Radio </a:t>
            </a:r>
            <a:r>
              <a:rPr lang="en-US" sz="3900" dirty="0" smtClean="0">
                <a:cs typeface="+mj-cs"/>
              </a:rPr>
              <a:t>Communications</a:t>
            </a:r>
            <a:br>
              <a:rPr lang="en-US" sz="3900" dirty="0" smtClean="0">
                <a:cs typeface="+mj-cs"/>
              </a:rPr>
            </a:br>
            <a:r>
              <a:rPr lang="en-US" sz="3900" dirty="0" smtClean="0">
                <a:cs typeface="+mj-cs"/>
              </a:rPr>
              <a:t>Proper Comms</a:t>
            </a:r>
            <a:endParaRPr lang="en-US" sz="3900" dirty="0">
              <a:cs typeface="+mj-cs"/>
            </a:endParaRPr>
          </a:p>
        </p:txBody>
      </p:sp>
      <p:sp>
        <p:nvSpPr>
          <p:cNvPr id="11268"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51204"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281AC896-60AB-431B-84E3-FA828648D56C}" type="slidenum">
              <a:rPr lang="en-US" altLang="en-US" sz="1400" smtClean="0">
                <a:solidFill>
                  <a:srgbClr val="000099"/>
                </a:solidFill>
              </a:rPr>
              <a:pPr eaLnBrk="1" hangingPunct="1">
                <a:spcBef>
                  <a:spcPct val="0"/>
                </a:spcBef>
                <a:buFontTx/>
                <a:buNone/>
                <a:defRPr/>
              </a:pPr>
              <a:t>34</a:t>
            </a:fld>
            <a:endParaRPr lang="en-US" altLang="en-US" sz="1400" smtClean="0">
              <a:solidFill>
                <a:srgbClr val="000099"/>
              </a:solidFill>
            </a:endParaRPr>
          </a:p>
        </p:txBody>
      </p:sp>
      <p:sp>
        <p:nvSpPr>
          <p:cNvPr id="51205" name="TextBox 6"/>
          <p:cNvSpPr txBox="1">
            <a:spLocks noChangeArrowheads="1"/>
          </p:cNvSpPr>
          <p:nvPr/>
        </p:nvSpPr>
        <p:spPr bwMode="auto">
          <a:xfrm>
            <a:off x="466725" y="1411288"/>
            <a:ext cx="8220075"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en-US" sz="2400" i="1">
                <a:cs typeface="Arial" charset="0"/>
              </a:rPr>
              <a:t>Example: </a:t>
            </a:r>
            <a:r>
              <a:rPr lang="en-US" altLang="en-US" sz="2400">
                <a:cs typeface="Arial" charset="0"/>
              </a:rPr>
              <a:t>“Coast Guard Station Nassau Point, Coast Guard Station Nassau Point, this is Auxiliary Vessel 2159637 on 21A, Over.”</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i="1">
                <a:cs typeface="Arial" charset="0"/>
              </a:rPr>
              <a:t>“Auxiliary Vessel 9637, this is Station Nassau Point, Over.” </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“Station, 9637: (</a:t>
            </a:r>
            <a:r>
              <a:rPr lang="en-US" altLang="en-US" sz="2400" i="1">
                <a:cs typeface="Arial" charset="0"/>
              </a:rPr>
              <a:t>State you message to the station with clarity, using proper radio protocol and brevity)</a:t>
            </a:r>
            <a:r>
              <a:rPr lang="en-US" altLang="en-US" sz="2400">
                <a:cs typeface="Arial" charset="0"/>
              </a:rPr>
              <a:t> Over.” </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i="1">
                <a:cs typeface="Arial" charset="0"/>
              </a:rPr>
              <a:t>“9637, Station, Roger, Out.” </a:t>
            </a:r>
          </a:p>
          <a:p>
            <a:pPr eaLnBrk="1" hangingPunct="1">
              <a:spcBef>
                <a:spcPct val="0"/>
              </a:spcBef>
              <a:buFontTx/>
              <a:buNone/>
            </a:pPr>
            <a:endParaRPr lang="en-US" altLang="en-US" sz="2400" i="1">
              <a:cs typeface="Arial" charset="0"/>
            </a:endParaRPr>
          </a:p>
          <a:p>
            <a:pPr eaLnBrk="1" hangingPunct="1">
              <a:spcBef>
                <a:spcPct val="0"/>
              </a:spcBef>
              <a:buFontTx/>
              <a:buNone/>
            </a:pPr>
            <a:r>
              <a:rPr lang="en-US" altLang="en-US" sz="1800" b="1" i="1">
                <a:cs typeface="Arial" charset="0"/>
              </a:rPr>
              <a:t>Note: </a:t>
            </a:r>
            <a:r>
              <a:rPr lang="en-US" altLang="en-US" sz="1800">
                <a:cs typeface="Arial" charset="0"/>
              </a:rPr>
              <a:t>Practice Script (Radio procedures may be reviewed at this link: </a:t>
            </a:r>
            <a:r>
              <a:rPr lang="en-US" altLang="en-US" sz="1800">
                <a:cs typeface="Arial" charset="0"/>
                <a:hlinkClick r:id="rId3"/>
              </a:rPr>
              <a:t>http://rdept.cgaux.org/documents/Comms/AuxRadioPatrol1.3.pdf</a:t>
            </a:r>
            <a:endParaRPr lang="en-US" altLang="en-US" sz="1800">
              <a:cs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63513"/>
            <a:ext cx="8229600" cy="1055687"/>
          </a:xfrm>
        </p:spPr>
        <p:txBody>
          <a:bodyPr/>
          <a:lstStyle/>
          <a:p>
            <a:pPr eaLnBrk="1" hangingPunct="1">
              <a:defRPr/>
            </a:pPr>
            <a:r>
              <a:rPr lang="en-US" dirty="0">
                <a:cs typeface="+mj-cs"/>
              </a:rPr>
              <a:t>Towing</a:t>
            </a:r>
          </a:p>
        </p:txBody>
      </p:sp>
      <p:sp>
        <p:nvSpPr>
          <p:cNvPr id="53251" name="Rectangle 3"/>
          <p:cNvSpPr>
            <a:spLocks noGrp="1" noChangeArrowheads="1"/>
          </p:cNvSpPr>
          <p:nvPr>
            <p:ph idx="1"/>
          </p:nvPr>
        </p:nvSpPr>
        <p:spPr>
          <a:xfrm>
            <a:off x="457200" y="1447800"/>
            <a:ext cx="8458200" cy="4724400"/>
          </a:xfrm>
        </p:spPr>
        <p:txBody>
          <a:bodyPr/>
          <a:lstStyle/>
          <a:p>
            <a:pPr eaLnBrk="1" hangingPunct="1">
              <a:defRPr/>
            </a:pPr>
            <a:r>
              <a:rPr lang="en-US" sz="2700" dirty="0" smtClean="0">
                <a:ea typeface="ＭＳ Ｐゴシック" pitchFamily="34" charset="-128"/>
              </a:rPr>
              <a:t>Requires a high degree of awareness</a:t>
            </a:r>
          </a:p>
          <a:p>
            <a:pPr eaLnBrk="1" hangingPunct="1">
              <a:defRPr/>
            </a:pPr>
            <a:r>
              <a:rPr lang="en-US" sz="2700" dirty="0" smtClean="0">
                <a:ea typeface="ＭＳ Ｐゴシック" pitchFamily="34" charset="-128"/>
              </a:rPr>
              <a:t>Many potential hazards</a:t>
            </a:r>
          </a:p>
          <a:p>
            <a:pPr eaLnBrk="1" hangingPunct="1">
              <a:defRPr/>
            </a:pPr>
            <a:r>
              <a:rPr lang="en-US" sz="2700" dirty="0" smtClean="0">
                <a:ea typeface="ＭＳ Ｐゴシック" pitchFamily="34" charset="-128"/>
              </a:rPr>
              <a:t>Know limitations of facility, crew and towing components</a:t>
            </a:r>
          </a:p>
          <a:p>
            <a:pPr eaLnBrk="1" hangingPunct="1">
              <a:defRPr/>
            </a:pPr>
            <a:r>
              <a:rPr lang="en-US" sz="2700" dirty="0" smtClean="0">
                <a:ea typeface="ＭＳ Ｐゴシック" pitchFamily="34" charset="-128"/>
              </a:rPr>
              <a:t>How the vessels are loaded will affect maneuverability</a:t>
            </a:r>
          </a:p>
          <a:p>
            <a:pPr eaLnBrk="1" hangingPunct="1">
              <a:defRPr/>
            </a:pPr>
            <a:r>
              <a:rPr lang="en-US" sz="2700" dirty="0" smtClean="0">
                <a:ea typeface="ＭＳ Ｐゴシック" pitchFamily="34" charset="-128"/>
              </a:rPr>
              <a:t>Brief your crew and the disabled vessels owner</a:t>
            </a:r>
          </a:p>
          <a:p>
            <a:pPr eaLnBrk="1" hangingPunct="1">
              <a:defRPr/>
            </a:pPr>
            <a:r>
              <a:rPr lang="en-US" sz="2700" dirty="0" smtClean="0">
                <a:ea typeface="ＭＳ Ｐゴシック" pitchFamily="34" charset="-128"/>
              </a:rPr>
              <a:t>Always plan an escape route in case things go wrong – because they will and at the worst possible time</a:t>
            </a:r>
          </a:p>
          <a:p>
            <a:pPr marL="0" indent="0" eaLnBrk="1" hangingPunct="1">
              <a:buFontTx/>
              <a:buNone/>
              <a:defRPr/>
            </a:pPr>
            <a:r>
              <a:rPr lang="en-US" sz="2000" dirty="0" smtClean="0">
                <a:ea typeface="ＭＳ Ｐゴシック" pitchFamily="34" charset="-128"/>
              </a:rPr>
              <a:t/>
            </a:r>
            <a:br>
              <a:rPr lang="en-US" sz="2000" dirty="0" smtClean="0">
                <a:ea typeface="ＭＳ Ｐゴシック" pitchFamily="34" charset="-128"/>
              </a:rPr>
            </a:br>
            <a:endParaRPr lang="en-US" sz="2000" dirty="0" smtClean="0">
              <a:ea typeface="ＭＳ Ｐゴシック" pitchFamily="34" charset="-128"/>
            </a:endParaRPr>
          </a:p>
        </p:txBody>
      </p:sp>
      <p:sp>
        <p:nvSpPr>
          <p:cNvPr id="32772"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52229"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A7EC0DF6-C36B-4918-B397-DB5885DFD9F2}" type="slidenum">
              <a:rPr lang="en-US" altLang="en-US" sz="1400" smtClean="0">
                <a:solidFill>
                  <a:srgbClr val="000099"/>
                </a:solidFill>
              </a:rPr>
              <a:pPr eaLnBrk="1" hangingPunct="1">
                <a:spcBef>
                  <a:spcPct val="0"/>
                </a:spcBef>
                <a:buFontTx/>
                <a:buNone/>
                <a:defRPr/>
              </a:pPr>
              <a:t>35</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1055687"/>
          </a:xfrm>
        </p:spPr>
        <p:txBody>
          <a:bodyPr/>
          <a:lstStyle/>
          <a:p>
            <a:pPr eaLnBrk="1" hangingPunct="1">
              <a:defRPr/>
            </a:pPr>
            <a:r>
              <a:rPr lang="en-US" dirty="0" smtClean="0"/>
              <a:t>Towing (continued)</a:t>
            </a:r>
            <a:endParaRPr lang="en-US" dirty="0"/>
          </a:p>
        </p:txBody>
      </p:sp>
      <p:sp>
        <p:nvSpPr>
          <p:cNvPr id="52227" name="Content Placeholder 2"/>
          <p:cNvSpPr>
            <a:spLocks noGrp="1"/>
          </p:cNvSpPr>
          <p:nvPr>
            <p:ph idx="1"/>
          </p:nvPr>
        </p:nvSpPr>
        <p:spPr>
          <a:xfrm>
            <a:off x="457200" y="1371600"/>
            <a:ext cx="8229600" cy="4754563"/>
          </a:xfrm>
        </p:spPr>
        <p:txBody>
          <a:bodyPr/>
          <a:lstStyle/>
          <a:p>
            <a:pPr eaLnBrk="1" hangingPunct="1">
              <a:defRPr/>
            </a:pPr>
            <a:r>
              <a:rPr lang="en-US" altLang="en-US" sz="2750" dirty="0" smtClean="0">
                <a:ea typeface="ＭＳ Ｐゴシック" pitchFamily="34" charset="-128"/>
              </a:rPr>
              <a:t>Ensure a knife is always immediately available in case the towline needs to be cut in an emergency </a:t>
            </a:r>
          </a:p>
          <a:p>
            <a:pPr eaLnBrk="1" hangingPunct="1">
              <a:defRPr/>
            </a:pPr>
            <a:r>
              <a:rPr lang="en-US" altLang="en-US" sz="2750" dirty="0" smtClean="0">
                <a:ea typeface="ＭＳ Ｐゴシック" pitchFamily="34" charset="-128"/>
              </a:rPr>
              <a:t>Ensure Aux crew has removed all jewelry prior to beginning the towing evolution </a:t>
            </a:r>
            <a:r>
              <a:rPr lang="en-US" altLang="en-US" sz="2600" dirty="0" smtClean="0">
                <a:ea typeface="ＭＳ Ｐゴシック" pitchFamily="34" charset="-128"/>
              </a:rPr>
              <a:t>(this should already have been done at/before the briefing)</a:t>
            </a:r>
          </a:p>
          <a:p>
            <a:pPr eaLnBrk="1" hangingPunct="1">
              <a:defRPr/>
            </a:pPr>
            <a:r>
              <a:rPr lang="en-US" altLang="en-US" sz="2750" dirty="0" smtClean="0">
                <a:ea typeface="ＭＳ Ｐゴシック" pitchFamily="34" charset="-128"/>
              </a:rPr>
              <a:t>Ensure you ascertain whether there are any known hazards on the vessel to be towed prior to beginning the towing evolution (e.g. flooding, lines in the water, steering inoperable) and take steps to mitigate the risks imposed by them</a:t>
            </a:r>
            <a:r>
              <a:rPr lang="en-US" altLang="en-US" sz="2600" dirty="0" smtClean="0">
                <a:ea typeface="ＭＳ Ｐゴシック" pitchFamily="34" charset="-128"/>
              </a:rPr>
              <a:t/>
            </a:r>
            <a:br>
              <a:rPr lang="en-US" altLang="en-US" sz="2600" dirty="0" smtClean="0">
                <a:ea typeface="ＭＳ Ｐゴシック" pitchFamily="34" charset="-128"/>
              </a:rPr>
            </a:br>
            <a:endParaRPr lang="en-US" altLang="en-US" sz="2600" dirty="0" smtClean="0">
              <a:ea typeface="ＭＳ Ｐゴシック" pitchFamily="34" charset="-128"/>
            </a:endParaRPr>
          </a:p>
          <a:p>
            <a:pPr eaLnBrk="1" hangingPunct="1">
              <a:defRPr/>
            </a:pPr>
            <a:endParaRPr lang="en-US" altLang="en-US" dirty="0" smtClean="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53253"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8640CF46-EAD6-4457-A003-74C9A2C32454}" type="slidenum">
              <a:rPr lang="en-US" altLang="en-US" sz="1400" smtClean="0">
                <a:solidFill>
                  <a:srgbClr val="000099"/>
                </a:solidFill>
              </a:rPr>
              <a:pPr eaLnBrk="1" hangingPunct="1">
                <a:spcBef>
                  <a:spcPct val="0"/>
                </a:spcBef>
                <a:buFontTx/>
                <a:buNone/>
                <a:defRPr/>
              </a:pPr>
              <a:t>36</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AOM Reminders</a:t>
            </a:r>
            <a:endParaRPr lang="en-US" dirty="0"/>
          </a:p>
        </p:txBody>
      </p:sp>
      <p:sp>
        <p:nvSpPr>
          <p:cNvPr id="54275" name="Content Placeholder 2"/>
          <p:cNvSpPr>
            <a:spLocks noGrp="1"/>
          </p:cNvSpPr>
          <p:nvPr>
            <p:ph idx="1"/>
          </p:nvPr>
        </p:nvSpPr>
        <p:spPr>
          <a:xfrm>
            <a:off x="457200" y="1447800"/>
            <a:ext cx="8229600" cy="4678363"/>
          </a:xfrm>
        </p:spPr>
        <p:txBody>
          <a:bodyPr/>
          <a:lstStyle/>
          <a:p>
            <a:r>
              <a:rPr lang="en-US" altLang="en-US" sz="2400" dirty="0" smtClean="0">
                <a:ea typeface="ＭＳ Ｐゴシック" pitchFamily="34" charset="-128"/>
              </a:rPr>
              <a:t>All patrols should start and end with some standby time for pre and post u/w activities (Gar, briefing, de-briefing, etc.)</a:t>
            </a:r>
          </a:p>
          <a:p>
            <a:r>
              <a:rPr lang="en-US" altLang="en-US" sz="2400" dirty="0" smtClean="0">
                <a:ea typeface="ＭＳ Ｐゴシック" pitchFamily="34" charset="-128"/>
              </a:rPr>
              <a:t>Pre and post standby time is coded based on instructions issued by OIA/OTO</a:t>
            </a:r>
          </a:p>
          <a:p>
            <a:r>
              <a:rPr lang="en-US" altLang="en-US" sz="2400" dirty="0" smtClean="0">
                <a:ea typeface="ＭＳ Ｐゴシック" pitchFamily="34" charset="-128"/>
              </a:rPr>
              <a:t>Patrol orders are good for a 24 hour period from the first itinerary </a:t>
            </a:r>
            <a:r>
              <a:rPr lang="en-US" altLang="en-US" sz="2400" dirty="0" smtClean="0">
                <a:ea typeface="ＭＳ Ｐゴシック" pitchFamily="34" charset="-128"/>
              </a:rPr>
              <a:t>entry (but orders expire at midnight)</a:t>
            </a:r>
            <a:endParaRPr lang="en-US" altLang="en-US" sz="2400" dirty="0" smtClean="0">
              <a:ea typeface="ＭＳ Ｐゴシック" pitchFamily="34" charset="-128"/>
            </a:endParaRPr>
          </a:p>
          <a:p>
            <a:r>
              <a:rPr lang="en-US" altLang="en-US" sz="2400" dirty="0" smtClean="0">
                <a:ea typeface="ＭＳ Ｐゴシック" pitchFamily="34" charset="-128"/>
              </a:rPr>
              <a:t>Request multiple orders for multiple days – do not combine</a:t>
            </a:r>
          </a:p>
          <a:p>
            <a:r>
              <a:rPr lang="en-US" altLang="en-US" sz="2400" dirty="0" smtClean="0">
                <a:ea typeface="ＭＳ Ｐゴシック" pitchFamily="34" charset="-128"/>
              </a:rPr>
              <a:t>Time in the itinerary must be consecutive with no gaps. One category ends at 1200, the next begins at 1200, </a:t>
            </a:r>
            <a:r>
              <a:rPr lang="en-US" altLang="en-US" sz="2400" b="1" dirty="0" smtClean="0">
                <a:ea typeface="ＭＳ Ｐゴシック" pitchFamily="34" charset="-128"/>
              </a:rPr>
              <a:t>Not </a:t>
            </a:r>
            <a:r>
              <a:rPr lang="en-US" altLang="en-US" sz="2400" dirty="0" smtClean="0">
                <a:ea typeface="ＭＳ Ｐゴシック" pitchFamily="34" charset="-128"/>
              </a:rPr>
              <a:t>1201 or later</a:t>
            </a:r>
          </a:p>
          <a:p>
            <a:pPr eaLnBrk="1" hangingPunct="1"/>
            <a:endParaRPr lang="en-US" altLang="en-US" dirty="0" smtClean="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54277"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515F718C-0FD3-4D71-B7C9-CD2D9BA52878}" type="slidenum">
              <a:rPr lang="en-US" altLang="en-US" sz="1400" smtClean="0">
                <a:solidFill>
                  <a:srgbClr val="000099"/>
                </a:solidFill>
              </a:rPr>
              <a:pPr eaLnBrk="1" hangingPunct="1">
                <a:spcBef>
                  <a:spcPct val="0"/>
                </a:spcBef>
                <a:buFontTx/>
                <a:buNone/>
                <a:defRPr/>
              </a:pPr>
              <a:t>37</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903287"/>
          </a:xfrm>
        </p:spPr>
        <p:txBody>
          <a:bodyPr/>
          <a:lstStyle/>
          <a:p>
            <a:pPr eaLnBrk="1" hangingPunct="1">
              <a:defRPr/>
            </a:pPr>
            <a:r>
              <a:rPr lang="en-US" dirty="0" smtClean="0"/>
              <a:t>AOM (continued)</a:t>
            </a:r>
            <a:endParaRPr lang="en-US" dirty="0"/>
          </a:p>
        </p:txBody>
      </p:sp>
      <p:sp>
        <p:nvSpPr>
          <p:cNvPr id="55299" name="Content Placeholder 2"/>
          <p:cNvSpPr>
            <a:spLocks noGrp="1"/>
          </p:cNvSpPr>
          <p:nvPr>
            <p:ph idx="1"/>
          </p:nvPr>
        </p:nvSpPr>
        <p:spPr>
          <a:xfrm>
            <a:off x="457200" y="1371600"/>
            <a:ext cx="8305800" cy="4876800"/>
          </a:xfrm>
        </p:spPr>
        <p:txBody>
          <a:bodyPr/>
          <a:lstStyle/>
          <a:p>
            <a:pPr eaLnBrk="1" hangingPunct="1"/>
            <a:r>
              <a:rPr lang="en-US" altLang="en-US" sz="2700" smtClean="0">
                <a:ea typeface="ＭＳ Ｐゴシック" pitchFamily="34" charset="-128"/>
              </a:rPr>
              <a:t>Training missions (22A) do </a:t>
            </a:r>
            <a:r>
              <a:rPr lang="en-US" altLang="en-US" sz="2700" b="1" u="sng" smtClean="0">
                <a:ea typeface="ＭＳ Ｐゴシック" pitchFamily="34" charset="-128"/>
              </a:rPr>
              <a:t>not</a:t>
            </a:r>
            <a:r>
              <a:rPr lang="en-US" altLang="en-US" sz="2700" smtClean="0">
                <a:ea typeface="ＭＳ Ｐゴシック" pitchFamily="34" charset="-128"/>
              </a:rPr>
              <a:t> require a QE to be on-board</a:t>
            </a:r>
          </a:p>
          <a:p>
            <a:pPr eaLnBrk="1" hangingPunct="1"/>
            <a:r>
              <a:rPr lang="en-US" altLang="en-US" sz="2700" smtClean="0">
                <a:ea typeface="ＭＳ Ｐゴシック" pitchFamily="34" charset="-128"/>
              </a:rPr>
              <a:t>If on a QE check ride mission, use 22A and list the QE as required by your district and note in comments box the QE’s name and actual time doing QE activity</a:t>
            </a:r>
          </a:p>
          <a:p>
            <a:pPr eaLnBrk="1" hangingPunct="1"/>
            <a:r>
              <a:rPr lang="en-US" altLang="en-US" sz="2700" smtClean="0">
                <a:ea typeface="ＭＳ Ｐゴシック" pitchFamily="34" charset="-128"/>
              </a:rPr>
              <a:t>If a mid-patrol crew change, list all crew members and note times for each in the comments box. The coxswain and/or facility cannot be changed</a:t>
            </a:r>
          </a:p>
          <a:p>
            <a:pPr eaLnBrk="1" hangingPunct="1"/>
            <a:r>
              <a:rPr lang="en-US" altLang="en-US" sz="2700" smtClean="0">
                <a:ea typeface="ＭＳ Ｐゴシック" pitchFamily="34" charset="-128"/>
              </a:rPr>
              <a:t>The IS officer will adjust the entries in AUXDATA</a:t>
            </a:r>
          </a:p>
          <a:p>
            <a:pPr eaLnBrk="1" hangingPunct="1"/>
            <a:endParaRPr lang="en-US" altLang="en-US" smtClean="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55301"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8A4ABCA3-D953-4EA7-B4E0-CC5E04A8B4F3}" type="slidenum">
              <a:rPr lang="en-US" altLang="en-US" sz="1400" smtClean="0">
                <a:solidFill>
                  <a:srgbClr val="000099"/>
                </a:solidFill>
              </a:rPr>
              <a:pPr eaLnBrk="1" hangingPunct="1">
                <a:spcBef>
                  <a:spcPct val="0"/>
                </a:spcBef>
                <a:buFontTx/>
                <a:buNone/>
                <a:defRPr/>
              </a:pPr>
              <a:t>38</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62000"/>
          </a:xfrm>
        </p:spPr>
        <p:txBody>
          <a:bodyPr/>
          <a:lstStyle/>
          <a:p>
            <a:pPr eaLnBrk="1" hangingPunct="1">
              <a:defRPr/>
            </a:pPr>
            <a:r>
              <a:rPr lang="en-US" dirty="0" smtClean="0"/>
              <a:t>AOM (continued)</a:t>
            </a:r>
            <a:endParaRPr lang="en-US" dirty="0"/>
          </a:p>
        </p:txBody>
      </p:sp>
      <p:sp>
        <p:nvSpPr>
          <p:cNvPr id="56323" name="Content Placeholder 2"/>
          <p:cNvSpPr>
            <a:spLocks noGrp="1"/>
          </p:cNvSpPr>
          <p:nvPr>
            <p:ph idx="1"/>
          </p:nvPr>
        </p:nvSpPr>
        <p:spPr>
          <a:xfrm>
            <a:off x="457200" y="1447800"/>
            <a:ext cx="8229600" cy="4648200"/>
          </a:xfrm>
        </p:spPr>
        <p:txBody>
          <a:bodyPr/>
          <a:lstStyle/>
          <a:p>
            <a:pPr eaLnBrk="1" hangingPunct="1"/>
            <a:r>
              <a:rPr lang="en-US" altLang="en-US" sz="2800" smtClean="0">
                <a:ea typeface="ＭＳ Ｐゴシック" pitchFamily="34" charset="-128"/>
              </a:rPr>
              <a:t>When requesting orders, always check the last Facility Inspection Date </a:t>
            </a:r>
          </a:p>
          <a:p>
            <a:pPr eaLnBrk="1" hangingPunct="1"/>
            <a:r>
              <a:rPr lang="en-US" altLang="en-US" sz="2800" smtClean="0">
                <a:ea typeface="ＭＳ Ｐゴシック" pitchFamily="34" charset="-128"/>
              </a:rPr>
              <a:t>If the patrol date will be 1 year &amp; 45 days from the last inspection, a new offer for use must be submitted before the patrol. AOM will not allow order completion with an out of date inspection</a:t>
            </a:r>
          </a:p>
          <a:p>
            <a:pPr eaLnBrk="1" hangingPunct="1"/>
            <a:r>
              <a:rPr lang="en-US" altLang="en-US" sz="2800" smtClean="0">
                <a:ea typeface="ＭＳ Ｐゴシック" pitchFamily="34" charset="-128"/>
              </a:rPr>
              <a:t>If the date you try to complete orders is over 13-1/2 months from the last inspection, AOM will not allow completion of the orders, even if the patrol date was within the 13-1/2 month range</a:t>
            </a: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56325"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F01350A3-9944-43C7-AF8B-56565B6C892C}" type="slidenum">
              <a:rPr lang="en-US" altLang="en-US" sz="1400" smtClean="0">
                <a:solidFill>
                  <a:srgbClr val="000099"/>
                </a:solidFill>
              </a:rPr>
              <a:pPr eaLnBrk="1" hangingPunct="1">
                <a:spcBef>
                  <a:spcPct val="0"/>
                </a:spcBef>
                <a:buFontTx/>
                <a:buNone/>
                <a:defRPr/>
              </a:pPr>
              <a:t>39</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52400"/>
            <a:ext cx="8229600" cy="1143000"/>
          </a:xfrm>
        </p:spPr>
        <p:txBody>
          <a:bodyPr/>
          <a:lstStyle/>
          <a:p>
            <a:pPr eaLnBrk="1" hangingPunct="1">
              <a:defRPr/>
            </a:pPr>
            <a:r>
              <a:rPr lang="en-US" dirty="0" smtClean="0">
                <a:cs typeface="+mj-cs"/>
              </a:rPr>
              <a:t>PPE </a:t>
            </a:r>
            <a:r>
              <a:rPr lang="en-US" sz="3600" dirty="0" smtClean="0">
                <a:cs typeface="+mj-cs"/>
              </a:rPr>
              <a:t>(Continued</a:t>
            </a:r>
            <a:r>
              <a:rPr lang="en-US" dirty="0" smtClean="0">
                <a:cs typeface="+mj-cs"/>
              </a:rPr>
              <a:t>)</a:t>
            </a:r>
            <a:endParaRPr lang="en-US" dirty="0">
              <a:cs typeface="+mj-cs"/>
            </a:endParaRPr>
          </a:p>
        </p:txBody>
      </p:sp>
      <p:sp>
        <p:nvSpPr>
          <p:cNvPr id="17411" name="Rectangle 3"/>
          <p:cNvSpPr>
            <a:spLocks noGrp="1" noChangeArrowheads="1"/>
          </p:cNvSpPr>
          <p:nvPr>
            <p:ph idx="1"/>
          </p:nvPr>
        </p:nvSpPr>
        <p:spPr>
          <a:xfrm>
            <a:off x="457200" y="1447800"/>
            <a:ext cx="8229600" cy="4724400"/>
          </a:xfrm>
        </p:spPr>
        <p:txBody>
          <a:bodyPr/>
          <a:lstStyle/>
          <a:p>
            <a:pPr eaLnBrk="1" hangingPunct="1">
              <a:spcAft>
                <a:spcPts val="400"/>
              </a:spcAft>
            </a:pPr>
            <a:r>
              <a:rPr lang="en-US" altLang="en-US" sz="2700" dirty="0" smtClean="0">
                <a:ea typeface="ＭＳ Ｐゴシック" pitchFamily="34" charset="-128"/>
              </a:rPr>
              <a:t>R&amp;SS Officer</a:t>
            </a:r>
          </a:p>
          <a:p>
            <a:pPr lvl="1" eaLnBrk="1" hangingPunct="1">
              <a:spcAft>
                <a:spcPts val="400"/>
              </a:spcAft>
            </a:pPr>
            <a:r>
              <a:rPr lang="en-US" altLang="en-US" sz="2300" dirty="0" smtClean="0">
                <a:ea typeface="ＭＳ Ｐゴシック" pitchFamily="34" charset="-128"/>
              </a:rPr>
              <a:t>FC recommended, </a:t>
            </a:r>
            <a:r>
              <a:rPr lang="en-US" altLang="en-US" sz="2300" dirty="0" smtClean="0">
                <a:ea typeface="ＭＳ Ｐゴシック" pitchFamily="34" charset="-128"/>
              </a:rPr>
              <a:t>designated </a:t>
            </a:r>
            <a:r>
              <a:rPr lang="en-US" altLang="en-US" sz="2300" dirty="0" smtClean="0">
                <a:ea typeface="ＭＳ Ｐゴシック" pitchFamily="34" charset="-128"/>
              </a:rPr>
              <a:t>staff officer to manage PPE issuance, training, maintenance</a:t>
            </a:r>
          </a:p>
          <a:p>
            <a:pPr eaLnBrk="1" hangingPunct="1">
              <a:spcAft>
                <a:spcPts val="400"/>
              </a:spcAft>
            </a:pPr>
            <a:r>
              <a:rPr lang="en-US" altLang="en-US" sz="2700" dirty="0" smtClean="0">
                <a:ea typeface="ＭＳ Ｐゴシック" pitchFamily="34" charset="-128"/>
              </a:rPr>
              <a:t>Inflatable PFDs</a:t>
            </a:r>
          </a:p>
          <a:p>
            <a:pPr lvl="1" eaLnBrk="1" hangingPunct="1">
              <a:spcAft>
                <a:spcPts val="400"/>
              </a:spcAft>
            </a:pPr>
            <a:r>
              <a:rPr lang="en-US" altLang="en-US" sz="2300" dirty="0" smtClean="0">
                <a:ea typeface="ＭＳ Ｐゴシック" pitchFamily="34" charset="-128"/>
              </a:rPr>
              <a:t>ONLY PFDs listed in R&amp;SS Manual are authorized</a:t>
            </a:r>
          </a:p>
          <a:p>
            <a:pPr eaLnBrk="1" hangingPunct="1">
              <a:spcAft>
                <a:spcPts val="400"/>
              </a:spcAft>
            </a:pPr>
            <a:r>
              <a:rPr lang="en-US" altLang="en-US" sz="2700" dirty="0" smtClean="0">
                <a:ea typeface="ＭＳ Ｐゴシック" pitchFamily="34" charset="-128"/>
              </a:rPr>
              <a:t>PLBs</a:t>
            </a:r>
          </a:p>
          <a:p>
            <a:pPr lvl="1" eaLnBrk="1" hangingPunct="1">
              <a:spcAft>
                <a:spcPts val="400"/>
              </a:spcAft>
            </a:pPr>
            <a:r>
              <a:rPr lang="en-US" altLang="en-US" sz="2300" dirty="0" smtClean="0">
                <a:ea typeface="ＭＳ Ｐゴシック" pitchFamily="34" charset="-128"/>
              </a:rPr>
              <a:t>Monthly Test</a:t>
            </a:r>
          </a:p>
          <a:p>
            <a:pPr lvl="1" eaLnBrk="1" hangingPunct="1">
              <a:spcAft>
                <a:spcPts val="400"/>
              </a:spcAft>
            </a:pPr>
            <a:r>
              <a:rPr lang="en-US" altLang="en-US" sz="2300" dirty="0" smtClean="0">
                <a:ea typeface="ＭＳ Ｐゴシック" pitchFamily="34" charset="-128"/>
              </a:rPr>
              <a:t>ONLY test on monthly basis.  Doing otherwise will harm the PLB battery</a:t>
            </a:r>
          </a:p>
          <a:p>
            <a:pPr eaLnBrk="1" hangingPunct="1"/>
            <a:endParaRPr lang="en-US" altLang="ja-JP" sz="2800" dirty="0" smtClean="0">
              <a:ea typeface="ＭＳ Ｐゴシック" pitchFamily="34" charset="-128"/>
            </a:endParaRPr>
          </a:p>
        </p:txBody>
      </p:sp>
      <p:sp>
        <p:nvSpPr>
          <p:cNvPr id="10244"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17413"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70CD59C1-F059-41CB-A6BA-877912AF8319}" type="slidenum">
              <a:rPr lang="en-US" altLang="en-US" sz="1400" smtClean="0">
                <a:solidFill>
                  <a:srgbClr val="000099"/>
                </a:solidFill>
              </a:rPr>
              <a:pPr eaLnBrk="1" hangingPunct="1">
                <a:spcBef>
                  <a:spcPct val="0"/>
                </a:spcBef>
                <a:buFontTx/>
                <a:buNone/>
                <a:defRPr/>
              </a:pPr>
              <a:t>4</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1055687"/>
          </a:xfrm>
        </p:spPr>
        <p:txBody>
          <a:bodyPr/>
          <a:lstStyle/>
          <a:p>
            <a:pPr eaLnBrk="1" hangingPunct="1">
              <a:defRPr/>
            </a:pPr>
            <a:r>
              <a:rPr lang="en-US" dirty="0" smtClean="0"/>
              <a:t>AOM (continued)</a:t>
            </a:r>
            <a:endParaRPr lang="en-US" dirty="0"/>
          </a:p>
        </p:txBody>
      </p:sp>
      <p:sp>
        <p:nvSpPr>
          <p:cNvPr id="57347" name="Content Placeholder 2"/>
          <p:cNvSpPr>
            <a:spLocks noGrp="1"/>
          </p:cNvSpPr>
          <p:nvPr>
            <p:ph idx="1"/>
          </p:nvPr>
        </p:nvSpPr>
        <p:spPr>
          <a:xfrm>
            <a:off x="457200" y="1447800"/>
            <a:ext cx="8305800" cy="4724400"/>
          </a:xfrm>
        </p:spPr>
        <p:txBody>
          <a:bodyPr/>
          <a:lstStyle/>
          <a:p>
            <a:pPr eaLnBrk="1" hangingPunct="1"/>
            <a:r>
              <a:rPr lang="en-US" altLang="en-US" sz="2800" smtClean="0">
                <a:ea typeface="ＭＳ Ｐゴシック" pitchFamily="34" charset="-128"/>
              </a:rPr>
              <a:t>Meals are no longer automatically selected - must be selected manually for </a:t>
            </a:r>
            <a:r>
              <a:rPr lang="en-US" altLang="en-US" sz="2800" b="1" smtClean="0">
                <a:ea typeface="ＭＳ Ｐゴシック" pitchFamily="34" charset="-128"/>
              </a:rPr>
              <a:t>each</a:t>
            </a:r>
            <a:r>
              <a:rPr lang="en-US" altLang="en-US" sz="2800" smtClean="0">
                <a:ea typeface="ＭＳ Ｐゴシック" pitchFamily="34" charset="-128"/>
              </a:rPr>
              <a:t> member</a:t>
            </a:r>
          </a:p>
          <a:p>
            <a:pPr eaLnBrk="1" hangingPunct="1"/>
            <a:r>
              <a:rPr lang="en-US" altLang="en-US" sz="2800" smtClean="0">
                <a:ea typeface="ＭＳ Ｐゴシック" pitchFamily="34" charset="-128"/>
              </a:rPr>
              <a:t>Select only the meals that were actually consumed during the underway portion of the patrol, not before and after</a:t>
            </a:r>
          </a:p>
          <a:p>
            <a:pPr eaLnBrk="1" hangingPunct="1"/>
            <a:r>
              <a:rPr lang="en-US" altLang="en-US" sz="2800" smtClean="0">
                <a:ea typeface="ＭＳ Ｐゴシック" pitchFamily="34" charset="-128"/>
              </a:rPr>
              <a:t>Meals are not paid for standby time</a:t>
            </a:r>
          </a:p>
          <a:p>
            <a:pPr eaLnBrk="1" hangingPunct="1"/>
            <a:r>
              <a:rPr lang="en-US" altLang="en-US" sz="2800" smtClean="0">
                <a:ea typeface="ＭＳ Ｐゴシック" pitchFamily="34" charset="-128"/>
              </a:rPr>
              <a:t>FINCEN does not pay for water, soda, snacks, etc.</a:t>
            </a:r>
          </a:p>
          <a:p>
            <a:pPr eaLnBrk="1" hangingPunct="1"/>
            <a:r>
              <a:rPr lang="en-US" altLang="en-US" sz="2800" smtClean="0">
                <a:ea typeface="ＭＳ Ｐゴシック" pitchFamily="34" charset="-128"/>
              </a:rPr>
              <a:t>If you receive fuel or meals at no cost from the Coast Guard, check “Government Provided” box</a:t>
            </a:r>
          </a:p>
          <a:p>
            <a:pPr eaLnBrk="1" hangingPunct="1"/>
            <a:endParaRPr lang="en-US" altLang="en-US" smtClean="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57349"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EE9653CE-CB9B-4FDC-B47D-ED9A5E81CF58}" type="slidenum">
              <a:rPr lang="en-US" altLang="en-US" sz="1400" smtClean="0">
                <a:solidFill>
                  <a:srgbClr val="000099"/>
                </a:solidFill>
              </a:rPr>
              <a:pPr eaLnBrk="1" hangingPunct="1">
                <a:spcBef>
                  <a:spcPct val="0"/>
                </a:spcBef>
                <a:buFontTx/>
                <a:buNone/>
                <a:defRPr/>
              </a:pPr>
              <a:t>40</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pPr eaLnBrk="1" hangingPunct="1">
              <a:defRPr/>
            </a:pPr>
            <a:r>
              <a:rPr lang="en-US" dirty="0" smtClean="0"/>
              <a:t>AOM (continued)</a:t>
            </a:r>
            <a:endParaRPr lang="en-US" dirty="0"/>
          </a:p>
        </p:txBody>
      </p:sp>
      <p:sp>
        <p:nvSpPr>
          <p:cNvPr id="58371" name="Content Placeholder 2"/>
          <p:cNvSpPr>
            <a:spLocks noGrp="1"/>
          </p:cNvSpPr>
          <p:nvPr>
            <p:ph idx="1"/>
          </p:nvPr>
        </p:nvSpPr>
        <p:spPr>
          <a:xfrm>
            <a:off x="457200" y="1447800"/>
            <a:ext cx="8305800" cy="4648200"/>
          </a:xfrm>
        </p:spPr>
        <p:txBody>
          <a:bodyPr/>
          <a:lstStyle/>
          <a:p>
            <a:pPr eaLnBrk="1" hangingPunct="1"/>
            <a:r>
              <a:rPr lang="en-US" altLang="en-US" sz="2800" dirty="0" smtClean="0">
                <a:ea typeface="ＭＳ Ｐゴシック" pitchFamily="34" charset="-128"/>
              </a:rPr>
              <a:t>Do not claim make-up engine oil; it is included in your SAMA payment</a:t>
            </a:r>
          </a:p>
          <a:p>
            <a:pPr eaLnBrk="1" hangingPunct="1"/>
            <a:r>
              <a:rPr lang="en-US" altLang="en-US" sz="2800" dirty="0" smtClean="0">
                <a:ea typeface="ＭＳ Ｐゴシック" pitchFamily="34" charset="-128"/>
              </a:rPr>
              <a:t>Fuel additives are 2-cycle oil and octane enhancer</a:t>
            </a:r>
          </a:p>
          <a:p>
            <a:pPr eaLnBrk="1" hangingPunct="1"/>
            <a:r>
              <a:rPr lang="en-US" altLang="en-US" sz="2800" dirty="0" smtClean="0">
                <a:ea typeface="ＭＳ Ｐゴシック" pitchFamily="34" charset="-128"/>
              </a:rPr>
              <a:t>Include receipts </a:t>
            </a:r>
            <a:r>
              <a:rPr lang="en-US" altLang="en-US" sz="2800" dirty="0" smtClean="0">
                <a:ea typeface="ＭＳ Ｐゴシック" pitchFamily="34" charset="-128"/>
              </a:rPr>
              <a:t>and</a:t>
            </a:r>
            <a:r>
              <a:rPr lang="en-US" altLang="en-US" sz="2800" dirty="0" smtClean="0">
                <a:ea typeface="ＭＳ Ｐゴシック" pitchFamily="34" charset="-128"/>
              </a:rPr>
              <a:t> </a:t>
            </a:r>
            <a:r>
              <a:rPr lang="en-US" altLang="en-US" sz="2800" dirty="0" smtClean="0">
                <a:ea typeface="ＭＳ Ｐゴシック" pitchFamily="34" charset="-128"/>
              </a:rPr>
              <a:t>include any and all claimed </a:t>
            </a:r>
            <a:r>
              <a:rPr lang="en-US" altLang="en-US" sz="2800" dirty="0" smtClean="0">
                <a:ea typeface="ＭＳ Ｐゴシック" pitchFamily="34" charset="-128"/>
              </a:rPr>
              <a:t>expenses</a:t>
            </a:r>
          </a:p>
          <a:p>
            <a:pPr eaLnBrk="1" hangingPunct="1"/>
            <a:r>
              <a:rPr lang="en-US" altLang="en-US" sz="2800" dirty="0" smtClean="0">
                <a:ea typeface="ＭＳ Ｐゴシック" pitchFamily="34" charset="-128"/>
              </a:rPr>
              <a:t>Submit claims ASAP…within a week unless unable to do so with good reason. </a:t>
            </a:r>
            <a:endParaRPr lang="en-US" altLang="en-US" sz="2800" dirty="0" smtClean="0">
              <a:ea typeface="ＭＳ Ｐゴシック" pitchFamily="34" charset="-128"/>
            </a:endParaRPr>
          </a:p>
          <a:p>
            <a:pPr eaLnBrk="1" hangingPunct="1"/>
            <a:endParaRPr lang="en-US" altLang="en-US" sz="2800" dirty="0" smtClean="0">
              <a:ea typeface="ＭＳ Ｐゴシック" pitchFamily="34" charset="-128"/>
            </a:endParaRPr>
          </a:p>
          <a:p>
            <a:pPr eaLnBrk="1" hangingPunct="1"/>
            <a:endParaRPr lang="en-US" altLang="en-US" dirty="0" smtClean="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58373"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BED68E41-35C4-4EC9-B28A-3AC370976C6C}" type="slidenum">
              <a:rPr lang="en-US" altLang="en-US" sz="1400" smtClean="0">
                <a:solidFill>
                  <a:srgbClr val="000099"/>
                </a:solidFill>
              </a:rPr>
              <a:pPr eaLnBrk="1" hangingPunct="1">
                <a:spcBef>
                  <a:spcPct val="0"/>
                </a:spcBef>
                <a:buFontTx/>
                <a:buNone/>
                <a:defRPr/>
              </a:pPr>
              <a:t>41</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pPr eaLnBrk="1" hangingPunct="1">
              <a:defRPr/>
            </a:pPr>
            <a:r>
              <a:rPr lang="en-US" sz="3900" dirty="0" smtClean="0"/>
              <a:t>Subsistence </a:t>
            </a:r>
            <a:br>
              <a:rPr lang="en-US" sz="3900" dirty="0" smtClean="0"/>
            </a:br>
            <a:r>
              <a:rPr lang="en-US" sz="3900" dirty="0" smtClean="0"/>
              <a:t>Payment Reminders</a:t>
            </a:r>
            <a:endParaRPr lang="en-US" sz="3900" dirty="0"/>
          </a:p>
        </p:txBody>
      </p:sp>
      <p:sp>
        <p:nvSpPr>
          <p:cNvPr id="59395" name="Content Placeholder 2"/>
          <p:cNvSpPr>
            <a:spLocks noGrp="1"/>
          </p:cNvSpPr>
          <p:nvPr>
            <p:ph idx="1"/>
          </p:nvPr>
        </p:nvSpPr>
        <p:spPr>
          <a:xfrm>
            <a:off x="457200" y="1371600"/>
            <a:ext cx="8229600" cy="4648200"/>
          </a:xfrm>
        </p:spPr>
        <p:txBody>
          <a:bodyPr/>
          <a:lstStyle/>
          <a:p>
            <a:pPr eaLnBrk="1" hangingPunct="1"/>
            <a:r>
              <a:rPr lang="en-US" altLang="en-US" sz="2500" smtClean="0">
                <a:ea typeface="ＭＳ Ｐゴシック" pitchFamily="34" charset="-128"/>
              </a:rPr>
              <a:t>Subsistence (meal) payments go to the Owner or Operator as selected on the order request</a:t>
            </a:r>
          </a:p>
          <a:p>
            <a:pPr eaLnBrk="1" hangingPunct="1"/>
            <a:r>
              <a:rPr lang="en-US" altLang="en-US" sz="2500" smtClean="0">
                <a:ea typeface="ＭＳ Ｐゴシック" pitchFamily="34" charset="-128"/>
              </a:rPr>
              <a:t>The member receiving the subsistence payment is obligated to either </a:t>
            </a:r>
          </a:p>
          <a:p>
            <a:pPr lvl="1" eaLnBrk="1" hangingPunct="1">
              <a:buFont typeface="Wingdings" pitchFamily="2" charset="2"/>
              <a:buChar char="§"/>
            </a:pPr>
            <a:r>
              <a:rPr lang="en-US" altLang="en-US" sz="2400" smtClean="0">
                <a:ea typeface="ＭＳ Ｐゴシック" pitchFamily="34" charset="-128"/>
              </a:rPr>
              <a:t>Turn the payment over to each crew member or</a:t>
            </a:r>
          </a:p>
          <a:p>
            <a:pPr lvl="1" eaLnBrk="1" hangingPunct="1">
              <a:buFont typeface="Wingdings" pitchFamily="2" charset="2"/>
              <a:buChar char="§"/>
            </a:pPr>
            <a:r>
              <a:rPr lang="en-US" altLang="en-US" sz="2400" smtClean="0">
                <a:ea typeface="ＭＳ Ｐゴシック" pitchFamily="34" charset="-128"/>
              </a:rPr>
              <a:t>Provide a meal(s) to each crew member commensurate with at least the subsistence amount paid</a:t>
            </a:r>
          </a:p>
          <a:p>
            <a:pPr eaLnBrk="1" hangingPunct="1"/>
            <a:r>
              <a:rPr lang="en-US" altLang="en-US" sz="2500" smtClean="0">
                <a:ea typeface="ＭＳ Ｐゴシック" pitchFamily="34" charset="-128"/>
              </a:rPr>
              <a:t>Subsistence payments are not to be kept by the owner or operator or put in a boat maintenance fund. This is what SAMA is for</a:t>
            </a:r>
          </a:p>
          <a:p>
            <a:pPr eaLnBrk="1" hangingPunct="1"/>
            <a:endParaRPr lang="en-US" altLang="en-US" smtClean="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59397"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310B9254-9A50-4858-8C8A-118F7FB935D6}" type="slidenum">
              <a:rPr lang="en-US" altLang="en-US" sz="1400" smtClean="0">
                <a:solidFill>
                  <a:srgbClr val="000099"/>
                </a:solidFill>
              </a:rPr>
              <a:pPr eaLnBrk="1" hangingPunct="1">
                <a:spcBef>
                  <a:spcPct val="0"/>
                </a:spcBef>
                <a:buFontTx/>
                <a:buNone/>
                <a:defRPr/>
              </a:pPr>
              <a:t>42</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a:cs typeface="+mj-cs"/>
              </a:rPr>
              <a:t>Additional Reminders</a:t>
            </a:r>
          </a:p>
        </p:txBody>
      </p:sp>
      <p:sp>
        <p:nvSpPr>
          <p:cNvPr id="60419" name="Rectangle 3"/>
          <p:cNvSpPr>
            <a:spLocks noGrp="1" noChangeArrowheads="1"/>
          </p:cNvSpPr>
          <p:nvPr>
            <p:ph idx="1"/>
          </p:nvPr>
        </p:nvSpPr>
        <p:spPr>
          <a:xfrm>
            <a:off x="457200" y="2057400"/>
            <a:ext cx="8229600" cy="4068763"/>
          </a:xfrm>
        </p:spPr>
        <p:txBody>
          <a:bodyPr/>
          <a:lstStyle/>
          <a:p>
            <a:pPr eaLnBrk="1" hangingPunct="1">
              <a:lnSpc>
                <a:spcPct val="90000"/>
              </a:lnSpc>
            </a:pPr>
            <a:r>
              <a:rPr lang="en-US" altLang="en-US" smtClean="0">
                <a:ea typeface="ＭＳ Ｐゴシック" pitchFamily="34" charset="-128"/>
              </a:rPr>
              <a:t>Any other special requirements from your local DIRAUX?</a:t>
            </a:r>
          </a:p>
          <a:p>
            <a:pPr eaLnBrk="1" hangingPunct="1">
              <a:lnSpc>
                <a:spcPct val="90000"/>
              </a:lnSpc>
            </a:pPr>
            <a:r>
              <a:rPr lang="en-US" altLang="en-US" smtClean="0">
                <a:ea typeface="ＭＳ Ｐゴシック" pitchFamily="34" charset="-128"/>
              </a:rPr>
              <a:t>How about your OIA?</a:t>
            </a:r>
          </a:p>
          <a:p>
            <a:pPr eaLnBrk="1" hangingPunct="1">
              <a:lnSpc>
                <a:spcPct val="90000"/>
              </a:lnSpc>
            </a:pPr>
            <a:endParaRPr lang="en-US" altLang="ja-JP" smtClean="0">
              <a:ea typeface="ＭＳ Ｐゴシック" pitchFamily="34" charset="-128"/>
            </a:endParaRPr>
          </a:p>
        </p:txBody>
      </p:sp>
      <p:sp>
        <p:nvSpPr>
          <p:cNvPr id="35844"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60421"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6B758CD9-A85A-4FB8-ABE9-F4F9AE9D9F08}" type="slidenum">
              <a:rPr lang="en-US" altLang="en-US" sz="1400" smtClean="0">
                <a:solidFill>
                  <a:srgbClr val="000099"/>
                </a:solidFill>
              </a:rPr>
              <a:pPr eaLnBrk="1" hangingPunct="1">
                <a:spcBef>
                  <a:spcPct val="0"/>
                </a:spcBef>
                <a:buFontTx/>
                <a:buNone/>
                <a:defRPr/>
              </a:pPr>
              <a:t>43</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p:txBody>
          <a:bodyPr/>
          <a:lstStyle/>
          <a:p>
            <a:pPr eaLnBrk="1" hangingPunct="1">
              <a:defRPr/>
            </a:pPr>
            <a:r>
              <a:rPr lang="en-US" dirty="0">
                <a:cs typeface="+mj-cs"/>
              </a:rPr>
              <a:t>Bravo Zulu!</a:t>
            </a:r>
          </a:p>
        </p:txBody>
      </p:sp>
      <p:pic>
        <p:nvPicPr>
          <p:cNvPr id="61443" name="Picture 7" descr="APPLAUSC"/>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a:xfrm>
            <a:off x="457200" y="1600200"/>
            <a:ext cx="3238500" cy="4602163"/>
          </a:xfrm>
        </p:spPr>
      </p:pic>
      <p:sp>
        <p:nvSpPr>
          <p:cNvPr id="61444" name="Rectangle 6"/>
          <p:cNvSpPr>
            <a:spLocks noGrp="1" noChangeArrowheads="1"/>
          </p:cNvSpPr>
          <p:nvPr>
            <p:ph type="body" sz="half" idx="2"/>
          </p:nvPr>
        </p:nvSpPr>
        <p:spPr>
          <a:xfrm>
            <a:off x="3657600" y="1447800"/>
            <a:ext cx="4953000" cy="4572000"/>
          </a:xfrm>
        </p:spPr>
        <p:txBody>
          <a:bodyPr/>
          <a:lstStyle/>
          <a:p>
            <a:pPr algn="ctr" eaLnBrk="1" hangingPunct="1">
              <a:lnSpc>
                <a:spcPct val="80000"/>
              </a:lnSpc>
              <a:buFontTx/>
              <a:buNone/>
              <a:defRPr/>
            </a:pPr>
            <a:r>
              <a:rPr lang="en-US" sz="3600" dirty="0" smtClean="0">
                <a:ea typeface="ＭＳ Ｐゴシック" pitchFamily="34" charset="-128"/>
              </a:rPr>
              <a:t>Great Job!</a:t>
            </a:r>
          </a:p>
          <a:p>
            <a:pPr eaLnBrk="1" hangingPunct="1">
              <a:lnSpc>
                <a:spcPct val="80000"/>
              </a:lnSpc>
              <a:buFontTx/>
              <a:buNone/>
              <a:defRPr/>
            </a:pPr>
            <a:endParaRPr lang="en-US" sz="1000" dirty="0" smtClean="0">
              <a:ea typeface="ＭＳ Ｐゴシック" pitchFamily="34" charset="-128"/>
            </a:endParaRPr>
          </a:p>
          <a:p>
            <a:pPr marL="0" indent="0" eaLnBrk="1" hangingPunct="1">
              <a:lnSpc>
                <a:spcPct val="80000"/>
              </a:lnSpc>
              <a:buFontTx/>
              <a:buNone/>
              <a:defRPr/>
            </a:pPr>
            <a:r>
              <a:rPr lang="en-US" sz="2000" dirty="0" smtClean="0">
                <a:ea typeface="ＭＳ Ｐゴシック" pitchFamily="34" charset="-128"/>
              </a:rPr>
              <a:t>Thank you for your participation in the 2017 Surface Operations Workshop.  </a:t>
            </a:r>
            <a:r>
              <a:rPr lang="en-US" sz="2000" dirty="0" smtClean="0">
                <a:ea typeface="ＭＳ Ｐゴシック" pitchFamily="34" charset="-128"/>
              </a:rPr>
              <a:t>All good content came from BOSN Doug Leavell and your D-11 Northern Operations Staff. </a:t>
            </a:r>
            <a:endParaRPr lang="en-US" sz="2000" dirty="0" smtClean="0">
              <a:ea typeface="ＭＳ Ｐゴシック" pitchFamily="34" charset="-128"/>
            </a:endParaRPr>
          </a:p>
          <a:p>
            <a:pPr marL="0" indent="0" eaLnBrk="1" hangingPunct="1">
              <a:lnSpc>
                <a:spcPct val="80000"/>
              </a:lnSpc>
              <a:buFontTx/>
              <a:buNone/>
              <a:defRPr/>
            </a:pPr>
            <a:endParaRPr lang="en-US" sz="1000" dirty="0" smtClean="0">
              <a:ea typeface="ＭＳ Ｐゴシック" pitchFamily="34" charset="-128"/>
            </a:endParaRPr>
          </a:p>
          <a:p>
            <a:pPr marL="0" indent="0" eaLnBrk="1" hangingPunct="1">
              <a:lnSpc>
                <a:spcPct val="80000"/>
              </a:lnSpc>
              <a:buFontTx/>
              <a:buNone/>
              <a:defRPr/>
            </a:pPr>
            <a:r>
              <a:rPr lang="en-US" sz="2000" dirty="0" smtClean="0">
                <a:ea typeface="ＭＳ Ｐゴシック" pitchFamily="34" charset="-128"/>
              </a:rPr>
              <a:t>For any complaints, Please</a:t>
            </a:r>
            <a:endParaRPr lang="en-US" sz="1000" dirty="0" smtClean="0">
              <a:ea typeface="ＭＳ Ｐゴシック" pitchFamily="34" charset="-128"/>
            </a:endParaRPr>
          </a:p>
          <a:p>
            <a:pPr eaLnBrk="1" hangingPunct="1">
              <a:lnSpc>
                <a:spcPct val="80000"/>
              </a:lnSpc>
              <a:buFontTx/>
              <a:buNone/>
              <a:defRPr/>
            </a:pPr>
            <a:r>
              <a:rPr lang="en-US" sz="2000" dirty="0" smtClean="0">
                <a:ea typeface="ＭＳ Ｐゴシック" pitchFamily="34" charset="-128"/>
              </a:rPr>
              <a:t>Send your comments to: </a:t>
            </a:r>
          </a:p>
          <a:p>
            <a:pPr marL="0" indent="0" eaLnBrk="1" hangingPunct="1">
              <a:lnSpc>
                <a:spcPct val="90000"/>
              </a:lnSpc>
              <a:buFontTx/>
              <a:buNone/>
              <a:defRPr/>
            </a:pPr>
            <a:r>
              <a:rPr lang="en-US" sz="1800" dirty="0" smtClean="0">
                <a:ea typeface="ＭＳ Ｐゴシック" pitchFamily="34" charset="-128"/>
              </a:rPr>
              <a:t>Chief, Operations Projects and Educational Outreach Division  </a:t>
            </a:r>
            <a:r>
              <a:rPr lang="en-US" sz="1800" b="1" dirty="0" smtClean="0">
                <a:ea typeface="ＭＳ Ｐゴシック" pitchFamily="34" charset="-128"/>
                <a:hlinkClick r:id="rId4"/>
              </a:rPr>
              <a:t>Bruce.Pugh@cgauxnet.us</a:t>
            </a:r>
            <a:endParaRPr lang="en-US" sz="1800" b="1" dirty="0" smtClean="0">
              <a:ea typeface="ＭＳ Ｐゴシック" pitchFamily="34" charset="-128"/>
            </a:endParaRPr>
          </a:p>
          <a:p>
            <a:pPr eaLnBrk="1" hangingPunct="1">
              <a:lnSpc>
                <a:spcPct val="80000"/>
              </a:lnSpc>
              <a:buFontTx/>
              <a:buNone/>
              <a:defRPr/>
            </a:pPr>
            <a:endParaRPr lang="en-US" sz="1000" dirty="0" smtClean="0">
              <a:ea typeface="ＭＳ Ｐゴシック" pitchFamily="34" charset="-128"/>
            </a:endParaRPr>
          </a:p>
          <a:p>
            <a:pPr eaLnBrk="1" hangingPunct="1">
              <a:lnSpc>
                <a:spcPct val="80000"/>
              </a:lnSpc>
              <a:buFontTx/>
              <a:buNone/>
              <a:defRPr/>
            </a:pPr>
            <a:r>
              <a:rPr lang="en-US" sz="2000" dirty="0" smtClean="0">
                <a:ea typeface="ＭＳ Ｐゴシック" pitchFamily="34" charset="-128"/>
              </a:rPr>
              <a:t>Davida Kellogg BC-REI</a:t>
            </a:r>
          </a:p>
          <a:p>
            <a:pPr eaLnBrk="1" hangingPunct="1">
              <a:lnSpc>
                <a:spcPct val="80000"/>
              </a:lnSpc>
              <a:buFontTx/>
              <a:buNone/>
              <a:defRPr/>
            </a:pPr>
            <a:r>
              <a:rPr lang="en-US" sz="2000" dirty="0" smtClean="0">
                <a:ea typeface="ＭＳ Ｐゴシック" pitchFamily="34" charset="-128"/>
              </a:rPr>
              <a:t>Bruce Pugh, DVC-RE</a:t>
            </a:r>
          </a:p>
          <a:p>
            <a:pPr eaLnBrk="1" hangingPunct="1">
              <a:lnSpc>
                <a:spcPct val="80000"/>
              </a:lnSpc>
              <a:buFontTx/>
              <a:buNone/>
              <a:defRPr/>
            </a:pPr>
            <a:r>
              <a:rPr lang="en-US" sz="2000" dirty="0" smtClean="0"/>
              <a:t>James McCarty, DVC-RS</a:t>
            </a:r>
          </a:p>
          <a:p>
            <a:pPr eaLnBrk="1" hangingPunct="1">
              <a:lnSpc>
                <a:spcPct val="80000"/>
              </a:lnSpc>
              <a:buFontTx/>
              <a:buNone/>
              <a:defRPr/>
            </a:pPr>
            <a:r>
              <a:rPr lang="en-US" sz="2000" dirty="0" smtClean="0"/>
              <a:t>John </a:t>
            </a:r>
            <a:r>
              <a:rPr lang="en-US" sz="2000" dirty="0"/>
              <a:t>J Slattery</a:t>
            </a:r>
            <a:r>
              <a:rPr lang="en-US" sz="2000" dirty="0">
                <a:ea typeface="ＭＳ Ｐゴシック" pitchFamily="34" charset="-128"/>
              </a:rPr>
              <a:t>, </a:t>
            </a:r>
            <a:r>
              <a:rPr lang="en-US" sz="2000" dirty="0" smtClean="0">
                <a:ea typeface="ＭＳ Ｐゴシック" pitchFamily="34" charset="-128"/>
              </a:rPr>
              <a:t>DIR-R</a:t>
            </a:r>
            <a:endParaRPr lang="en-US" sz="2000" dirty="0">
              <a:ea typeface="ＭＳ Ｐゴシック" pitchFamily="34" charset="-128"/>
            </a:endParaRPr>
          </a:p>
          <a:p>
            <a:pPr eaLnBrk="1" hangingPunct="1">
              <a:lnSpc>
                <a:spcPct val="80000"/>
              </a:lnSpc>
              <a:buFontTx/>
              <a:buNone/>
              <a:defRPr/>
            </a:pPr>
            <a:r>
              <a:rPr lang="en-US" sz="2000" dirty="0" smtClean="0">
                <a:ea typeface="ＭＳ Ｐゴシック" pitchFamily="34" charset="-128"/>
              </a:rPr>
              <a:t>Don Zinner, DIR-Rd</a:t>
            </a:r>
          </a:p>
        </p:txBody>
      </p:sp>
      <p:sp>
        <p:nvSpPr>
          <p:cNvPr id="61445" name="Footer Placeholder 4"/>
          <p:cNvSpPr>
            <a:spLocks noGrp="1"/>
          </p:cNvSpPr>
          <p:nvPr>
            <p:ph type="ftr"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r>
              <a:rPr lang="en-US" altLang="en-US" sz="1400" smtClean="0">
                <a:solidFill>
                  <a:srgbClr val="000099"/>
                </a:solidFill>
              </a:rPr>
              <a:t>2017 Surface Operations Workshop</a:t>
            </a:r>
          </a:p>
          <a:p>
            <a:pPr eaLnBrk="1" hangingPunct="1">
              <a:spcBef>
                <a:spcPct val="0"/>
              </a:spcBef>
              <a:buFontTx/>
              <a:buNone/>
              <a:defRPr/>
            </a:pPr>
            <a:r>
              <a:rPr lang="en-US" altLang="en-US" sz="1400" smtClean="0">
                <a:solidFill>
                  <a:srgbClr val="000099"/>
                </a:solidFill>
              </a:rPr>
              <a:t>Response Directorate</a:t>
            </a:r>
          </a:p>
        </p:txBody>
      </p:sp>
      <p:sp>
        <p:nvSpPr>
          <p:cNvPr id="61446" name="Slide Number Placeholder 5"/>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3C723D47-FCB1-4AD5-8DF3-B496C61D99DE}" type="slidenum">
              <a:rPr lang="en-US" altLang="en-US" sz="1400" smtClean="0">
                <a:solidFill>
                  <a:srgbClr val="000099"/>
                </a:solidFill>
              </a:rPr>
              <a:pPr eaLnBrk="1" hangingPunct="1">
                <a:spcBef>
                  <a:spcPct val="0"/>
                </a:spcBef>
                <a:buFontTx/>
                <a:buNone/>
                <a:defRPr/>
              </a:pPr>
              <a:t>44</a:t>
            </a:fld>
            <a:endParaRPr lang="en-US" altLang="en-US" sz="1400" smtClean="0">
              <a:solidFill>
                <a:srgbClr val="000099"/>
              </a:solidFill>
            </a:endParaRPr>
          </a:p>
        </p:txBody>
      </p:sp>
    </p:spTree>
  </p:cSld>
  <p:clrMapOvr>
    <a:masterClrMapping/>
  </p:clrMapOvr>
  <p:transition>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200" dirty="0" smtClean="0"/>
              <a:t>PPE – Survival Vest Carriage</a:t>
            </a:r>
            <a:endParaRPr lang="en-US" sz="4200" dirty="0"/>
          </a:p>
        </p:txBody>
      </p:sp>
      <p:sp>
        <p:nvSpPr>
          <p:cNvPr id="18435"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FF18E323-65B2-4C20-A5AF-9B517D2FE592}" type="slidenum">
              <a:rPr lang="en-US" altLang="en-US" sz="1400" smtClean="0">
                <a:solidFill>
                  <a:srgbClr val="000099"/>
                </a:solidFill>
              </a:rPr>
              <a:pPr eaLnBrk="1" hangingPunct="1">
                <a:spcBef>
                  <a:spcPct val="0"/>
                </a:spcBef>
                <a:buFontTx/>
                <a:buNone/>
                <a:defRPr/>
              </a:pPr>
              <a:t>5</a:t>
            </a:fld>
            <a:endParaRPr lang="en-US" altLang="en-US" sz="1400" smtClean="0">
              <a:solidFill>
                <a:srgbClr val="000099"/>
              </a:solidFill>
            </a:endParaRPr>
          </a:p>
        </p:txBody>
      </p:sp>
      <p:pic>
        <p:nvPicPr>
          <p:cNvPr id="1843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13091" t="16533" r="12727"/>
          <a:stretch>
            <a:fillRect/>
          </a:stretch>
        </p:blipFill>
        <p:spPr bwMode="auto">
          <a:xfrm>
            <a:off x="2209800" y="1371600"/>
            <a:ext cx="4953000" cy="544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PPE Reminders</a:t>
            </a:r>
            <a:endParaRPr lang="en-US" dirty="0"/>
          </a:p>
        </p:txBody>
      </p:sp>
      <p:sp>
        <p:nvSpPr>
          <p:cNvPr id="19459" name="Content Placeholder 2"/>
          <p:cNvSpPr>
            <a:spLocks noGrp="1"/>
          </p:cNvSpPr>
          <p:nvPr>
            <p:ph idx="1"/>
          </p:nvPr>
        </p:nvSpPr>
        <p:spPr>
          <a:xfrm>
            <a:off x="457200" y="1371600"/>
            <a:ext cx="8229600" cy="4525963"/>
          </a:xfrm>
        </p:spPr>
        <p:txBody>
          <a:bodyPr/>
          <a:lstStyle/>
          <a:p>
            <a:pPr eaLnBrk="1" hangingPunct="1"/>
            <a:r>
              <a:rPr lang="en-US" altLang="ja-JP" sz="3600" smtClean="0">
                <a:ea typeface="ＭＳ Ｐゴシック" pitchFamily="34" charset="-128"/>
              </a:rPr>
              <a:t>PFDs required for all crew</a:t>
            </a:r>
          </a:p>
          <a:p>
            <a:pPr lvl="1" eaLnBrk="1" hangingPunct="1"/>
            <a:r>
              <a:rPr lang="en-US" altLang="en-US" smtClean="0">
                <a:ea typeface="ＭＳ Ｐゴシック" pitchFamily="34" charset="-128"/>
              </a:rPr>
              <a:t>PPE must be stowed either in SAR vest, or in pockets of PFD</a:t>
            </a:r>
          </a:p>
          <a:p>
            <a:pPr eaLnBrk="1" hangingPunct="1"/>
            <a:r>
              <a:rPr lang="en-US" altLang="en-US" sz="3600" smtClean="0">
                <a:ea typeface="ＭＳ Ｐゴシック" pitchFamily="34" charset="-128"/>
              </a:rPr>
              <a:t>PPE must be secured with 36” lanyard with bowline and overhand knot</a:t>
            </a:r>
          </a:p>
          <a:p>
            <a:pPr eaLnBrk="1" hangingPunct="1"/>
            <a:r>
              <a:rPr lang="en-US" altLang="en-US" sz="3600" smtClean="0">
                <a:ea typeface="ＭＳ Ｐゴシック" pitchFamily="34" charset="-128"/>
              </a:rPr>
              <a:t>Compliance date: 01 June 2016</a:t>
            </a:r>
          </a:p>
          <a:p>
            <a:pPr eaLnBrk="1" hangingPunct="1"/>
            <a:endParaRPr lang="en-US" altLang="en-US" smtClean="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19461"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CE38845C-224A-4CD6-B33E-E9829F55ABDE}" type="slidenum">
              <a:rPr lang="en-US" altLang="en-US" sz="1400" smtClean="0">
                <a:solidFill>
                  <a:srgbClr val="000099"/>
                </a:solidFill>
              </a:rPr>
              <a:pPr eaLnBrk="1" hangingPunct="1">
                <a:spcBef>
                  <a:spcPct val="0"/>
                </a:spcBef>
                <a:buFontTx/>
                <a:buNone/>
                <a:defRPr/>
              </a:pPr>
              <a:t>6</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152400"/>
            <a:ext cx="8229600" cy="1143000"/>
          </a:xfrm>
        </p:spPr>
        <p:txBody>
          <a:bodyPr/>
          <a:lstStyle/>
          <a:p>
            <a:pPr eaLnBrk="1" hangingPunct="1">
              <a:defRPr/>
            </a:pPr>
            <a:r>
              <a:rPr lang="en-US" dirty="0" smtClean="0">
                <a:cs typeface="+mj-cs"/>
              </a:rPr>
              <a:t>PPE </a:t>
            </a:r>
            <a:r>
              <a:rPr lang="en-US" sz="3600" dirty="0" smtClean="0">
                <a:cs typeface="+mj-cs"/>
              </a:rPr>
              <a:t>Reminders</a:t>
            </a:r>
            <a:endParaRPr lang="en-US" sz="3600" dirty="0">
              <a:cs typeface="+mj-cs"/>
            </a:endParaRPr>
          </a:p>
        </p:txBody>
      </p:sp>
      <p:sp>
        <p:nvSpPr>
          <p:cNvPr id="20483" name="Rectangle 3"/>
          <p:cNvSpPr>
            <a:spLocks noGrp="1" noChangeArrowheads="1"/>
          </p:cNvSpPr>
          <p:nvPr>
            <p:ph idx="1"/>
          </p:nvPr>
        </p:nvSpPr>
        <p:spPr>
          <a:xfrm>
            <a:off x="457200" y="1600200"/>
            <a:ext cx="8229600" cy="4495800"/>
          </a:xfrm>
        </p:spPr>
        <p:txBody>
          <a:bodyPr/>
          <a:lstStyle/>
          <a:p>
            <a:pPr eaLnBrk="1" hangingPunct="1"/>
            <a:r>
              <a:rPr lang="en-US" altLang="en-US" sz="3600" smtClean="0">
                <a:ea typeface="ＭＳ Ｐゴシック" pitchFamily="34" charset="-128"/>
              </a:rPr>
              <a:t>Auxiliary PPE is for Auxiliary use only</a:t>
            </a:r>
          </a:p>
          <a:p>
            <a:pPr eaLnBrk="1" hangingPunct="1"/>
            <a:r>
              <a:rPr lang="en-US" altLang="en-US" sz="3600" smtClean="0">
                <a:ea typeface="ＭＳ Ｐゴシック" pitchFamily="34" charset="-128"/>
              </a:rPr>
              <a:t>DO NOT wear Coast Guard PPE</a:t>
            </a:r>
          </a:p>
          <a:p>
            <a:pPr eaLnBrk="1" hangingPunct="1"/>
            <a:r>
              <a:rPr lang="en-US" altLang="en-US" sz="3600" smtClean="0">
                <a:ea typeface="ＭＳ Ｐゴシック" pitchFamily="34" charset="-128"/>
              </a:rPr>
              <a:t>Use only inflatable PFDs that are listed in the R&amp;SS Manual</a:t>
            </a:r>
          </a:p>
          <a:p>
            <a:pPr lvl="1" eaLnBrk="1" hangingPunct="1"/>
            <a:r>
              <a:rPr lang="en-US" altLang="en-US" smtClean="0">
                <a:ea typeface="ＭＳ Ｐゴシック" pitchFamily="34" charset="-128"/>
              </a:rPr>
              <a:t>NO MANUAL INFLATION PFDs</a:t>
            </a:r>
          </a:p>
        </p:txBody>
      </p:sp>
      <p:sp>
        <p:nvSpPr>
          <p:cNvPr id="10244" name="Footer Placeholder 3"/>
          <p:cNvSpPr>
            <a:spLocks noGrp="1"/>
          </p:cNvSpPr>
          <p:nvPr>
            <p:ph type="ftr" sz="quarter" idx="10"/>
          </p:nvPr>
        </p:nvSpPr>
        <p:spPr>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dirty="0" smtClean="0">
                <a:solidFill>
                  <a:srgbClr val="000099"/>
                </a:solidFill>
              </a:rPr>
              <a:t>2017 Surface </a:t>
            </a:r>
            <a:r>
              <a:rPr lang="en-US" dirty="0">
                <a:solidFill>
                  <a:srgbClr val="000099"/>
                </a:solidFill>
              </a:rPr>
              <a:t>Operations </a:t>
            </a:r>
            <a:r>
              <a:rPr lang="en-US" dirty="0" smtClean="0">
                <a:solidFill>
                  <a:srgbClr val="000099"/>
                </a:solidFill>
              </a:rPr>
              <a:t>Workshop</a:t>
            </a:r>
          </a:p>
          <a:p>
            <a:pPr eaLnBrk="1" hangingPunct="1">
              <a:defRPr/>
            </a:pPr>
            <a:r>
              <a:rPr lang="en-US" dirty="0">
                <a:solidFill>
                  <a:srgbClr val="000099"/>
                </a:solidFill>
              </a:rPr>
              <a:t>Response Directorate</a:t>
            </a:r>
          </a:p>
        </p:txBody>
      </p:sp>
      <p:sp>
        <p:nvSpPr>
          <p:cNvPr id="20485"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22660E81-56DA-48FC-843A-514E5E5ED9D0}" type="slidenum">
              <a:rPr lang="en-US" altLang="en-US" sz="1400" smtClean="0">
                <a:solidFill>
                  <a:srgbClr val="000099"/>
                </a:solidFill>
              </a:rPr>
              <a:pPr eaLnBrk="1" hangingPunct="1">
                <a:spcBef>
                  <a:spcPct val="0"/>
                </a:spcBef>
                <a:buFontTx/>
                <a:buNone/>
                <a:defRPr/>
              </a:pPr>
              <a:t>7</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NavRules</a:t>
            </a:r>
            <a:endParaRPr lang="en-US" dirty="0"/>
          </a:p>
        </p:txBody>
      </p:sp>
      <p:sp>
        <p:nvSpPr>
          <p:cNvPr id="21507" name="Content Placeholder 2"/>
          <p:cNvSpPr>
            <a:spLocks noGrp="1"/>
          </p:cNvSpPr>
          <p:nvPr>
            <p:ph idx="1"/>
          </p:nvPr>
        </p:nvSpPr>
        <p:spPr>
          <a:xfrm>
            <a:off x="457200" y="1371600"/>
            <a:ext cx="8229600" cy="4800600"/>
          </a:xfrm>
        </p:spPr>
        <p:txBody>
          <a:bodyPr/>
          <a:lstStyle/>
          <a:p>
            <a:pPr eaLnBrk="1" hangingPunct="1"/>
            <a:r>
              <a:rPr lang="en-US" altLang="en-US" sz="4000" dirty="0" smtClean="0">
                <a:ea typeface="ＭＳ Ｐゴシック" pitchFamily="34" charset="-128"/>
              </a:rPr>
              <a:t>Latest revision:  August </a:t>
            </a:r>
            <a:r>
              <a:rPr lang="en-US" altLang="en-US" sz="4000" dirty="0" smtClean="0">
                <a:ea typeface="ＭＳ Ｐゴシック" pitchFamily="34" charset="-128"/>
              </a:rPr>
              <a:t>2014</a:t>
            </a:r>
          </a:p>
          <a:p>
            <a:pPr eaLnBrk="1" hangingPunct="1"/>
            <a:endParaRPr lang="en-US" altLang="en-US" sz="4000" dirty="0" smtClean="0">
              <a:ea typeface="ＭＳ Ｐゴシック" pitchFamily="34" charset="-128"/>
            </a:endParaRPr>
          </a:p>
          <a:p>
            <a:pPr eaLnBrk="1" hangingPunct="1"/>
            <a:r>
              <a:rPr lang="en-US" altLang="en-US" sz="4000" dirty="0" smtClean="0">
                <a:ea typeface="ＭＳ Ｐゴシック" pitchFamily="34" charset="-128"/>
              </a:rPr>
              <a:t>Required for surface </a:t>
            </a:r>
            <a:r>
              <a:rPr lang="en-US" altLang="en-US" sz="4000" dirty="0" smtClean="0">
                <a:ea typeface="ＭＳ Ｐゴシック" pitchFamily="34" charset="-128"/>
              </a:rPr>
              <a:t>facilities</a:t>
            </a:r>
          </a:p>
          <a:p>
            <a:pPr eaLnBrk="1" hangingPunct="1"/>
            <a:endParaRPr lang="en-US" altLang="en-US" sz="4000" dirty="0" smtClean="0">
              <a:ea typeface="ＭＳ Ｐゴシック" pitchFamily="34" charset="-128"/>
            </a:endParaRPr>
          </a:p>
          <a:p>
            <a:pPr eaLnBrk="1" hangingPunct="1"/>
            <a:r>
              <a:rPr lang="en-US" altLang="en-US" sz="4000" dirty="0" smtClean="0">
                <a:ea typeface="ＭＳ Ｐゴシック" pitchFamily="34" charset="-128"/>
              </a:rPr>
              <a:t>Hard copies are available commercially</a:t>
            </a:r>
          </a:p>
          <a:p>
            <a:pPr eaLnBrk="1" hangingPunct="1">
              <a:buNone/>
            </a:pPr>
            <a:endParaRPr lang="en-US" altLang="en-US" sz="4000" dirty="0" smtClean="0">
              <a:ea typeface="ＭＳ Ｐゴシック" pitchFamily="34" charset="-128"/>
            </a:endParaRPr>
          </a:p>
          <a:p>
            <a:pPr eaLnBrk="1" hangingPunct="1"/>
            <a:endParaRPr lang="en-US" altLang="en-US" dirty="0" smtClean="0">
              <a:ea typeface="ＭＳ Ｐゴシック" pitchFamily="34" charset="-128"/>
            </a:endParaRPr>
          </a:p>
          <a:p>
            <a:pPr eaLnBrk="1" hangingPunct="1"/>
            <a:endParaRPr lang="en-US" altLang="en-US" dirty="0" smtClean="0">
              <a:ea typeface="ＭＳ Ｐゴシック" pitchFamily="34" charset="-128"/>
            </a:endParaRP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21509"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8F6B8D9F-110E-4126-99C1-F9ABBE835016}" type="slidenum">
              <a:rPr lang="en-US" altLang="en-US" sz="1400" smtClean="0">
                <a:solidFill>
                  <a:srgbClr val="000099"/>
                </a:solidFill>
              </a:rPr>
              <a:pPr eaLnBrk="1" hangingPunct="1">
                <a:spcBef>
                  <a:spcPct val="0"/>
                </a:spcBef>
                <a:buFontTx/>
                <a:buNone/>
                <a:defRPr/>
              </a:pPr>
              <a:t>8</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13"/>
            <a:ext cx="8229600" cy="979487"/>
          </a:xfrm>
        </p:spPr>
        <p:txBody>
          <a:bodyPr/>
          <a:lstStyle/>
          <a:p>
            <a:pPr eaLnBrk="1" hangingPunct="1">
              <a:defRPr/>
            </a:pPr>
            <a:r>
              <a:rPr lang="en-US" dirty="0" smtClean="0"/>
              <a:t>NavRules (continued)</a:t>
            </a:r>
            <a:endParaRPr lang="en-US" dirty="0"/>
          </a:p>
        </p:txBody>
      </p:sp>
      <p:sp>
        <p:nvSpPr>
          <p:cNvPr id="22531" name="Content Placeholder 2"/>
          <p:cNvSpPr>
            <a:spLocks noGrp="1"/>
          </p:cNvSpPr>
          <p:nvPr>
            <p:ph idx="1"/>
          </p:nvPr>
        </p:nvSpPr>
        <p:spPr>
          <a:xfrm>
            <a:off x="457200" y="1447800"/>
            <a:ext cx="8305800" cy="4678363"/>
          </a:xfrm>
        </p:spPr>
        <p:txBody>
          <a:bodyPr/>
          <a:lstStyle/>
          <a:p>
            <a:pPr eaLnBrk="1" hangingPunct="1"/>
            <a:r>
              <a:rPr lang="en-US" altLang="en-US" sz="4000" smtClean="0">
                <a:ea typeface="ＭＳ Ｐゴシック" pitchFamily="34" charset="-128"/>
              </a:rPr>
              <a:t>Download link on Response website:</a:t>
            </a:r>
          </a:p>
          <a:p>
            <a:pPr eaLnBrk="1" hangingPunct="1"/>
            <a:r>
              <a:rPr lang="en-US" altLang="en-US" sz="4000" smtClean="0">
                <a:ea typeface="ＭＳ Ｐゴシック" pitchFamily="34" charset="-128"/>
              </a:rPr>
              <a:t>DIRAUX/OTO/OIA may have specific navigation requirements for your region</a:t>
            </a:r>
          </a:p>
          <a:p>
            <a:pPr eaLnBrk="1" hangingPunct="1"/>
            <a:r>
              <a:rPr lang="en-US" altLang="en-US" sz="4000" smtClean="0">
                <a:ea typeface="ＭＳ Ｐゴシック" pitchFamily="34" charset="-128"/>
              </a:rPr>
              <a:t>Periodically updated, stay alert for changes</a:t>
            </a:r>
          </a:p>
        </p:txBody>
      </p:sp>
      <p:sp>
        <p:nvSpPr>
          <p:cNvPr id="4" name="Footer Placeholder 3"/>
          <p:cNvSpPr>
            <a:spLocks noGrp="1"/>
          </p:cNvSpPr>
          <p:nvPr>
            <p:ph type="ftr" sz="quarter" idx="10"/>
          </p:nvPr>
        </p:nvSpPr>
        <p:spPr/>
        <p:txBody>
          <a:bodyPr/>
          <a:lstStyle/>
          <a:p>
            <a:pPr>
              <a:defRPr/>
            </a:pPr>
            <a:r>
              <a:rPr lang="en-US"/>
              <a:t>2017 Surface Operations Workshop</a:t>
            </a:r>
          </a:p>
          <a:p>
            <a:pPr>
              <a:defRPr/>
            </a:pPr>
            <a:r>
              <a:rPr lang="en-US"/>
              <a:t>Response Directorate</a:t>
            </a:r>
          </a:p>
        </p:txBody>
      </p:sp>
      <p:sp>
        <p:nvSpPr>
          <p:cNvPr id="22533" name="Slide Number Placeholder 4"/>
          <p:cNvSpPr>
            <a:spLocks noGrp="1"/>
          </p:cNvSpPr>
          <p:nvPr>
            <p:ph type="sldNum" sz="quarter" idx="1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defRPr/>
            </a:pPr>
            <a:fld id="{C4B44E40-1FB3-4C56-AD73-089448035D6F}" type="slidenum">
              <a:rPr lang="en-US" altLang="en-US" sz="1400" smtClean="0">
                <a:solidFill>
                  <a:srgbClr val="000099"/>
                </a:solidFill>
              </a:rPr>
              <a:pPr eaLnBrk="1" hangingPunct="1">
                <a:spcBef>
                  <a:spcPct val="0"/>
                </a:spcBef>
                <a:buFontTx/>
                <a:buNone/>
                <a:defRPr/>
              </a:pPr>
              <a:t>9</a:t>
            </a:fld>
            <a:endParaRPr lang="en-US" altLang="en-US" sz="1400" smtClean="0">
              <a:solidFill>
                <a:srgbClr val="000099"/>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SCGAux-dark">
  <a:themeElements>
    <a:clrScheme name="USCGAux-dar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CGAux-dark">
      <a:majorFont>
        <a:latin typeface="Arial Black"/>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USCGAux-dar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CGAux-dar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CGAux-dar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CGAux-dar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CGAux-da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CGAux-da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CGAux-da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431</TotalTime>
  <Words>3807</Words>
  <Application>Microsoft Office PowerPoint</Application>
  <PresentationFormat>On-screen Show (4:3)</PresentationFormat>
  <Paragraphs>493</Paragraphs>
  <Slides>44</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Times New Roman</vt:lpstr>
      <vt:lpstr>Arial Black</vt:lpstr>
      <vt:lpstr>Constantia</vt:lpstr>
      <vt:lpstr>Calibri</vt:lpstr>
      <vt:lpstr>Wingdings 2</vt:lpstr>
      <vt:lpstr>ＭＳ Ｐゴシック</vt:lpstr>
      <vt:lpstr>USCGAux-dark</vt:lpstr>
      <vt:lpstr>2017 D-11 N Operations Workshop</vt:lpstr>
      <vt:lpstr>MANDATORY</vt:lpstr>
      <vt:lpstr>Personal Protective Equipment  (PPE)</vt:lpstr>
      <vt:lpstr>PPE (Continued)</vt:lpstr>
      <vt:lpstr>PPE – Survival Vest Carriage</vt:lpstr>
      <vt:lpstr>PPE Reminders</vt:lpstr>
      <vt:lpstr>PPE Reminders</vt:lpstr>
      <vt:lpstr>NavRules</vt:lpstr>
      <vt:lpstr>NavRules (continued)</vt:lpstr>
      <vt:lpstr>Training and Safety</vt:lpstr>
      <vt:lpstr>Mishap Reporting</vt:lpstr>
      <vt:lpstr>Mishap Reporting</vt:lpstr>
      <vt:lpstr>Mishap Reporting</vt:lpstr>
      <vt:lpstr>Navigation Standards</vt:lpstr>
      <vt:lpstr>Coxswain Responsibilities</vt:lpstr>
      <vt:lpstr>Coxswain Responsibilities</vt:lpstr>
      <vt:lpstr>Crew Responsibilities</vt:lpstr>
      <vt:lpstr>Important Reminders</vt:lpstr>
      <vt:lpstr>Important Reminders</vt:lpstr>
      <vt:lpstr>Patrol Reminders</vt:lpstr>
      <vt:lpstr> “Happen Upon Policy” Reminder  </vt:lpstr>
      <vt:lpstr>Review of “Happen Upon Policy”</vt:lpstr>
      <vt:lpstr>Assistance to Auxiliary Facilities</vt:lpstr>
      <vt:lpstr>Safety is Always Priority 1</vt:lpstr>
      <vt:lpstr>Provide SAR Response</vt:lpstr>
      <vt:lpstr>Responsibilities of Facility Owners</vt:lpstr>
      <vt:lpstr>Offer for Use Forms</vt:lpstr>
      <vt:lpstr>I’M SAFE</vt:lpstr>
      <vt:lpstr>Operating in Reduced Visibility</vt:lpstr>
      <vt:lpstr>NIGHT OPS</vt:lpstr>
      <vt:lpstr>Operational Parameters -  Communications</vt:lpstr>
      <vt:lpstr>Radio Communications</vt:lpstr>
      <vt:lpstr>Radio Communications</vt:lpstr>
      <vt:lpstr>Radio Communications Proper Comms</vt:lpstr>
      <vt:lpstr>Towing</vt:lpstr>
      <vt:lpstr>Towing (continued)</vt:lpstr>
      <vt:lpstr>AOM Reminders</vt:lpstr>
      <vt:lpstr>AOM (continued)</vt:lpstr>
      <vt:lpstr>AOM (continued)</vt:lpstr>
      <vt:lpstr>AOM (continued)</vt:lpstr>
      <vt:lpstr>AOM (continued)</vt:lpstr>
      <vt:lpstr>Subsistence  Payment Reminders</vt:lpstr>
      <vt:lpstr>Additional Reminders</vt:lpstr>
      <vt:lpstr>Bravo Zulu!</vt:lpstr>
    </vt:vector>
  </TitlesOfParts>
  <Company>United States Coast 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Auxiliary Uniforms</dc:title>
  <dc:creator>ddleavell</dc:creator>
  <cp:lastModifiedBy>Douglas Duane Leavell</cp:lastModifiedBy>
  <cp:revision>64</cp:revision>
  <dcterms:created xsi:type="dcterms:W3CDTF">2008-11-06T14:23:56Z</dcterms:created>
  <dcterms:modified xsi:type="dcterms:W3CDTF">2017-02-14T18:24:42Z</dcterms:modified>
</cp:coreProperties>
</file>