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65"/>
  </p:notesMasterIdLst>
  <p:sldIdLst>
    <p:sldId id="257" r:id="rId2"/>
    <p:sldId id="320" r:id="rId3"/>
    <p:sldId id="315" r:id="rId4"/>
    <p:sldId id="319" r:id="rId5"/>
    <p:sldId id="269" r:id="rId6"/>
    <p:sldId id="262" r:id="rId7"/>
    <p:sldId id="301" r:id="rId8"/>
    <p:sldId id="302" r:id="rId9"/>
    <p:sldId id="292" r:id="rId10"/>
    <p:sldId id="299" r:id="rId11"/>
    <p:sldId id="303" r:id="rId12"/>
    <p:sldId id="304" r:id="rId13"/>
    <p:sldId id="305" r:id="rId14"/>
    <p:sldId id="341" r:id="rId15"/>
    <p:sldId id="306" r:id="rId16"/>
    <p:sldId id="259" r:id="rId17"/>
    <p:sldId id="342" r:id="rId18"/>
    <p:sldId id="307" r:id="rId19"/>
    <p:sldId id="300" r:id="rId20"/>
    <p:sldId id="338" r:id="rId21"/>
    <p:sldId id="335" r:id="rId22"/>
    <p:sldId id="336" r:id="rId23"/>
    <p:sldId id="295" r:id="rId24"/>
    <p:sldId id="343" r:id="rId25"/>
    <p:sldId id="344" r:id="rId26"/>
    <p:sldId id="272" r:id="rId27"/>
    <p:sldId id="274" r:id="rId28"/>
    <p:sldId id="273" r:id="rId29"/>
    <p:sldId id="281" r:id="rId30"/>
    <p:sldId id="275" r:id="rId31"/>
    <p:sldId id="276" r:id="rId32"/>
    <p:sldId id="291" r:id="rId33"/>
    <p:sldId id="279" r:id="rId34"/>
    <p:sldId id="339" r:id="rId35"/>
    <p:sldId id="294" r:id="rId36"/>
    <p:sldId id="337" r:id="rId37"/>
    <p:sldId id="310" r:id="rId38"/>
    <p:sldId id="314" r:id="rId39"/>
    <p:sldId id="333" r:id="rId40"/>
    <p:sldId id="311" r:id="rId41"/>
    <p:sldId id="312" r:id="rId42"/>
    <p:sldId id="316" r:id="rId43"/>
    <p:sldId id="283" r:id="rId44"/>
    <p:sldId id="285" r:id="rId45"/>
    <p:sldId id="287" r:id="rId46"/>
    <p:sldId id="340" r:id="rId47"/>
    <p:sldId id="289" r:id="rId48"/>
    <p:sldId id="296" r:id="rId49"/>
    <p:sldId id="297" r:id="rId50"/>
    <p:sldId id="308" r:id="rId51"/>
    <p:sldId id="298" r:id="rId52"/>
    <p:sldId id="332" r:id="rId53"/>
    <p:sldId id="322" r:id="rId54"/>
    <p:sldId id="324" r:id="rId55"/>
    <p:sldId id="309" r:id="rId56"/>
    <p:sldId id="323" r:id="rId57"/>
    <p:sldId id="329" r:id="rId58"/>
    <p:sldId id="328" r:id="rId59"/>
    <p:sldId id="325" r:id="rId60"/>
    <p:sldId id="321" r:id="rId61"/>
    <p:sldId id="331" r:id="rId62"/>
    <p:sldId id="318" r:id="rId63"/>
    <p:sldId id="317" r:id="rId6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2358"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4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71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7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CD4C0B6-218C-422D-9B04-CC31A002F066}"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5377DC-282F-4F47-B291-CDE1D3727D53}" type="slidenum">
              <a:rPr lang="en-US"/>
              <a:pPr/>
              <a:t>1</a:t>
            </a:fld>
            <a:endParaRPr lang="en-US" dirty="0"/>
          </a:p>
        </p:txBody>
      </p:sp>
      <p:sp>
        <p:nvSpPr>
          <p:cNvPr id="6146" name="Rectangle 2"/>
          <p:cNvSpPr>
            <a:spLocks noGrp="1" noRot="1" noChangeAspect="1" noChangeArrowheads="1" noTextEdit="1"/>
          </p:cNvSpPr>
          <p:nvPr>
            <p:ph type="sldImg"/>
          </p:nvPr>
        </p:nvSpPr>
        <p:spPr>
          <a:xfrm>
            <a:off x="1136650" y="703263"/>
            <a:ext cx="4584700" cy="3438525"/>
          </a:xfrm>
          <a:ln/>
        </p:spPr>
      </p:sp>
      <p:sp>
        <p:nvSpPr>
          <p:cNvPr id="6147" name="Rectangle 3"/>
          <p:cNvSpPr>
            <a:spLocks noGrp="1" noChangeArrowheads="1"/>
          </p:cNvSpPr>
          <p:nvPr>
            <p:ph type="body" idx="1"/>
          </p:nvPr>
        </p:nvSpPr>
        <p:spPr>
          <a:xfrm>
            <a:off x="914400" y="4376738"/>
            <a:ext cx="5029200" cy="274637"/>
          </a:xfrm>
          <a:ln/>
          <a:effectLst>
            <a:outerShdw dist="107763" dir="2700000" algn="ctr" rotWithShape="0">
              <a:schemeClr val="bg2"/>
            </a:outerShdw>
          </a:effectLst>
        </p:spPr>
        <p:txBody>
          <a:bodyPr>
            <a:sp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8A6CFB-0568-42DA-AFC3-CAB443C252E8}" type="slidenum">
              <a:rPr lang="en-US" smtClean="0"/>
              <a:pPr fontAlgn="base">
                <a:spcBef>
                  <a:spcPct val="0"/>
                </a:spcBef>
                <a:spcAft>
                  <a:spcPct val="0"/>
                </a:spcAft>
                <a:defRPr/>
              </a:pPr>
              <a:t>59</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8A6CFB-0568-42DA-AFC3-CAB443C252E8}" type="slidenum">
              <a:rPr lang="en-US" smtClean="0"/>
              <a:pPr fontAlgn="base">
                <a:spcBef>
                  <a:spcPct val="0"/>
                </a:spcBef>
                <a:spcAft>
                  <a:spcPct val="0"/>
                </a:spcAft>
                <a:defRPr/>
              </a:pPr>
              <a:t>60</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8A6CFB-0568-42DA-AFC3-CAB443C252E8}" type="slidenum">
              <a:rPr lang="en-US" smtClean="0"/>
              <a:pPr fontAlgn="base">
                <a:spcBef>
                  <a:spcPct val="0"/>
                </a:spcBef>
                <a:spcAft>
                  <a:spcPct val="0"/>
                </a:spcAft>
                <a:defRPr/>
              </a:pPr>
              <a:t>61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endParaRPr lang="en-US" dirty="0"/>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123F5E-09EF-41B5-925E-369D9BE3F1B0}" type="slidenum">
              <a:rPr lang="en-US" smtClean="0"/>
              <a:pPr fontAlgn="base">
                <a:spcBef>
                  <a:spcPct val="0"/>
                </a:spcBef>
                <a:spcAft>
                  <a:spcPct val="0"/>
                </a:spcAft>
                <a:defRPr/>
              </a:pPr>
              <a:t>40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endParaRPr lang="en-US" dirty="0"/>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8C9CB3-BD5C-4222-AE81-3BEAD67CEE88}" type="slidenum">
              <a:rPr lang="en-US" smtClean="0"/>
              <a:pPr fontAlgn="base">
                <a:spcBef>
                  <a:spcPct val="0"/>
                </a:spcBef>
                <a:spcAft>
                  <a:spcPct val="0"/>
                </a:spcAft>
                <a:defRPr/>
              </a:pPr>
              <a:t>41</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8A6CFB-0568-42DA-AFC3-CAB443C252E8}" type="slidenum">
              <a:rPr lang="en-US" smtClean="0"/>
              <a:pPr fontAlgn="base">
                <a:spcBef>
                  <a:spcPct val="0"/>
                </a:spcBef>
                <a:spcAft>
                  <a:spcPct val="0"/>
                </a:spcAft>
                <a:defRPr/>
              </a:pPr>
              <a:t>53</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8A6CFB-0568-42DA-AFC3-CAB443C252E8}" type="slidenum">
              <a:rPr lang="en-US" smtClean="0"/>
              <a:pPr fontAlgn="base">
                <a:spcBef>
                  <a:spcPct val="0"/>
                </a:spcBef>
                <a:spcAft>
                  <a:spcPct val="0"/>
                </a:spcAft>
                <a:defRPr/>
              </a:pPr>
              <a:t>54</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8A6CFB-0568-42DA-AFC3-CAB443C252E8}" type="slidenum">
              <a:rPr lang="en-US" smtClean="0"/>
              <a:pPr fontAlgn="base">
                <a:spcBef>
                  <a:spcPct val="0"/>
                </a:spcBef>
                <a:spcAft>
                  <a:spcPct val="0"/>
                </a:spcAft>
                <a:defRPr/>
              </a:pPr>
              <a:t>55</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8A6CFB-0568-42DA-AFC3-CAB443C252E8}" type="slidenum">
              <a:rPr lang="en-US" smtClean="0"/>
              <a:pPr fontAlgn="base">
                <a:spcBef>
                  <a:spcPct val="0"/>
                </a:spcBef>
                <a:spcAft>
                  <a:spcPct val="0"/>
                </a:spcAft>
                <a:defRPr/>
              </a:pPr>
              <a:t>56</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8A6CFB-0568-42DA-AFC3-CAB443C252E8}" type="slidenum">
              <a:rPr lang="en-US" smtClean="0"/>
              <a:pPr fontAlgn="base">
                <a:spcBef>
                  <a:spcPct val="0"/>
                </a:spcBef>
                <a:spcAft>
                  <a:spcPct val="0"/>
                </a:spcAft>
                <a:defRPr/>
              </a:pPr>
              <a:t>57</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8A6CFB-0568-42DA-AFC3-CAB443C252E8}" type="slidenum">
              <a:rPr lang="en-US" smtClean="0"/>
              <a:pPr fontAlgn="base">
                <a:spcBef>
                  <a:spcPct val="0"/>
                </a:spcBef>
                <a:spcAft>
                  <a:spcPct val="0"/>
                </a:spcAft>
                <a:defRPr/>
              </a:pPr>
              <a:t>58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098" name="Group 2"/>
          <p:cNvGrpSpPr>
            <a:grpSpLocks/>
          </p:cNvGrpSpPr>
          <p:nvPr/>
        </p:nvGrpSpPr>
        <p:grpSpPr bwMode="auto">
          <a:xfrm>
            <a:off x="-7758113" y="1463675"/>
            <a:ext cx="16902113" cy="10795000"/>
            <a:chOff x="-4887" y="922"/>
            <a:chExt cx="10647" cy="6800"/>
          </a:xfrm>
        </p:grpSpPr>
        <p:sp>
          <p:nvSpPr>
            <p:cNvPr id="4099"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folHlink">
                    <a:gamma/>
                    <a:shade val="46275"/>
                    <a:invGamma/>
                  </a:schemeClr>
                </a:gs>
                <a:gs pos="100000">
                  <a:schemeClr val="folHlink"/>
                </a:gs>
              </a:gsLst>
              <a:lin ang="0" scaled="1"/>
            </a:gradFill>
            <a:ln w="9525">
              <a:noFill/>
              <a:round/>
              <a:headEnd type="none" w="sm" len="sm"/>
              <a:tailEnd type="none" w="sm" len="sm"/>
            </a:ln>
            <a:effectLst/>
          </p:spPr>
          <p:txBody>
            <a:bodyPr/>
            <a:lstStyle/>
            <a:p>
              <a:endParaRPr lang="en-US" dirty="0"/>
            </a:p>
          </p:txBody>
        </p:sp>
        <p:sp>
          <p:nvSpPr>
            <p:cNvPr id="4100" name="Arc 4"/>
            <p:cNvSpPr>
              <a:spLocks/>
            </p:cNvSpPr>
            <p:nvPr/>
          </p:nvSpPr>
          <p:spPr bwMode="auto">
            <a:xfrm>
              <a:off x="-4887" y="922"/>
              <a:ext cx="8474" cy="6800"/>
            </a:xfrm>
            <a:custGeom>
              <a:avLst/>
              <a:gdLst>
                <a:gd name="G0" fmla="+- 21600 0 0"/>
                <a:gd name="G1" fmla="+- 21600 0 0"/>
                <a:gd name="G2" fmla="+- 21600 0 0"/>
                <a:gd name="T0" fmla="*/ 43200 w 43200"/>
                <a:gd name="T1" fmla="*/ 21600 h 43200"/>
                <a:gd name="T2" fmla="*/ 24979 w 43200"/>
                <a:gd name="T3" fmla="*/ 266 h 43200"/>
                <a:gd name="T4" fmla="*/ 21600 w 43200"/>
                <a:gd name="T5" fmla="*/ 21600 h 43200"/>
              </a:gdLst>
              <a:ahLst/>
              <a:cxnLst>
                <a:cxn ang="0">
                  <a:pos x="T0" y="T1"/>
                </a:cxn>
                <a:cxn ang="0">
                  <a:pos x="T2" y="T3"/>
                </a:cxn>
                <a:cxn ang="0">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0" y="9670"/>
                    <a:pt x="9670" y="0"/>
                    <a:pt x="21600" y="0"/>
                  </a:cubicBezTo>
                  <a:cubicBezTo>
                    <a:pt x="22731" y="-1"/>
                    <a:pt x="23861" y="88"/>
                    <a:pt x="24979" y="265"/>
                  </a:cubicBezTo>
                </a:path>
                <a:path w="43200" h="43200" stroke="0" extrusionOk="0">
                  <a:moveTo>
                    <a:pt x="43200" y="21600"/>
                  </a:moveTo>
                  <a:cubicBezTo>
                    <a:pt x="43200" y="33529"/>
                    <a:pt x="33529" y="43200"/>
                    <a:pt x="21600" y="43200"/>
                  </a:cubicBezTo>
                  <a:cubicBezTo>
                    <a:pt x="9670" y="43200"/>
                    <a:pt x="0" y="33529"/>
                    <a:pt x="0" y="21600"/>
                  </a:cubicBezTo>
                  <a:cubicBezTo>
                    <a:pt x="0" y="9670"/>
                    <a:pt x="9670" y="0"/>
                    <a:pt x="21600" y="0"/>
                  </a:cubicBezTo>
                  <a:cubicBezTo>
                    <a:pt x="22731" y="-1"/>
                    <a:pt x="23861" y="88"/>
                    <a:pt x="24979" y="265"/>
                  </a:cubicBezTo>
                  <a:lnTo>
                    <a:pt x="21600" y="21600"/>
                  </a:lnTo>
                  <a:close/>
                </a:path>
              </a:pathLst>
            </a:custGeom>
            <a:noFill/>
            <a:ln w="12700" cap="sq">
              <a:solidFill>
                <a:schemeClr val="folHlink"/>
              </a:solidFill>
              <a:round/>
              <a:headEnd type="none" w="sm" len="sm"/>
              <a:tailEnd type="none" w="sm" len="sm"/>
            </a:ln>
            <a:effectLst/>
          </p:spPr>
          <p:txBody>
            <a:bodyPr/>
            <a:lstStyle/>
            <a:p>
              <a:endParaRPr lang="en-US" dirty="0"/>
            </a:p>
          </p:txBody>
        </p:sp>
      </p:grpSp>
      <p:sp>
        <p:nvSpPr>
          <p:cNvPr id="4101" name="Rectangle 5"/>
          <p:cNvSpPr>
            <a:spLocks noGrp="1" noChangeArrowheads="1"/>
          </p:cNvSpPr>
          <p:nvPr>
            <p:ph type="ctrTitle" sz="quarter"/>
          </p:nvPr>
        </p:nvSpPr>
        <p:spPr>
          <a:xfrm>
            <a:off x="1293813" y="762000"/>
            <a:ext cx="7772400" cy="1143000"/>
          </a:xfrm>
        </p:spPr>
        <p:txBody>
          <a:bodyPr anchor="b"/>
          <a:lstStyle>
            <a:lvl1pPr>
              <a:defRPr/>
            </a:lvl1pPr>
          </a:lstStyle>
          <a:p>
            <a:r>
              <a:rPr lang="en-US"/>
              <a:t>Click to edit Master title style</a:t>
            </a:r>
          </a:p>
        </p:txBody>
      </p:sp>
      <p:sp>
        <p:nvSpPr>
          <p:cNvPr id="4102" name="Rectangle 6"/>
          <p:cNvSpPr>
            <a:spLocks noGrp="1" noChangeArrowheads="1"/>
          </p:cNvSpPr>
          <p:nvPr>
            <p:ph type="subTitle" sz="quarter" idx="1"/>
          </p:nvPr>
        </p:nvSpPr>
        <p:spPr>
          <a:xfrm>
            <a:off x="3429000" y="2085975"/>
            <a:ext cx="5638800" cy="1038225"/>
          </a:xfrm>
        </p:spPr>
        <p:txBody>
          <a:bodyPr lIns="92075" rIns="92075"/>
          <a:lstStyle>
            <a:lvl1pPr marL="0" indent="0">
              <a:lnSpc>
                <a:spcPct val="70000"/>
              </a:lnSpc>
              <a:buFont typeface="Monotype Sorts" pitchFamily="2" charset="2"/>
              <a:buNone/>
              <a:defRPr/>
            </a:lvl1pPr>
          </a:lstStyle>
          <a:p>
            <a:r>
              <a:rPr lang="en-US"/>
              <a:t>Click to edit Master subtitle style</a:t>
            </a:r>
          </a:p>
        </p:txBody>
      </p:sp>
      <p:sp>
        <p:nvSpPr>
          <p:cNvPr id="4103" name="Rectangle 7"/>
          <p:cNvSpPr>
            <a:spLocks noGrp="1" noChangeArrowheads="1"/>
          </p:cNvSpPr>
          <p:nvPr>
            <p:ph type="dt" sz="quarter" idx="2"/>
          </p:nvPr>
        </p:nvSpPr>
        <p:spPr/>
        <p:txBody>
          <a:bodyPr/>
          <a:lstStyle>
            <a:lvl1pPr>
              <a:defRPr/>
            </a:lvl1pPr>
          </a:lstStyle>
          <a:p>
            <a:endParaRPr lang="en-US" dirty="0"/>
          </a:p>
        </p:txBody>
      </p:sp>
      <p:sp>
        <p:nvSpPr>
          <p:cNvPr id="4104" name="Rectangle 8"/>
          <p:cNvSpPr>
            <a:spLocks noGrp="1" noChangeArrowheads="1"/>
          </p:cNvSpPr>
          <p:nvPr>
            <p:ph type="ftr" sz="quarter" idx="3"/>
          </p:nvPr>
        </p:nvSpPr>
        <p:spPr>
          <a:xfrm>
            <a:off x="1295400" y="6365875"/>
            <a:ext cx="4267200" cy="457200"/>
          </a:xfrm>
        </p:spPr>
        <p:txBody>
          <a:bodyPr/>
          <a:lstStyle>
            <a:lvl1pPr>
              <a:defRPr/>
            </a:lvl1pPr>
          </a:lstStyle>
          <a:p>
            <a:endParaRPr lang="en-US" dirty="0"/>
          </a:p>
        </p:txBody>
      </p:sp>
      <p:sp>
        <p:nvSpPr>
          <p:cNvPr id="4105" name="Rectangle 9"/>
          <p:cNvSpPr>
            <a:spLocks noGrp="1" noChangeArrowheads="1"/>
          </p:cNvSpPr>
          <p:nvPr>
            <p:ph type="sldNum" sz="quarter" idx="4"/>
          </p:nvPr>
        </p:nvSpPr>
        <p:spPr/>
        <p:txBody>
          <a:bodyPr/>
          <a:lstStyle>
            <a:lvl2pPr lvl="1">
              <a:defRPr>
                <a:latin typeface="+mn-lt"/>
              </a:defRPr>
            </a:lvl2pPr>
          </a:lstStyle>
          <a:p>
            <a:pPr lvl="1"/>
            <a:fld id="{18D12854-7C4B-4DC1-AF3E-3C95522BF18C}" type="slidenum">
              <a:rPr lang="en-US"/>
              <a:pPr lvl="1"/>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2pPr lvl="1">
              <a:defRPr/>
            </a:lvl2pPr>
          </a:lstStyle>
          <a:p>
            <a:pPr lvl="1"/>
            <a:fld id="{B4483FCE-C152-4F98-BC2E-8517ECB656F7}" type="slidenum">
              <a:rPr lang="en-US"/>
              <a:pPr lvl="1"/>
              <a:t>‹#›</a:t>
            </a:fld>
            <a:endParaRPr lang="en-US" dirty="0">
              <a:latin typeface="+mn-l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1925"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2625"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2pPr lvl="1">
              <a:defRPr/>
            </a:lvl2pPr>
          </a:lstStyle>
          <a:p>
            <a:pPr lvl="1"/>
            <a:fld id="{CD6BFC8A-C619-4E3F-A9A3-563D31A1119D}" type="slidenum">
              <a:rPr lang="en-US"/>
              <a:pPr lvl="1"/>
              <a:t>‹#›</a:t>
            </a:fld>
            <a:endParaRPr lang="en-US" dirty="0">
              <a:latin typeface="+mn-lt"/>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2625"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2625" y="1981200"/>
            <a:ext cx="3810000" cy="4114800"/>
          </a:xfrm>
        </p:spPr>
        <p:txBody>
          <a:bodyPr/>
          <a:lstStyle/>
          <a:p>
            <a:endParaRPr lang="en-US" dirty="0"/>
          </a:p>
        </p:txBody>
      </p:sp>
      <p:sp>
        <p:nvSpPr>
          <p:cNvPr id="4" name="Text Placeholder 3"/>
          <p:cNvSpPr>
            <a:spLocks noGrp="1"/>
          </p:cNvSpPr>
          <p:nvPr>
            <p:ph type="body" sz="half" idx="2"/>
          </p:nvPr>
        </p:nvSpPr>
        <p:spPr>
          <a:xfrm>
            <a:off x="4645025"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7215188" y="6442075"/>
            <a:ext cx="1905000" cy="381000"/>
          </a:xfrm>
        </p:spPr>
        <p:txBody>
          <a:bodyPr/>
          <a:lstStyle>
            <a:lvl1pPr>
              <a:defRPr/>
            </a:lvl1pPr>
          </a:lstStyle>
          <a:p>
            <a:endParaRPr lang="en-US" dirty="0"/>
          </a:p>
        </p:txBody>
      </p:sp>
      <p:sp>
        <p:nvSpPr>
          <p:cNvPr id="6" name="Footer Placeholder 5"/>
          <p:cNvSpPr>
            <a:spLocks noGrp="1"/>
          </p:cNvSpPr>
          <p:nvPr>
            <p:ph type="ftr" sz="quarter" idx="11"/>
          </p:nvPr>
        </p:nvSpPr>
        <p:spPr>
          <a:xfrm>
            <a:off x="682625" y="6365875"/>
            <a:ext cx="4267200" cy="457200"/>
          </a:xfrm>
        </p:spPr>
        <p:txBody>
          <a:bodyPr/>
          <a:lstStyle>
            <a:lvl1pPr>
              <a:defRPr/>
            </a:lvl1pPr>
          </a:lstStyle>
          <a:p>
            <a:endParaRPr lang="en-US" dirty="0"/>
          </a:p>
        </p:txBody>
      </p:sp>
      <p:sp>
        <p:nvSpPr>
          <p:cNvPr id="7" name="Slide Number Placeholder 6"/>
          <p:cNvSpPr>
            <a:spLocks noGrp="1"/>
          </p:cNvSpPr>
          <p:nvPr>
            <p:ph type="sldNum" sz="quarter" idx="12"/>
          </p:nvPr>
        </p:nvSpPr>
        <p:spPr>
          <a:xfrm>
            <a:off x="7199313" y="6148388"/>
            <a:ext cx="1905000" cy="381000"/>
          </a:xfrm>
        </p:spPr>
        <p:txBody>
          <a:bodyPr/>
          <a:lstStyle>
            <a:lvl2pPr lvl="1">
              <a:defRPr/>
            </a:lvl2pPr>
          </a:lstStyle>
          <a:p>
            <a:pPr lvl="1"/>
            <a:fld id="{4950F5FC-AF31-4DD6-9D18-D410EABB0B35}" type="slidenum">
              <a:rPr lang="en-US"/>
              <a:pPr lvl="1"/>
              <a:t>‹#›</a:t>
            </a:fld>
            <a:endParaRPr lang="en-US" dirty="0">
              <a:latin typeface="+mn-l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2pPr lvl="1">
              <a:defRPr/>
            </a:lvl2pPr>
          </a:lstStyle>
          <a:p>
            <a:pPr lvl="1"/>
            <a:fld id="{CF5B4301-6053-4673-B737-9EB86B169DA8}" type="slidenum">
              <a:rPr lang="en-US"/>
              <a:pPr lvl="1"/>
              <a:t>‹#›</a:t>
            </a:fld>
            <a:endParaRPr lang="en-US" dirty="0">
              <a:latin typeface="+mn-l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2pPr lvl="1">
              <a:defRPr/>
            </a:lvl2pPr>
          </a:lstStyle>
          <a:p>
            <a:pPr lvl="1"/>
            <a:fld id="{5F1B7087-0B59-410C-AC2D-E5D7DDE3309E}" type="slidenum">
              <a:rPr lang="en-US"/>
              <a:pPr lvl="1"/>
              <a:t>‹#›</a:t>
            </a:fld>
            <a:endParaRPr lang="en-US" dirty="0">
              <a:latin typeface="+mn-l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26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50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2pPr lvl="1">
              <a:defRPr/>
            </a:lvl2pPr>
          </a:lstStyle>
          <a:p>
            <a:pPr lvl="1"/>
            <a:fld id="{194DEE81-FE3B-49BA-88AD-C347AFC90493}" type="slidenum">
              <a:rPr lang="en-US"/>
              <a:pPr lvl="1"/>
              <a:t>‹#›</a:t>
            </a:fld>
            <a:endParaRPr lang="en-US" dirty="0">
              <a:latin typeface="+mn-l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2pPr lvl="1">
              <a:defRPr/>
            </a:lvl2pPr>
          </a:lstStyle>
          <a:p>
            <a:pPr lvl="1"/>
            <a:fld id="{EF094A58-558C-45CF-9A54-F5F012BE70E4}" type="slidenum">
              <a:rPr lang="en-US"/>
              <a:pPr lvl="1"/>
              <a:t>‹#›</a:t>
            </a:fld>
            <a:endParaRPr lang="en-US" dirty="0">
              <a:latin typeface="+mn-l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2pPr lvl="1">
              <a:defRPr/>
            </a:lvl2pPr>
          </a:lstStyle>
          <a:p>
            <a:pPr lvl="1"/>
            <a:fld id="{40B901F8-4A04-46A1-B28A-F358FBD6D328}" type="slidenum">
              <a:rPr lang="en-US"/>
              <a:pPr lvl="1"/>
              <a:t>‹#›</a:t>
            </a:fld>
            <a:endParaRPr lang="en-US" dirty="0">
              <a:latin typeface="+mn-l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2pPr lvl="1">
              <a:defRPr/>
            </a:lvl2pPr>
          </a:lstStyle>
          <a:p>
            <a:pPr lvl="1"/>
            <a:fld id="{324FD24E-4950-4980-8FF0-7358423ED617}" type="slidenum">
              <a:rPr lang="en-US"/>
              <a:pPr lvl="1"/>
              <a:t>‹#›</a:t>
            </a:fld>
            <a:endParaRPr lang="en-US" dirty="0">
              <a:latin typeface="+mn-l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2pPr lvl="1">
              <a:defRPr/>
            </a:lvl2pPr>
          </a:lstStyle>
          <a:p>
            <a:pPr lvl="1"/>
            <a:fld id="{2CF2395B-2976-402E-9A18-76D6C0E17BB9}" type="slidenum">
              <a:rPr lang="en-US"/>
              <a:pPr lvl="1"/>
              <a:t>‹#›</a:t>
            </a:fld>
            <a:endParaRPr lang="en-US" dirty="0">
              <a:latin typeface="+mn-l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2pPr lvl="1">
              <a:defRPr/>
            </a:lvl2pPr>
          </a:lstStyle>
          <a:p>
            <a:pPr lvl="1"/>
            <a:fld id="{1F6BC684-63E2-4230-91C3-16A44369340C}" type="slidenum">
              <a:rPr lang="en-US"/>
              <a:pPr lvl="1"/>
              <a:t>‹#›</a:t>
            </a:fld>
            <a:endParaRPr lang="en-US" dirty="0">
              <a:latin typeface="+mn-l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8405813" y="4763"/>
            <a:ext cx="17538701" cy="13690600"/>
            <a:chOff x="-5295" y="3"/>
            <a:chExt cx="11048" cy="8624"/>
          </a:xfrm>
        </p:grpSpPr>
        <p:sp>
          <p:nvSpPr>
            <p:cNvPr id="3075"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folHlink">
                    <a:gamma/>
                    <a:shade val="46275"/>
                    <a:invGamma/>
                  </a:schemeClr>
                </a:gs>
                <a:gs pos="100000">
                  <a:schemeClr val="folHlink"/>
                </a:gs>
              </a:gsLst>
              <a:lin ang="0" scaled="1"/>
            </a:gradFill>
            <a:ln w="9525">
              <a:noFill/>
              <a:round/>
              <a:headEnd type="none" w="sm" len="sm"/>
              <a:tailEnd type="none" w="sm" len="sm"/>
            </a:ln>
            <a:effectLst/>
          </p:spPr>
          <p:txBody>
            <a:bodyPr/>
            <a:lstStyle/>
            <a:p>
              <a:endParaRPr lang="en-US" dirty="0"/>
            </a:p>
          </p:txBody>
        </p:sp>
        <p:sp>
          <p:nvSpPr>
            <p:cNvPr id="3076" name="Arc 4"/>
            <p:cNvSpPr>
              <a:spLocks/>
            </p:cNvSpPr>
            <p:nvPr/>
          </p:nvSpPr>
          <p:spPr bwMode="auto">
            <a:xfrm>
              <a:off x="-5295" y="3"/>
              <a:ext cx="10596" cy="8624"/>
            </a:xfrm>
            <a:custGeom>
              <a:avLst/>
              <a:gdLst>
                <a:gd name="G0" fmla="+- 21600 0 0"/>
                <a:gd name="G1" fmla="+- 21600 0 0"/>
                <a:gd name="G2" fmla="+- 21600 0 0"/>
                <a:gd name="T0" fmla="*/ 43200 w 43200"/>
                <a:gd name="T1" fmla="*/ 21600 h 43200"/>
                <a:gd name="T2" fmla="*/ 2160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1" y="9670"/>
                    <a:pt x="9670" y="0"/>
                    <a:pt x="21599" y="0"/>
                  </a:cubicBezTo>
                </a:path>
                <a:path w="43200" h="43200" stroke="0" extrusionOk="0">
                  <a:moveTo>
                    <a:pt x="43200" y="21600"/>
                  </a:moveTo>
                  <a:cubicBezTo>
                    <a:pt x="43200" y="33529"/>
                    <a:pt x="33529" y="43200"/>
                    <a:pt x="21600" y="43200"/>
                  </a:cubicBezTo>
                  <a:cubicBezTo>
                    <a:pt x="9670" y="43200"/>
                    <a:pt x="0" y="33529"/>
                    <a:pt x="0" y="21600"/>
                  </a:cubicBezTo>
                  <a:cubicBezTo>
                    <a:pt x="-1" y="9670"/>
                    <a:pt x="9670" y="0"/>
                    <a:pt x="21599" y="0"/>
                  </a:cubicBezTo>
                  <a:lnTo>
                    <a:pt x="21600" y="21600"/>
                  </a:lnTo>
                  <a:close/>
                </a:path>
              </a:pathLst>
            </a:custGeom>
            <a:noFill/>
            <a:ln w="12700" cap="sq">
              <a:solidFill>
                <a:schemeClr val="folHlink"/>
              </a:solidFill>
              <a:round/>
              <a:headEnd type="none" w="sm" len="sm"/>
              <a:tailEnd type="none" w="sm" len="sm"/>
            </a:ln>
            <a:effectLst/>
          </p:spPr>
          <p:txBody>
            <a:bodyPr/>
            <a:lstStyle/>
            <a:p>
              <a:endParaRPr lang="en-US" dirty="0"/>
            </a:p>
          </p:txBody>
        </p:sp>
      </p:grpSp>
      <p:sp>
        <p:nvSpPr>
          <p:cNvPr id="3077" name="Rectangle 5"/>
          <p:cNvSpPr>
            <a:spLocks noGrp="1" noChangeArrowheads="1"/>
          </p:cNvSpPr>
          <p:nvPr>
            <p:ph type="title"/>
          </p:nvPr>
        </p:nvSpPr>
        <p:spPr bwMode="auto">
          <a:xfrm>
            <a:off x="682625"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3078" name="Rectangle 6"/>
          <p:cNvSpPr>
            <a:spLocks noGrp="1" noChangeArrowheads="1"/>
          </p:cNvSpPr>
          <p:nvPr>
            <p:ph type="body" idx="1"/>
          </p:nvPr>
        </p:nvSpPr>
        <p:spPr bwMode="auto">
          <a:xfrm>
            <a:off x="682625" y="1981200"/>
            <a:ext cx="7772400" cy="4114800"/>
          </a:xfrm>
          <a:prstGeom prst="rect">
            <a:avLst/>
          </a:prstGeom>
          <a:noFill/>
          <a:ln w="9525">
            <a:noFill/>
            <a:miter lim="800000"/>
            <a:headEnd/>
            <a:tailEnd/>
          </a:ln>
          <a:effectLst/>
        </p:spPr>
        <p:txBody>
          <a:bodyPr vert="horz" wrap="square" lIns="182562" tIns="46038" rIns="182562"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9" name="Rectangle 7"/>
          <p:cNvSpPr>
            <a:spLocks noGrp="1" noChangeArrowheads="1"/>
          </p:cNvSpPr>
          <p:nvPr>
            <p:ph type="dt" sz="half" idx="2"/>
          </p:nvPr>
        </p:nvSpPr>
        <p:spPr bwMode="auto">
          <a:xfrm>
            <a:off x="7215188" y="6442075"/>
            <a:ext cx="1905000" cy="3810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endParaRPr lang="en-US" dirty="0"/>
          </a:p>
        </p:txBody>
      </p:sp>
      <p:sp>
        <p:nvSpPr>
          <p:cNvPr id="3080" name="Rectangle 8"/>
          <p:cNvSpPr>
            <a:spLocks noGrp="1" noChangeArrowheads="1"/>
          </p:cNvSpPr>
          <p:nvPr>
            <p:ph type="ftr" sz="quarter" idx="3"/>
          </p:nvPr>
        </p:nvSpPr>
        <p:spPr bwMode="auto">
          <a:xfrm>
            <a:off x="682625" y="6365875"/>
            <a:ext cx="42672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vl1pPr>
          </a:lstStyle>
          <a:p>
            <a:endParaRPr lang="en-US" dirty="0"/>
          </a:p>
        </p:txBody>
      </p:sp>
      <p:sp>
        <p:nvSpPr>
          <p:cNvPr id="3081" name="Rectangle 9"/>
          <p:cNvSpPr>
            <a:spLocks noGrp="1" noChangeArrowheads="1"/>
          </p:cNvSpPr>
          <p:nvPr>
            <p:ph type="sldNum" sz="quarter" idx="4"/>
          </p:nvPr>
        </p:nvSpPr>
        <p:spPr bwMode="auto">
          <a:xfrm>
            <a:off x="7199313" y="6148388"/>
            <a:ext cx="1905000" cy="381000"/>
          </a:xfrm>
          <a:prstGeom prst="rect">
            <a:avLst/>
          </a:prstGeom>
          <a:noFill/>
          <a:ln w="9525">
            <a:noFill/>
            <a:miter lim="800000"/>
            <a:headEnd/>
            <a:tailEnd/>
          </a:ln>
          <a:effectLst/>
        </p:spPr>
        <p:txBody>
          <a:bodyPr vert="horz" wrap="none" lIns="92075" tIns="0" rIns="92075" bIns="0" numCol="1" anchor="b" anchorCtr="0" compatLnSpc="1">
            <a:prstTxWarp prst="textNoShape">
              <a:avLst/>
            </a:prstTxWarp>
          </a:bodyPr>
          <a:lstStyle>
            <a:lvl2pPr lvl="1" algn="r">
              <a:defRPr sz="1400">
                <a:latin typeface="+mj-lt"/>
              </a:defRPr>
            </a:lvl2pPr>
          </a:lstStyle>
          <a:p>
            <a:pPr lvl="1"/>
            <a:fld id="{D93E3058-CF70-4B96-9D03-6D348A4F1186}" type="slidenum">
              <a:rPr lang="en-US"/>
              <a:pPr lvl="1"/>
              <a:t>‹#›</a:t>
            </a:fld>
            <a:endParaRPr lang="en-US" dirty="0"/>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lnSpc>
          <a:spcPct val="90000"/>
        </a:lnSpc>
        <a:spcBef>
          <a:spcPct val="20000"/>
        </a:spcBef>
        <a:spcAft>
          <a:spcPct val="0"/>
        </a:spcAft>
        <a:buClr>
          <a:srgbClr val="FFCC00"/>
        </a:buClr>
        <a:buSzPct val="55000"/>
        <a:buFont typeface="Monotype Sort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kumimoji="1" sz="2800">
          <a:solidFill>
            <a:schemeClr val="tx1"/>
          </a:solidFill>
          <a:latin typeface="+mn-lt"/>
        </a:defRPr>
      </a:lvl2pPr>
      <a:lvl3pPr marL="1143000" indent="-228600" algn="l" rtl="0" eaLnBrk="0" fontAlgn="base" hangingPunct="0">
        <a:spcBef>
          <a:spcPct val="20000"/>
        </a:spcBef>
        <a:spcAft>
          <a:spcPct val="0"/>
        </a:spcAft>
        <a:buClr>
          <a:srgbClr val="00CCFF"/>
        </a:buClr>
        <a:buSzPct val="50000"/>
        <a:buFont typeface="Monotype Sorts" pitchFamily="2" charset="2"/>
        <a:buChar char="l"/>
        <a:defRPr kumimoji="1"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accent1"/>
        </a:buClr>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accent1"/>
        </a:buClr>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accent1"/>
        </a:buClr>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accent1"/>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oleObject" Target="../embeddings/oleObject1.bin"/><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wmf"/><Relationship Id="rId9" Type="http://schemas.openxmlformats.org/officeDocument/2006/relationships/image" Target="../media/image26.png"/><Relationship Id="rId14" Type="http://schemas.openxmlformats.org/officeDocument/2006/relationships/image" Target="../media/image3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38.jpeg"/><Relationship Id="rId13" Type="http://schemas.openxmlformats.org/officeDocument/2006/relationships/image" Target="../media/image43.jpeg"/><Relationship Id="rId3" Type="http://schemas.openxmlformats.org/officeDocument/2006/relationships/image" Target="../media/image33.jpeg"/><Relationship Id="rId7" Type="http://schemas.openxmlformats.org/officeDocument/2006/relationships/image" Target="../media/image37.jpeg"/><Relationship Id="rId12" Type="http://schemas.openxmlformats.org/officeDocument/2006/relationships/image" Target="../media/image42.jpeg"/><Relationship Id="rId2" Type="http://schemas.openxmlformats.org/officeDocument/2006/relationships/image" Target="../media/image32.png"/><Relationship Id="rId1" Type="http://schemas.openxmlformats.org/officeDocument/2006/relationships/slideLayout" Target="../slideLayouts/slideLayout6.xml"/><Relationship Id="rId6" Type="http://schemas.openxmlformats.org/officeDocument/2006/relationships/image" Target="../media/image36.jpeg"/><Relationship Id="rId11" Type="http://schemas.openxmlformats.org/officeDocument/2006/relationships/image" Target="../media/image41.jpeg"/><Relationship Id="rId5" Type="http://schemas.openxmlformats.org/officeDocument/2006/relationships/image" Target="../media/image35.jpeg"/><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jpeg"/><Relationship Id="rId14" Type="http://schemas.openxmlformats.org/officeDocument/2006/relationships/image" Target="../media/image44.jpeg"/></Relationships>
</file>

<file path=ppt/slides/_rels/slide3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jpeg"/></Relationships>
</file>

<file path=ppt/slides/_rels/slide41.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png"/><Relationship Id="rId4" Type="http://schemas.openxmlformats.org/officeDocument/2006/relationships/image" Target="../media/image5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5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5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590800" y="533400"/>
            <a:ext cx="6324600" cy="1905000"/>
          </a:xfrm>
          <a:noFill/>
          <a:ln/>
        </p:spPr>
        <p:txBody>
          <a:bodyPr/>
          <a:lstStyle/>
          <a:p>
            <a:r>
              <a:rPr lang="en-US" sz="6000" dirty="0"/>
              <a:t>CGAUX </a:t>
            </a:r>
            <a:br>
              <a:rPr lang="en-US" sz="6000" dirty="0"/>
            </a:br>
            <a:r>
              <a:rPr lang="en-US" sz="6000" dirty="0"/>
              <a:t>Member Training</a:t>
            </a:r>
            <a:endParaRPr lang="en-US" dirty="0"/>
          </a:p>
        </p:txBody>
      </p:sp>
      <p:sp>
        <p:nvSpPr>
          <p:cNvPr id="5123" name="Rectangle 3"/>
          <p:cNvSpPr>
            <a:spLocks noGrp="1" noChangeArrowheads="1"/>
          </p:cNvSpPr>
          <p:nvPr>
            <p:ph type="subTitle" idx="1"/>
          </p:nvPr>
        </p:nvSpPr>
        <p:spPr>
          <a:xfrm>
            <a:off x="914400" y="2819400"/>
            <a:ext cx="7543800" cy="2667000"/>
          </a:xfrm>
          <a:noFill/>
          <a:ln/>
        </p:spPr>
        <p:txBody>
          <a:bodyPr anchor="ctr"/>
          <a:lstStyle/>
          <a:p>
            <a:pPr algn="ctr"/>
            <a:endParaRPr lang="en-US" sz="4000" dirty="0">
              <a:latin typeface="Arial" charset="0"/>
            </a:endParaRPr>
          </a:p>
          <a:p>
            <a:pPr algn="ctr"/>
            <a:r>
              <a:rPr lang="en-US" sz="6000" u="sng" dirty="0">
                <a:effectLst>
                  <a:outerShdw blurRad="38100" dist="38100" dir="2700000" algn="tl">
                    <a:srgbClr val="000000">
                      <a:alpha val="43137"/>
                    </a:srgbClr>
                  </a:outerShdw>
                </a:effectLst>
                <a:latin typeface="Arial" charset="0"/>
              </a:rPr>
              <a:t>UNIFORMS</a:t>
            </a:r>
          </a:p>
          <a:p>
            <a:endParaRPr lang="en-US" dirty="0">
              <a:latin typeface="Arial" charset="0"/>
            </a:endParaRPr>
          </a:p>
        </p:txBody>
      </p:sp>
      <p:pic>
        <p:nvPicPr>
          <p:cNvPr id="5" name="Picture 4" descr="D11nr-patch-final.jpg"/>
          <p:cNvPicPr>
            <a:picLocks noChangeAspect="1"/>
          </p:cNvPicPr>
          <p:nvPr/>
        </p:nvPicPr>
        <p:blipFill>
          <a:blip r:embed="rId4" cstate="print"/>
          <a:stretch>
            <a:fillRect/>
          </a:stretch>
        </p:blipFill>
        <p:spPr>
          <a:xfrm>
            <a:off x="152400" y="152400"/>
            <a:ext cx="2164522" cy="2133600"/>
          </a:xfrm>
          <a:prstGeom prst="rect">
            <a:avLst/>
          </a:prstGeom>
        </p:spPr>
      </p:pic>
    </p:spTree>
  </p:cSld>
  <p:clrMapOvr>
    <a:overrideClrMapping bg1="dk2" tx1="lt1" bg2="dk1" tx2="lt2" accent1="accent1" accent2="accent2" accent3="accent3" accent4="accent4" accent5="accent5" accent6="accent6" hlink="hlink" folHlink="folHlink"/>
  </p:clrMapOvr>
  <p:transition spd="med">
    <p:strips dir="ru"/>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667000" y="228600"/>
            <a:ext cx="5638800" cy="990600"/>
          </a:xfrm>
        </p:spPr>
        <p:txBody>
          <a:bodyPr/>
          <a:lstStyle/>
          <a:p>
            <a:pPr algn="ctr"/>
            <a:r>
              <a:rPr lang="en-US" dirty="0"/>
              <a:t>Trousers / Skirt / Belt </a:t>
            </a:r>
            <a:r>
              <a:rPr lang="en-US" sz="2800" dirty="0"/>
              <a:t>– Tropical Blue</a:t>
            </a:r>
          </a:p>
        </p:txBody>
      </p:sp>
      <p:sp>
        <p:nvSpPr>
          <p:cNvPr id="12291" name="Rectangle 3"/>
          <p:cNvSpPr>
            <a:spLocks noGrp="1" noChangeArrowheads="1"/>
          </p:cNvSpPr>
          <p:nvPr>
            <p:ph type="body" idx="1"/>
          </p:nvPr>
        </p:nvSpPr>
        <p:spPr>
          <a:xfrm>
            <a:off x="381000" y="1371600"/>
            <a:ext cx="8610600" cy="5334000"/>
          </a:xfrm>
        </p:spPr>
        <p:txBody>
          <a:bodyPr/>
          <a:lstStyle/>
          <a:p>
            <a:pPr eaLnBrk="1" hangingPunct="1"/>
            <a:r>
              <a:rPr lang="en-US" sz="2400" dirty="0"/>
              <a:t>Trousers (Male/Female)</a:t>
            </a:r>
          </a:p>
          <a:p>
            <a:pPr lvl="2" eaLnBrk="1" hangingPunct="1">
              <a:lnSpc>
                <a:spcPct val="90000"/>
              </a:lnSpc>
            </a:pPr>
            <a:r>
              <a:rPr lang="en-US" dirty="0"/>
              <a:t>Coast Guard Blue Service Trousers (Service Dress Blue).</a:t>
            </a:r>
          </a:p>
          <a:p>
            <a:pPr lvl="2" eaLnBrk="1" hangingPunct="1">
              <a:lnSpc>
                <a:spcPct val="90000"/>
              </a:lnSpc>
            </a:pPr>
            <a:r>
              <a:rPr lang="en-US" dirty="0"/>
              <a:t>Worn with Black web belt.</a:t>
            </a:r>
          </a:p>
          <a:p>
            <a:pPr eaLnBrk="1" hangingPunct="1">
              <a:buNone/>
            </a:pPr>
            <a:r>
              <a:rPr lang="en-US" sz="2400" dirty="0"/>
              <a:t>	Skirt (Female)</a:t>
            </a:r>
          </a:p>
          <a:p>
            <a:pPr lvl="2" eaLnBrk="1" hangingPunct="1">
              <a:lnSpc>
                <a:spcPct val="90000"/>
              </a:lnSpc>
            </a:pPr>
            <a:r>
              <a:rPr lang="en-US" dirty="0"/>
              <a:t>Coast Guard Blue Service Skirt (Service Dress Blue).</a:t>
            </a:r>
          </a:p>
          <a:p>
            <a:pPr lvl="2" eaLnBrk="1" hangingPunct="1">
              <a:lnSpc>
                <a:spcPct val="90000"/>
              </a:lnSpc>
            </a:pPr>
            <a:r>
              <a:rPr lang="en-US" dirty="0"/>
              <a:t>Worn with Black web belt.</a:t>
            </a:r>
          </a:p>
          <a:p>
            <a:pPr lvl="2" eaLnBrk="1" hangingPunct="1">
              <a:lnSpc>
                <a:spcPct val="90000"/>
              </a:lnSpc>
            </a:pPr>
            <a:r>
              <a:rPr lang="en-US" dirty="0"/>
              <a:t>Worn with stockings. </a:t>
            </a:r>
          </a:p>
          <a:p>
            <a:pPr eaLnBrk="1" hangingPunct="1">
              <a:buNone/>
            </a:pPr>
            <a:r>
              <a:rPr lang="en-US" sz="2400" dirty="0"/>
              <a:t>	Belt (Male/Female)</a:t>
            </a:r>
          </a:p>
          <a:p>
            <a:pPr lvl="2" eaLnBrk="1" hangingPunct="1">
              <a:lnSpc>
                <a:spcPct val="90000"/>
              </a:lnSpc>
            </a:pPr>
            <a:r>
              <a:rPr lang="en-US" dirty="0"/>
              <a:t>Black web belt with silver tip. </a:t>
            </a:r>
          </a:p>
          <a:p>
            <a:pPr lvl="2" eaLnBrk="1" hangingPunct="1">
              <a:lnSpc>
                <a:spcPct val="90000"/>
              </a:lnSpc>
            </a:pPr>
            <a:r>
              <a:rPr lang="en-US" dirty="0"/>
              <a:t>Worn with Silver belt buckle.</a:t>
            </a:r>
          </a:p>
          <a:p>
            <a:pPr lvl="2" eaLnBrk="1" hangingPunct="1">
              <a:lnSpc>
                <a:spcPct val="90000"/>
              </a:lnSpc>
            </a:pPr>
            <a:r>
              <a:rPr lang="en-US" dirty="0"/>
              <a:t>The right side of the buckle (as viewed by wearer) shall be aligned with the right side of the shirt opening and the right side of the zipper to form a straight line as shown. Known in the military as a “GIG” line.</a:t>
            </a:r>
          </a:p>
          <a:p>
            <a:pPr>
              <a:buNone/>
            </a:pPr>
            <a:endParaRPr lang="en-US" sz="2800" dirty="0"/>
          </a:p>
        </p:txBody>
      </p:sp>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1000"/>
                                        <p:tgtEl>
                                          <p:spTgt spid="12290"/>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12291">
                                            <p:txEl>
                                              <p:pRg st="0" end="0"/>
                                            </p:txEl>
                                          </p:spTgt>
                                        </p:tgtEl>
                                        <p:attrNameLst>
                                          <p:attrName>style.visibility</p:attrName>
                                        </p:attrNameLst>
                                      </p:cBhvr>
                                      <p:to>
                                        <p:strVal val="visible"/>
                                      </p:to>
                                    </p:set>
                                    <p:anim calcmode="lin" valueType="num">
                                      <p:cBhvr additive="base">
                                        <p:cTn id="11" dur="500" fill="hold"/>
                                        <p:tgtEl>
                                          <p:spTgt spid="12291">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2291">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291">
                                            <p:txEl>
                                              <p:pRg st="1" end="1"/>
                                            </p:txEl>
                                          </p:spTgt>
                                        </p:tgtEl>
                                        <p:attrNameLst>
                                          <p:attrName>style.visibility</p:attrName>
                                        </p:attrNameLst>
                                      </p:cBhvr>
                                      <p:to>
                                        <p:strVal val="visible"/>
                                      </p:to>
                                    </p:set>
                                    <p:anim calcmode="lin" valueType="num">
                                      <p:cBhvr additive="base">
                                        <p:cTn id="15" dur="500" fill="hold"/>
                                        <p:tgtEl>
                                          <p:spTgt spid="12291">
                                            <p:txEl>
                                              <p:pRg st="1" end="1"/>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2291">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 calcmode="lin" valueType="num">
                                      <p:cBhvr additive="base">
                                        <p:cTn id="19" dur="500" fill="hold"/>
                                        <p:tgtEl>
                                          <p:spTgt spid="1229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22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2291">
                                            <p:txEl>
                                              <p:pRg st="3" end="3"/>
                                            </p:txEl>
                                          </p:spTgt>
                                        </p:tgtEl>
                                        <p:attrNameLst>
                                          <p:attrName>style.visibility</p:attrName>
                                        </p:attrNameLst>
                                      </p:cBhvr>
                                      <p:to>
                                        <p:strVal val="visible"/>
                                      </p:to>
                                    </p:set>
                                    <p:anim calcmode="lin" valueType="num">
                                      <p:cBhvr additive="base">
                                        <p:cTn id="25" dur="500" fill="hold"/>
                                        <p:tgtEl>
                                          <p:spTgt spid="12291">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2291">
                                            <p:txEl>
                                              <p:pRg st="3" end="3"/>
                                            </p:txEl>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12291">
                                            <p:txEl>
                                              <p:pRg st="4" end="4"/>
                                            </p:txEl>
                                          </p:spTgt>
                                        </p:tgtEl>
                                        <p:attrNameLst>
                                          <p:attrName>style.visibility</p:attrName>
                                        </p:attrNameLst>
                                      </p:cBhvr>
                                      <p:to>
                                        <p:strVal val="visible"/>
                                      </p:to>
                                    </p:set>
                                    <p:anim calcmode="lin" valueType="num">
                                      <p:cBhvr additive="base">
                                        <p:cTn id="29" dur="500" fill="hold"/>
                                        <p:tgtEl>
                                          <p:spTgt spid="12291">
                                            <p:txEl>
                                              <p:pRg st="4" end="4"/>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12291">
                                            <p:txEl>
                                              <p:pRg st="4" end="4"/>
                                            </p:txEl>
                                          </p:spTgt>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12291">
                                            <p:txEl>
                                              <p:pRg st="5" end="5"/>
                                            </p:txEl>
                                          </p:spTgt>
                                        </p:tgtEl>
                                        <p:attrNameLst>
                                          <p:attrName>style.visibility</p:attrName>
                                        </p:attrNameLst>
                                      </p:cBhvr>
                                      <p:to>
                                        <p:strVal val="visible"/>
                                      </p:to>
                                    </p:set>
                                    <p:anim calcmode="lin" valueType="num">
                                      <p:cBhvr additive="base">
                                        <p:cTn id="33" dur="500" fill="hold"/>
                                        <p:tgtEl>
                                          <p:spTgt spid="12291">
                                            <p:txEl>
                                              <p:pRg st="5" end="5"/>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2291">
                                            <p:txEl>
                                              <p:pRg st="5" end="5"/>
                                            </p:txEl>
                                          </p:spTgt>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12291">
                                            <p:txEl>
                                              <p:pRg st="6" end="6"/>
                                            </p:txEl>
                                          </p:spTgt>
                                        </p:tgtEl>
                                        <p:attrNameLst>
                                          <p:attrName>style.visibility</p:attrName>
                                        </p:attrNameLst>
                                      </p:cBhvr>
                                      <p:to>
                                        <p:strVal val="visible"/>
                                      </p:to>
                                    </p:set>
                                    <p:anim calcmode="lin" valueType="num">
                                      <p:cBhvr additive="base">
                                        <p:cTn id="37" dur="500" fill="hold"/>
                                        <p:tgtEl>
                                          <p:spTgt spid="12291">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229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2291">
                                            <p:txEl>
                                              <p:pRg st="7" end="7"/>
                                            </p:txEl>
                                          </p:spTgt>
                                        </p:tgtEl>
                                        <p:attrNameLst>
                                          <p:attrName>style.visibility</p:attrName>
                                        </p:attrNameLst>
                                      </p:cBhvr>
                                      <p:to>
                                        <p:strVal val="visible"/>
                                      </p:to>
                                    </p:set>
                                    <p:anim calcmode="lin" valueType="num">
                                      <p:cBhvr additive="base">
                                        <p:cTn id="43" dur="500" fill="hold"/>
                                        <p:tgtEl>
                                          <p:spTgt spid="12291">
                                            <p:txEl>
                                              <p:pRg st="7" end="7"/>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2291">
                                            <p:txEl>
                                              <p:pRg st="7" end="7"/>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2291">
                                            <p:txEl>
                                              <p:pRg st="8" end="8"/>
                                            </p:txEl>
                                          </p:spTgt>
                                        </p:tgtEl>
                                        <p:attrNameLst>
                                          <p:attrName>style.visibility</p:attrName>
                                        </p:attrNameLst>
                                      </p:cBhvr>
                                      <p:to>
                                        <p:strVal val="visible"/>
                                      </p:to>
                                    </p:set>
                                    <p:anim calcmode="lin" valueType="num">
                                      <p:cBhvr additive="base">
                                        <p:cTn id="47" dur="500" fill="hold"/>
                                        <p:tgtEl>
                                          <p:spTgt spid="12291">
                                            <p:txEl>
                                              <p:pRg st="8" end="8"/>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12291">
                                            <p:txEl>
                                              <p:pRg st="8" end="8"/>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2291">
                                            <p:txEl>
                                              <p:pRg st="9" end="9"/>
                                            </p:txEl>
                                          </p:spTgt>
                                        </p:tgtEl>
                                        <p:attrNameLst>
                                          <p:attrName>style.visibility</p:attrName>
                                        </p:attrNameLst>
                                      </p:cBhvr>
                                      <p:to>
                                        <p:strVal val="visible"/>
                                      </p:to>
                                    </p:set>
                                    <p:anim calcmode="lin" valueType="num">
                                      <p:cBhvr additive="base">
                                        <p:cTn id="51" dur="500" fill="hold"/>
                                        <p:tgtEl>
                                          <p:spTgt spid="12291">
                                            <p:txEl>
                                              <p:pRg st="9" end="9"/>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12291">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grpId="0" nodeType="clickEffect">
                                  <p:stCondLst>
                                    <p:cond delay="0"/>
                                  </p:stCondLst>
                                  <p:childTnLst>
                                    <p:set>
                                      <p:cBhvr>
                                        <p:cTn id="56" dur="1" fill="hold">
                                          <p:stCondLst>
                                            <p:cond delay="0"/>
                                          </p:stCondLst>
                                        </p:cTn>
                                        <p:tgtEl>
                                          <p:spTgt spid="12291">
                                            <p:txEl>
                                              <p:pRg st="10" end="10"/>
                                            </p:txEl>
                                          </p:spTgt>
                                        </p:tgtEl>
                                        <p:attrNameLst>
                                          <p:attrName>style.visibility</p:attrName>
                                        </p:attrNameLst>
                                      </p:cBhvr>
                                      <p:to>
                                        <p:strVal val="visible"/>
                                      </p:to>
                                    </p:set>
                                    <p:anim calcmode="lin" valueType="num">
                                      <p:cBhvr additive="base">
                                        <p:cTn id="57" dur="500" fill="hold"/>
                                        <p:tgtEl>
                                          <p:spTgt spid="12291">
                                            <p:txEl>
                                              <p:pRg st="10" end="10"/>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12291">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uiExpand="1"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667000" y="228600"/>
            <a:ext cx="5638800" cy="990600"/>
          </a:xfrm>
        </p:spPr>
        <p:txBody>
          <a:bodyPr/>
          <a:lstStyle/>
          <a:p>
            <a:pPr algn="ctr"/>
            <a:r>
              <a:rPr lang="en-US" dirty="0"/>
              <a:t>Shoes &amp; Socks  </a:t>
            </a:r>
            <a:r>
              <a:rPr lang="en-US" sz="2800" dirty="0"/>
              <a:t>– Tropical Blue</a:t>
            </a:r>
          </a:p>
        </p:txBody>
      </p:sp>
      <p:sp>
        <p:nvSpPr>
          <p:cNvPr id="12291" name="Rectangle 3"/>
          <p:cNvSpPr>
            <a:spLocks noGrp="1" noChangeArrowheads="1"/>
          </p:cNvSpPr>
          <p:nvPr>
            <p:ph type="body" idx="1"/>
          </p:nvPr>
        </p:nvSpPr>
        <p:spPr>
          <a:xfrm>
            <a:off x="381000" y="1600200"/>
            <a:ext cx="8610600" cy="5105400"/>
          </a:xfrm>
        </p:spPr>
        <p:txBody>
          <a:bodyPr/>
          <a:lstStyle/>
          <a:p>
            <a:pPr eaLnBrk="1" hangingPunct="1">
              <a:lnSpc>
                <a:spcPct val="80000"/>
              </a:lnSpc>
            </a:pPr>
            <a:endParaRPr lang="en-US" sz="3600" dirty="0"/>
          </a:p>
          <a:p>
            <a:pPr eaLnBrk="1" hangingPunct="1">
              <a:lnSpc>
                <a:spcPct val="80000"/>
              </a:lnSpc>
            </a:pPr>
            <a:r>
              <a:rPr lang="en-US" sz="3600" dirty="0"/>
              <a:t>Black Dress Shoes (UDC-issue).</a:t>
            </a:r>
          </a:p>
          <a:p>
            <a:pPr eaLnBrk="1" hangingPunct="1">
              <a:lnSpc>
                <a:spcPct val="80000"/>
              </a:lnSpc>
            </a:pPr>
            <a:r>
              <a:rPr lang="en-US" sz="3600" dirty="0"/>
              <a:t>Black Dress Pumps (UDC-issue). </a:t>
            </a:r>
          </a:p>
          <a:p>
            <a:pPr lvl="1" eaLnBrk="1" hangingPunct="1">
              <a:lnSpc>
                <a:spcPct val="80000"/>
              </a:lnSpc>
            </a:pPr>
            <a:r>
              <a:rPr lang="en-US" sz="3600" dirty="0"/>
              <a:t>Females only.</a:t>
            </a:r>
          </a:p>
          <a:p>
            <a:pPr lvl="1" eaLnBrk="1" hangingPunct="1">
              <a:lnSpc>
                <a:spcPct val="80000"/>
              </a:lnSpc>
              <a:buNone/>
            </a:pPr>
            <a:endParaRPr lang="en-US" sz="3600" dirty="0"/>
          </a:p>
          <a:p>
            <a:pPr marL="273050" indent="-273050">
              <a:buClr>
                <a:srgbClr val="0BD0D9"/>
              </a:buClr>
              <a:buSzPct val="95000"/>
              <a:buFont typeface="Wingdings 2" pitchFamily="18" charset="2"/>
              <a:buChar char=""/>
            </a:pPr>
            <a:r>
              <a:rPr lang="en-US" sz="3600" dirty="0">
                <a:latin typeface="Constantia" pitchFamily="18" charset="0"/>
              </a:rPr>
              <a:t>Socks: Black plain undecorated.</a:t>
            </a:r>
          </a:p>
          <a:p>
            <a:pPr marL="273050" indent="-273050">
              <a:buClr>
                <a:srgbClr val="0BD0D9"/>
              </a:buClr>
              <a:buSzPct val="95000"/>
              <a:buFont typeface="Wingdings 2" pitchFamily="18" charset="2"/>
              <a:buChar char=""/>
            </a:pPr>
            <a:r>
              <a:rPr lang="en-US" sz="3600" dirty="0">
                <a:latin typeface="Constantia" pitchFamily="18" charset="0"/>
              </a:rPr>
              <a:t>Stockings: Flesh tone, plain material, seamless, undecorated.</a:t>
            </a:r>
          </a:p>
          <a:p>
            <a:pPr>
              <a:buNone/>
            </a:pPr>
            <a:endParaRPr lang="en-US" sz="2800" dirty="0"/>
          </a:p>
        </p:txBody>
      </p:sp>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1000"/>
                                        <p:tgtEl>
                                          <p:spTgt spid="12290"/>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anim calcmode="lin" valueType="num">
                                      <p:cBhvr additive="base">
                                        <p:cTn id="11" dur="500" fill="hold"/>
                                        <p:tgtEl>
                                          <p:spTgt spid="12291">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22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 calcmode="lin" valueType="num">
                                      <p:cBhvr additive="base">
                                        <p:cTn id="17" dur="500" fill="hold"/>
                                        <p:tgtEl>
                                          <p:spTgt spid="12291">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2291">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2291">
                                            <p:txEl>
                                              <p:pRg st="3" end="3"/>
                                            </p:txEl>
                                          </p:spTgt>
                                        </p:tgtEl>
                                        <p:attrNameLst>
                                          <p:attrName>style.visibility</p:attrName>
                                        </p:attrNameLst>
                                      </p:cBhvr>
                                      <p:to>
                                        <p:strVal val="visible"/>
                                      </p:to>
                                    </p:set>
                                    <p:anim calcmode="lin" valueType="num">
                                      <p:cBhvr additive="base">
                                        <p:cTn id="21" dur="500" fill="hold"/>
                                        <p:tgtEl>
                                          <p:spTgt spid="12291">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229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12291">
                                            <p:txEl>
                                              <p:pRg st="5" end="5"/>
                                            </p:txEl>
                                          </p:spTgt>
                                        </p:tgtEl>
                                        <p:attrNameLst>
                                          <p:attrName>style.visibility</p:attrName>
                                        </p:attrNameLst>
                                      </p:cBhvr>
                                      <p:to>
                                        <p:strVal val="visible"/>
                                      </p:to>
                                    </p:set>
                                    <p:anim calcmode="lin" valueType="num">
                                      <p:cBhvr additive="base">
                                        <p:cTn id="27" dur="500" fill="hold"/>
                                        <p:tgtEl>
                                          <p:spTgt spid="12291">
                                            <p:txEl>
                                              <p:pRg st="5" end="5"/>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2291">
                                            <p:txEl>
                                              <p:pRg st="5" end="5"/>
                                            </p:txEl>
                                          </p:spTgt>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2" presetClass="entr" presetSubtype="2" fill="hold" grpId="0" nodeType="afterEffect">
                                  <p:stCondLst>
                                    <p:cond delay="0"/>
                                  </p:stCondLst>
                                  <p:childTnLst>
                                    <p:set>
                                      <p:cBhvr>
                                        <p:cTn id="31" dur="1" fill="hold">
                                          <p:stCondLst>
                                            <p:cond delay="0"/>
                                          </p:stCondLst>
                                        </p:cTn>
                                        <p:tgtEl>
                                          <p:spTgt spid="12291">
                                            <p:txEl>
                                              <p:pRg st="6" end="6"/>
                                            </p:txEl>
                                          </p:spTgt>
                                        </p:tgtEl>
                                        <p:attrNameLst>
                                          <p:attrName>style.visibility</p:attrName>
                                        </p:attrNameLst>
                                      </p:cBhvr>
                                      <p:to>
                                        <p:strVal val="visible"/>
                                      </p:to>
                                    </p:set>
                                    <p:anim calcmode="lin" valueType="num">
                                      <p:cBhvr additive="base">
                                        <p:cTn id="32" dur="500" fill="hold"/>
                                        <p:tgtEl>
                                          <p:spTgt spid="12291">
                                            <p:txEl>
                                              <p:pRg st="6" end="6"/>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1229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uiExpand="1"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04800" y="228600"/>
            <a:ext cx="8534400" cy="1143000"/>
          </a:xfrm>
        </p:spPr>
        <p:txBody>
          <a:bodyPr/>
          <a:lstStyle/>
          <a:p>
            <a:pPr algn="ctr"/>
            <a:r>
              <a:rPr lang="en-US" dirty="0"/>
              <a:t>Necessary Accessories </a:t>
            </a:r>
            <a:br>
              <a:rPr lang="en-US" dirty="0"/>
            </a:br>
            <a:r>
              <a:rPr lang="en-US" sz="2800" dirty="0"/>
              <a:t>Tropical Blue</a:t>
            </a:r>
          </a:p>
        </p:txBody>
      </p:sp>
      <p:sp>
        <p:nvSpPr>
          <p:cNvPr id="12291" name="Rectangle 3"/>
          <p:cNvSpPr>
            <a:spLocks noGrp="1" noChangeArrowheads="1"/>
          </p:cNvSpPr>
          <p:nvPr>
            <p:ph type="body" idx="1"/>
          </p:nvPr>
        </p:nvSpPr>
        <p:spPr>
          <a:xfrm>
            <a:off x="381000" y="1600200"/>
            <a:ext cx="8610600" cy="5105400"/>
          </a:xfrm>
        </p:spPr>
        <p:txBody>
          <a:bodyPr/>
          <a:lstStyle/>
          <a:p>
            <a:pPr eaLnBrk="1" hangingPunct="1"/>
            <a:r>
              <a:rPr lang="en-US" sz="3600" dirty="0"/>
              <a:t>All new members must obtain the following accessories to complete the basic version of the </a:t>
            </a:r>
            <a:r>
              <a:rPr lang="en-US" sz="3600" dirty="0">
                <a:solidFill>
                  <a:srgbClr val="FFC000"/>
                </a:solidFill>
                <a:effectLst>
                  <a:outerShdw blurRad="38100" dist="38100" dir="2700000" algn="tl">
                    <a:srgbClr val="000000">
                      <a:alpha val="43137"/>
                    </a:srgbClr>
                  </a:outerShdw>
                </a:effectLst>
              </a:rPr>
              <a:t>Tropical Blue </a:t>
            </a:r>
            <a:r>
              <a:rPr lang="en-US" sz="3600" dirty="0"/>
              <a:t>uniform:</a:t>
            </a:r>
          </a:p>
          <a:p>
            <a:pPr lvl="1" eaLnBrk="1" hangingPunct="1"/>
            <a:r>
              <a:rPr lang="en-US" sz="3600" dirty="0"/>
              <a:t>Garrison Cap Device.</a:t>
            </a:r>
          </a:p>
          <a:p>
            <a:pPr lvl="1" eaLnBrk="1" hangingPunct="1"/>
            <a:r>
              <a:rPr lang="en-US" sz="3600" dirty="0"/>
              <a:t>One pair of Enhanced shoulder boards.</a:t>
            </a:r>
          </a:p>
          <a:p>
            <a:pPr lvl="1" eaLnBrk="1" hangingPunct="1"/>
            <a:r>
              <a:rPr lang="en-US" sz="3600" dirty="0"/>
              <a:t>One U. S. Coast Guard Auxiliary plastic name tag </a:t>
            </a:r>
            <a:r>
              <a:rPr lang="en-US" dirty="0"/>
              <a:t>(Last Name only or First &amp; Last Name) </a:t>
            </a:r>
          </a:p>
          <a:p>
            <a:pPr>
              <a:buNone/>
            </a:pPr>
            <a:endParaRPr lang="en-US" sz="3600" dirty="0"/>
          </a:p>
        </p:txBody>
      </p:sp>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1000"/>
                                        <p:tgtEl>
                                          <p:spTgt spid="12290"/>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12291">
                                            <p:txEl>
                                              <p:pRg st="0" end="0"/>
                                            </p:txEl>
                                          </p:spTgt>
                                        </p:tgtEl>
                                        <p:attrNameLst>
                                          <p:attrName>style.visibility</p:attrName>
                                        </p:attrNameLst>
                                      </p:cBhvr>
                                      <p:to>
                                        <p:strVal val="visible"/>
                                      </p:to>
                                    </p:set>
                                    <p:anim calcmode="lin" valueType="num">
                                      <p:cBhvr additive="base">
                                        <p:cTn id="11" dur="1000" fill="hold"/>
                                        <p:tgtEl>
                                          <p:spTgt spid="12291">
                                            <p:txEl>
                                              <p:pRg st="0" end="0"/>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122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2291">
                                            <p:txEl>
                                              <p:pRg st="1" end="1"/>
                                            </p:txEl>
                                          </p:spTgt>
                                        </p:tgtEl>
                                        <p:attrNameLst>
                                          <p:attrName>style.visibility</p:attrName>
                                        </p:attrNameLst>
                                      </p:cBhvr>
                                      <p:to>
                                        <p:strVal val="visible"/>
                                      </p:to>
                                    </p:set>
                                    <p:anim calcmode="lin" valueType="num">
                                      <p:cBhvr additive="base">
                                        <p:cTn id="17" dur="500" fill="hold"/>
                                        <p:tgtEl>
                                          <p:spTgt spid="12291">
                                            <p:txEl>
                                              <p:pRg st="1" end="1"/>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2291">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2" presetClass="entr" presetSubtype="2" fill="hold" grpId="0" nodeType="afterEffect">
                                  <p:stCondLst>
                                    <p:cond delay="0"/>
                                  </p:stCondLst>
                                  <p:childTnLst>
                                    <p:set>
                                      <p:cBhvr>
                                        <p:cTn id="21" dur="1" fill="hold">
                                          <p:stCondLst>
                                            <p:cond delay="0"/>
                                          </p:stCondLst>
                                        </p:cTn>
                                        <p:tgtEl>
                                          <p:spTgt spid="12291">
                                            <p:txEl>
                                              <p:pRg st="2" end="2"/>
                                            </p:txEl>
                                          </p:spTgt>
                                        </p:tgtEl>
                                        <p:attrNameLst>
                                          <p:attrName>style.visibility</p:attrName>
                                        </p:attrNameLst>
                                      </p:cBhvr>
                                      <p:to>
                                        <p:strVal val="visible"/>
                                      </p:to>
                                    </p:set>
                                    <p:anim calcmode="lin" valueType="num">
                                      <p:cBhvr additive="base">
                                        <p:cTn id="22" dur="1000" fill="hold"/>
                                        <p:tgtEl>
                                          <p:spTgt spid="12291">
                                            <p:txEl>
                                              <p:pRg st="2" end="2"/>
                                            </p:txEl>
                                          </p:spTgt>
                                        </p:tgtEl>
                                        <p:attrNameLst>
                                          <p:attrName>ppt_x</p:attrName>
                                        </p:attrNameLst>
                                      </p:cBhvr>
                                      <p:tavLst>
                                        <p:tav tm="0">
                                          <p:val>
                                            <p:strVal val="1+#ppt_w/2"/>
                                          </p:val>
                                        </p:tav>
                                        <p:tav tm="100000">
                                          <p:val>
                                            <p:strVal val="#ppt_x"/>
                                          </p:val>
                                        </p:tav>
                                      </p:tavLst>
                                    </p:anim>
                                    <p:anim calcmode="lin" valueType="num">
                                      <p:cBhvr additive="base">
                                        <p:cTn id="23" dur="1000" fill="hold"/>
                                        <p:tgtEl>
                                          <p:spTgt spid="12291">
                                            <p:txEl>
                                              <p:pRg st="2" end="2"/>
                                            </p:txEl>
                                          </p:spTgt>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 presetClass="entr" presetSubtype="2" fill="hold" grpId="0" nodeType="afterEffect">
                                  <p:stCondLst>
                                    <p:cond delay="0"/>
                                  </p:stCondLst>
                                  <p:childTnLst>
                                    <p:set>
                                      <p:cBhvr>
                                        <p:cTn id="26" dur="1" fill="hold">
                                          <p:stCondLst>
                                            <p:cond delay="0"/>
                                          </p:stCondLst>
                                        </p:cTn>
                                        <p:tgtEl>
                                          <p:spTgt spid="12291">
                                            <p:txEl>
                                              <p:pRg st="3" end="3"/>
                                            </p:txEl>
                                          </p:spTgt>
                                        </p:tgtEl>
                                        <p:attrNameLst>
                                          <p:attrName>style.visibility</p:attrName>
                                        </p:attrNameLst>
                                      </p:cBhvr>
                                      <p:to>
                                        <p:strVal val="visible"/>
                                      </p:to>
                                    </p:set>
                                    <p:anim calcmode="lin" valueType="num">
                                      <p:cBhvr additive="base">
                                        <p:cTn id="27" dur="1000" fill="hold"/>
                                        <p:tgtEl>
                                          <p:spTgt spid="12291">
                                            <p:txEl>
                                              <p:pRg st="3" end="3"/>
                                            </p:txEl>
                                          </p:spTgt>
                                        </p:tgtEl>
                                        <p:attrNameLst>
                                          <p:attrName>ppt_x</p:attrName>
                                        </p:attrNameLst>
                                      </p:cBhvr>
                                      <p:tavLst>
                                        <p:tav tm="0">
                                          <p:val>
                                            <p:strVal val="1+#ppt_w/2"/>
                                          </p:val>
                                        </p:tav>
                                        <p:tav tm="100000">
                                          <p:val>
                                            <p:strVal val="#ppt_x"/>
                                          </p:val>
                                        </p:tav>
                                      </p:tavLst>
                                    </p:anim>
                                    <p:anim calcmode="lin" valueType="num">
                                      <p:cBhvr additive="base">
                                        <p:cTn id="28" dur="1000" fill="hold"/>
                                        <p:tgtEl>
                                          <p:spTgt spid="1229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uiExpand="1"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905000" y="228600"/>
            <a:ext cx="6477000" cy="1143000"/>
          </a:xfrm>
        </p:spPr>
        <p:txBody>
          <a:bodyPr/>
          <a:lstStyle/>
          <a:p>
            <a:pPr algn="ctr"/>
            <a:r>
              <a:rPr lang="en-US" dirty="0"/>
              <a:t>Additional Items </a:t>
            </a:r>
            <a:br>
              <a:rPr lang="en-US" dirty="0"/>
            </a:br>
            <a:r>
              <a:rPr lang="en-US" dirty="0"/>
              <a:t>- </a:t>
            </a:r>
            <a:r>
              <a:rPr lang="en-US" sz="2800" dirty="0"/>
              <a:t>Tropical Blue</a:t>
            </a:r>
          </a:p>
        </p:txBody>
      </p:sp>
      <p:sp>
        <p:nvSpPr>
          <p:cNvPr id="12291" name="Rectangle 3"/>
          <p:cNvSpPr>
            <a:spLocks noGrp="1" noChangeArrowheads="1"/>
          </p:cNvSpPr>
          <p:nvPr>
            <p:ph type="body" idx="1"/>
          </p:nvPr>
        </p:nvSpPr>
        <p:spPr>
          <a:xfrm>
            <a:off x="381000" y="1447800"/>
            <a:ext cx="8610600" cy="5257800"/>
          </a:xfrm>
        </p:spPr>
        <p:txBody>
          <a:bodyPr/>
          <a:lstStyle/>
          <a:p>
            <a:pPr algn="ctr">
              <a:buNone/>
            </a:pPr>
            <a:r>
              <a:rPr lang="en-US" sz="2400" b="1" i="1" dirty="0">
                <a:solidFill>
                  <a:schemeClr val="tx2"/>
                </a:solidFill>
                <a:effectLst>
                  <a:outerShdw blurRad="38100" dist="38100" dir="2700000" algn="tl">
                    <a:srgbClr val="000000">
                      <a:alpha val="43137"/>
                    </a:srgbClr>
                  </a:outerShdw>
                </a:effectLst>
              </a:rPr>
              <a:t>Note: These items are not necessary for a complete uniform </a:t>
            </a:r>
          </a:p>
          <a:p>
            <a:pPr eaLnBrk="1" hangingPunct="1"/>
            <a:r>
              <a:rPr lang="en-US" sz="2400" b="1" dirty="0"/>
              <a:t>Accessories</a:t>
            </a:r>
          </a:p>
          <a:p>
            <a:pPr lvl="1" eaLnBrk="1" hangingPunct="1"/>
            <a:r>
              <a:rPr lang="en-US" sz="2400" b="1" dirty="0"/>
              <a:t>Wooly Pulley Sweater. Worn indoors or between work stations in immediate area. Not outer wear for extended travel.</a:t>
            </a:r>
          </a:p>
          <a:p>
            <a:pPr lvl="1" eaLnBrk="1" hangingPunct="1"/>
            <a:r>
              <a:rPr lang="en-US" sz="2400" b="1" dirty="0"/>
              <a:t>Cardigan Sweater. … Same as above</a:t>
            </a:r>
          </a:p>
          <a:p>
            <a:pPr lvl="2" eaLnBrk="1" hangingPunct="1"/>
            <a:r>
              <a:rPr lang="en-US" sz="2000" b="1"/>
              <a:t>Must remain buttoned.</a:t>
            </a:r>
            <a:endParaRPr lang="en-US" sz="2000" b="1" dirty="0"/>
          </a:p>
          <a:p>
            <a:pPr lvl="1" eaLnBrk="1" hangingPunct="1"/>
            <a:endParaRPr lang="en-US" sz="2400" b="1" dirty="0"/>
          </a:p>
          <a:p>
            <a:pPr eaLnBrk="1" hangingPunct="1"/>
            <a:r>
              <a:rPr lang="en-US" sz="2400" b="1" dirty="0"/>
              <a:t>Cover</a:t>
            </a:r>
          </a:p>
          <a:p>
            <a:pPr lvl="1" eaLnBrk="1" hangingPunct="1"/>
            <a:r>
              <a:rPr lang="en-US" sz="2400" b="1" dirty="0"/>
              <a:t>Combination Cap: Male/Female </a:t>
            </a:r>
          </a:p>
          <a:p>
            <a:pPr lvl="2" eaLnBrk="1" hangingPunct="1"/>
            <a:r>
              <a:rPr lang="en-US" b="1" dirty="0"/>
              <a:t>Should be worn parallel to ground.</a:t>
            </a:r>
          </a:p>
          <a:p>
            <a:pPr lvl="2" eaLnBrk="1" hangingPunct="1"/>
            <a:r>
              <a:rPr lang="en-US" b="1" dirty="0"/>
              <a:t>Squared up on head. </a:t>
            </a:r>
            <a:r>
              <a:rPr lang="en-US" b="1" u="sng" dirty="0"/>
              <a:t>No</a:t>
            </a:r>
            <a:r>
              <a:rPr lang="en-US" b="1" dirty="0"/>
              <a:t> tilt of any kind.</a:t>
            </a:r>
          </a:p>
          <a:p>
            <a:pPr>
              <a:buNone/>
            </a:pPr>
            <a:endParaRPr lang="en-US" sz="3600" dirty="0"/>
          </a:p>
        </p:txBody>
      </p:sp>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1000"/>
                                        <p:tgtEl>
                                          <p:spTgt spid="12290"/>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12291">
                                            <p:txEl>
                                              <p:pRg st="0" end="0"/>
                                            </p:txEl>
                                          </p:spTgt>
                                        </p:tgtEl>
                                        <p:attrNameLst>
                                          <p:attrName>style.visibility</p:attrName>
                                        </p:attrNameLst>
                                      </p:cBhvr>
                                      <p:to>
                                        <p:strVal val="visible"/>
                                      </p:to>
                                    </p:set>
                                    <p:anim calcmode="lin" valueType="num">
                                      <p:cBhvr additive="base">
                                        <p:cTn id="11" dur="1000" fill="hold"/>
                                        <p:tgtEl>
                                          <p:spTgt spid="12291">
                                            <p:txEl>
                                              <p:pRg st="0" end="0"/>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122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2291">
                                            <p:txEl>
                                              <p:pRg st="1" end="1"/>
                                            </p:txEl>
                                          </p:spTgt>
                                        </p:tgtEl>
                                        <p:attrNameLst>
                                          <p:attrName>style.visibility</p:attrName>
                                        </p:attrNameLst>
                                      </p:cBhvr>
                                      <p:to>
                                        <p:strVal val="visible"/>
                                      </p:to>
                                    </p:set>
                                    <p:anim calcmode="lin" valueType="num">
                                      <p:cBhvr additive="base">
                                        <p:cTn id="17" dur="1000" fill="hold"/>
                                        <p:tgtEl>
                                          <p:spTgt spid="12291">
                                            <p:txEl>
                                              <p:pRg st="1" end="1"/>
                                            </p:txEl>
                                          </p:spTgt>
                                        </p:tgtEl>
                                        <p:attrNameLst>
                                          <p:attrName>ppt_x</p:attrName>
                                        </p:attrNameLst>
                                      </p:cBhvr>
                                      <p:tavLst>
                                        <p:tav tm="0">
                                          <p:val>
                                            <p:strVal val="1+#ppt_w/2"/>
                                          </p:val>
                                        </p:tav>
                                        <p:tav tm="100000">
                                          <p:val>
                                            <p:strVal val="#ppt_x"/>
                                          </p:val>
                                        </p:tav>
                                      </p:tavLst>
                                    </p:anim>
                                    <p:anim calcmode="lin" valueType="num">
                                      <p:cBhvr additive="base">
                                        <p:cTn id="18" dur="1000" fill="hold"/>
                                        <p:tgtEl>
                                          <p:spTgt spid="12291">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2291">
                                            <p:txEl>
                                              <p:pRg st="2" end="2"/>
                                            </p:txEl>
                                          </p:spTgt>
                                        </p:tgtEl>
                                        <p:attrNameLst>
                                          <p:attrName>style.visibility</p:attrName>
                                        </p:attrNameLst>
                                      </p:cBhvr>
                                      <p:to>
                                        <p:strVal val="visible"/>
                                      </p:to>
                                    </p:set>
                                    <p:anim calcmode="lin" valueType="num">
                                      <p:cBhvr additive="base">
                                        <p:cTn id="21" dur="1000" fill="hold"/>
                                        <p:tgtEl>
                                          <p:spTgt spid="12291">
                                            <p:txEl>
                                              <p:pRg st="2" end="2"/>
                                            </p:txEl>
                                          </p:spTgt>
                                        </p:tgtEl>
                                        <p:attrNameLst>
                                          <p:attrName>ppt_x</p:attrName>
                                        </p:attrNameLst>
                                      </p:cBhvr>
                                      <p:tavLst>
                                        <p:tav tm="0">
                                          <p:val>
                                            <p:strVal val="1+#ppt_w/2"/>
                                          </p:val>
                                        </p:tav>
                                        <p:tav tm="100000">
                                          <p:val>
                                            <p:strVal val="#ppt_x"/>
                                          </p:val>
                                        </p:tav>
                                      </p:tavLst>
                                    </p:anim>
                                    <p:anim calcmode="lin" valueType="num">
                                      <p:cBhvr additive="base">
                                        <p:cTn id="22" dur="1000" fill="hold"/>
                                        <p:tgtEl>
                                          <p:spTgt spid="122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12291">
                                            <p:txEl>
                                              <p:pRg st="3" end="3"/>
                                            </p:txEl>
                                          </p:spTgt>
                                        </p:tgtEl>
                                        <p:attrNameLst>
                                          <p:attrName>style.visibility</p:attrName>
                                        </p:attrNameLst>
                                      </p:cBhvr>
                                      <p:to>
                                        <p:strVal val="visible"/>
                                      </p:to>
                                    </p:set>
                                    <p:anim calcmode="lin" valueType="num">
                                      <p:cBhvr additive="base">
                                        <p:cTn id="27" dur="500" fill="hold"/>
                                        <p:tgtEl>
                                          <p:spTgt spid="12291">
                                            <p:txEl>
                                              <p:pRg st="3" end="3"/>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2291">
                                            <p:txEl>
                                              <p:pRg st="3" end="3"/>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2291">
                                            <p:txEl>
                                              <p:pRg st="4" end="4"/>
                                            </p:txEl>
                                          </p:spTgt>
                                        </p:tgtEl>
                                        <p:attrNameLst>
                                          <p:attrName>style.visibility</p:attrName>
                                        </p:attrNameLst>
                                      </p:cBhvr>
                                      <p:to>
                                        <p:strVal val="visible"/>
                                      </p:to>
                                    </p:set>
                                    <p:anim calcmode="lin" valueType="num">
                                      <p:cBhvr additive="base">
                                        <p:cTn id="31" dur="500" fill="hold"/>
                                        <p:tgtEl>
                                          <p:spTgt spid="12291">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229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2291">
                                            <p:txEl>
                                              <p:pRg st="6" end="6"/>
                                            </p:txEl>
                                          </p:spTgt>
                                        </p:tgtEl>
                                        <p:attrNameLst>
                                          <p:attrName>style.visibility</p:attrName>
                                        </p:attrNameLst>
                                      </p:cBhvr>
                                      <p:to>
                                        <p:strVal val="visible"/>
                                      </p:to>
                                    </p:set>
                                    <p:anim calcmode="lin" valueType="num">
                                      <p:cBhvr additive="base">
                                        <p:cTn id="37" dur="1000" fill="hold"/>
                                        <p:tgtEl>
                                          <p:spTgt spid="12291">
                                            <p:txEl>
                                              <p:pRg st="6" end="6"/>
                                            </p:txEl>
                                          </p:spTgt>
                                        </p:tgtEl>
                                        <p:attrNameLst>
                                          <p:attrName>ppt_x</p:attrName>
                                        </p:attrNameLst>
                                      </p:cBhvr>
                                      <p:tavLst>
                                        <p:tav tm="0">
                                          <p:val>
                                            <p:strVal val="1+#ppt_w/2"/>
                                          </p:val>
                                        </p:tav>
                                        <p:tav tm="100000">
                                          <p:val>
                                            <p:strVal val="#ppt_x"/>
                                          </p:val>
                                        </p:tav>
                                      </p:tavLst>
                                    </p:anim>
                                    <p:anim calcmode="lin" valueType="num">
                                      <p:cBhvr additive="base">
                                        <p:cTn id="38" dur="1000" fill="hold"/>
                                        <p:tgtEl>
                                          <p:spTgt spid="12291">
                                            <p:txEl>
                                              <p:pRg st="6" end="6"/>
                                            </p:txEl>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12291">
                                            <p:txEl>
                                              <p:pRg st="7" end="7"/>
                                            </p:txEl>
                                          </p:spTgt>
                                        </p:tgtEl>
                                        <p:attrNameLst>
                                          <p:attrName>style.visibility</p:attrName>
                                        </p:attrNameLst>
                                      </p:cBhvr>
                                      <p:to>
                                        <p:strVal val="visible"/>
                                      </p:to>
                                    </p:set>
                                    <p:anim calcmode="lin" valueType="num">
                                      <p:cBhvr additive="base">
                                        <p:cTn id="41" dur="1000" fill="hold"/>
                                        <p:tgtEl>
                                          <p:spTgt spid="12291">
                                            <p:txEl>
                                              <p:pRg st="7" end="7"/>
                                            </p:txEl>
                                          </p:spTgt>
                                        </p:tgtEl>
                                        <p:attrNameLst>
                                          <p:attrName>ppt_x</p:attrName>
                                        </p:attrNameLst>
                                      </p:cBhvr>
                                      <p:tavLst>
                                        <p:tav tm="0">
                                          <p:val>
                                            <p:strVal val="1+#ppt_w/2"/>
                                          </p:val>
                                        </p:tav>
                                        <p:tav tm="100000">
                                          <p:val>
                                            <p:strVal val="#ppt_x"/>
                                          </p:val>
                                        </p:tav>
                                      </p:tavLst>
                                    </p:anim>
                                    <p:anim calcmode="lin" valueType="num">
                                      <p:cBhvr additive="base">
                                        <p:cTn id="42" dur="1000" fill="hold"/>
                                        <p:tgtEl>
                                          <p:spTgt spid="12291">
                                            <p:txEl>
                                              <p:pRg st="7" end="7"/>
                                            </p:txEl>
                                          </p:spTgt>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12291">
                                            <p:txEl>
                                              <p:pRg st="8" end="8"/>
                                            </p:txEl>
                                          </p:spTgt>
                                        </p:tgtEl>
                                        <p:attrNameLst>
                                          <p:attrName>style.visibility</p:attrName>
                                        </p:attrNameLst>
                                      </p:cBhvr>
                                      <p:to>
                                        <p:strVal val="visible"/>
                                      </p:to>
                                    </p:set>
                                    <p:anim calcmode="lin" valueType="num">
                                      <p:cBhvr additive="base">
                                        <p:cTn id="45" dur="1000" fill="hold"/>
                                        <p:tgtEl>
                                          <p:spTgt spid="12291">
                                            <p:txEl>
                                              <p:pRg st="8" end="8"/>
                                            </p:txEl>
                                          </p:spTgt>
                                        </p:tgtEl>
                                        <p:attrNameLst>
                                          <p:attrName>ppt_x</p:attrName>
                                        </p:attrNameLst>
                                      </p:cBhvr>
                                      <p:tavLst>
                                        <p:tav tm="0">
                                          <p:val>
                                            <p:strVal val="1+#ppt_w/2"/>
                                          </p:val>
                                        </p:tav>
                                        <p:tav tm="100000">
                                          <p:val>
                                            <p:strVal val="#ppt_x"/>
                                          </p:val>
                                        </p:tav>
                                      </p:tavLst>
                                    </p:anim>
                                    <p:anim calcmode="lin" valueType="num">
                                      <p:cBhvr additive="base">
                                        <p:cTn id="46" dur="1000" fill="hold"/>
                                        <p:tgtEl>
                                          <p:spTgt spid="12291">
                                            <p:txEl>
                                              <p:pRg st="8" end="8"/>
                                            </p:txEl>
                                          </p:spTgt>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12291">
                                            <p:txEl>
                                              <p:pRg st="9" end="9"/>
                                            </p:txEl>
                                          </p:spTgt>
                                        </p:tgtEl>
                                        <p:attrNameLst>
                                          <p:attrName>style.visibility</p:attrName>
                                        </p:attrNameLst>
                                      </p:cBhvr>
                                      <p:to>
                                        <p:strVal val="visible"/>
                                      </p:to>
                                    </p:set>
                                    <p:anim calcmode="lin" valueType="num">
                                      <p:cBhvr additive="base">
                                        <p:cTn id="49" dur="1000" fill="hold"/>
                                        <p:tgtEl>
                                          <p:spTgt spid="12291">
                                            <p:txEl>
                                              <p:pRg st="9" end="9"/>
                                            </p:txEl>
                                          </p:spTgt>
                                        </p:tgtEl>
                                        <p:attrNameLst>
                                          <p:attrName>ppt_x</p:attrName>
                                        </p:attrNameLst>
                                      </p:cBhvr>
                                      <p:tavLst>
                                        <p:tav tm="0">
                                          <p:val>
                                            <p:strVal val="1+#ppt_w/2"/>
                                          </p:val>
                                        </p:tav>
                                        <p:tav tm="100000">
                                          <p:val>
                                            <p:strVal val="#ppt_x"/>
                                          </p:val>
                                        </p:tav>
                                      </p:tavLst>
                                    </p:anim>
                                    <p:anim calcmode="lin" valueType="num">
                                      <p:cBhvr additive="base">
                                        <p:cTn id="50" dur="1000" fill="hold"/>
                                        <p:tgtEl>
                                          <p:spTgt spid="12291">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uiExpand="1"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04800" y="304800"/>
            <a:ext cx="8534400" cy="1066800"/>
          </a:xfrm>
        </p:spPr>
        <p:txBody>
          <a:bodyPr/>
          <a:lstStyle/>
          <a:p>
            <a:pPr algn="ctr"/>
            <a:r>
              <a:rPr lang="en-US" dirty="0"/>
              <a:t>  </a:t>
            </a:r>
            <a:r>
              <a:rPr lang="en-US" u="sng" dirty="0"/>
              <a:t>Combination Caps</a:t>
            </a:r>
          </a:p>
        </p:txBody>
      </p:sp>
      <p:sp>
        <p:nvSpPr>
          <p:cNvPr id="9219" name="Rectangle 3"/>
          <p:cNvSpPr>
            <a:spLocks noGrp="1" noChangeArrowheads="1"/>
          </p:cNvSpPr>
          <p:nvPr>
            <p:ph type="body" idx="1"/>
          </p:nvPr>
        </p:nvSpPr>
        <p:spPr>
          <a:xfrm>
            <a:off x="304800" y="1828800"/>
            <a:ext cx="8839200" cy="4800600"/>
          </a:xfrm>
        </p:spPr>
        <p:txBody>
          <a:bodyPr/>
          <a:lstStyle/>
          <a:p>
            <a:pPr>
              <a:buNone/>
            </a:pPr>
            <a:endParaRPr lang="en-US" sz="2400" dirty="0"/>
          </a:p>
        </p:txBody>
      </p:sp>
      <p:pic>
        <p:nvPicPr>
          <p:cNvPr id="7" name="Picture 2" descr="C:\Documents and Settings\Wally Smith\Desktop\My Pictures\C G Aux Photos\cover.JPG"/>
          <p:cNvPicPr>
            <a:picLocks noChangeAspect="1" noChangeArrowheads="1"/>
          </p:cNvPicPr>
          <p:nvPr/>
        </p:nvPicPr>
        <p:blipFill>
          <a:blip r:embed="rId2" cstate="print"/>
          <a:srcRect/>
          <a:stretch>
            <a:fillRect/>
          </a:stretch>
        </p:blipFill>
        <p:spPr bwMode="auto">
          <a:xfrm>
            <a:off x="4711786" y="3200400"/>
            <a:ext cx="4279814" cy="2895599"/>
          </a:xfrm>
          <a:prstGeom prst="rect">
            <a:avLst/>
          </a:prstGeom>
          <a:noFill/>
        </p:spPr>
      </p:pic>
      <p:sp>
        <p:nvSpPr>
          <p:cNvPr id="14" name="Rounded Rectangle 13"/>
          <p:cNvSpPr/>
          <p:nvPr/>
        </p:nvSpPr>
        <p:spPr bwMode="auto">
          <a:xfrm>
            <a:off x="5486400" y="6172200"/>
            <a:ext cx="3048000" cy="533400"/>
          </a:xfrm>
          <a:prstGeom prst="roundRect">
            <a:avLst/>
          </a:prstGeom>
          <a:solidFill>
            <a:schemeClr val="accent3">
              <a:lumMod val="1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Combination Cap - Men</a:t>
            </a:r>
          </a:p>
        </p:txBody>
      </p:sp>
      <p:pic>
        <p:nvPicPr>
          <p:cNvPr id="38913" name="Picture 1" descr="C:\Documents and Settings\Wally Smith\Desktop\My Pictures\C G Aux Photos\Combo Cap - Women.JPG"/>
          <p:cNvPicPr>
            <a:picLocks noChangeAspect="1" noChangeArrowheads="1"/>
          </p:cNvPicPr>
          <p:nvPr/>
        </p:nvPicPr>
        <p:blipFill>
          <a:blip r:embed="rId3" cstate="print"/>
          <a:srcRect/>
          <a:stretch>
            <a:fillRect/>
          </a:stretch>
        </p:blipFill>
        <p:spPr bwMode="auto">
          <a:xfrm>
            <a:off x="152400" y="1524000"/>
            <a:ext cx="4343400" cy="3188407"/>
          </a:xfrm>
          <a:prstGeom prst="rect">
            <a:avLst/>
          </a:prstGeom>
          <a:noFill/>
        </p:spPr>
      </p:pic>
      <p:sp>
        <p:nvSpPr>
          <p:cNvPr id="15" name="Rounded Rectangle 14"/>
          <p:cNvSpPr/>
          <p:nvPr/>
        </p:nvSpPr>
        <p:spPr bwMode="auto">
          <a:xfrm>
            <a:off x="838200" y="4876800"/>
            <a:ext cx="3048000" cy="533400"/>
          </a:xfrm>
          <a:prstGeom prst="roundRect">
            <a:avLst/>
          </a:prstGeom>
          <a:solidFill>
            <a:schemeClr val="accent3">
              <a:lumMod val="1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Combination Cap - Women</a:t>
            </a:r>
          </a:p>
        </p:txBody>
      </p:sp>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8913"/>
                                        </p:tgtEl>
                                        <p:attrNameLst>
                                          <p:attrName>style.visibility</p:attrName>
                                        </p:attrNameLst>
                                      </p:cBhvr>
                                      <p:to>
                                        <p:strVal val="visible"/>
                                      </p:to>
                                    </p:set>
                                    <p:animEffect transition="in" filter="fade">
                                      <p:cBhvr>
                                        <p:cTn id="19" dur="1000"/>
                                        <p:tgtEl>
                                          <p:spTgt spid="38913"/>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905000" y="228600"/>
            <a:ext cx="6477000" cy="1143000"/>
          </a:xfrm>
        </p:spPr>
        <p:txBody>
          <a:bodyPr/>
          <a:lstStyle/>
          <a:p>
            <a:pPr algn="ctr"/>
            <a:r>
              <a:rPr lang="en-US" dirty="0"/>
              <a:t>Additional Items </a:t>
            </a:r>
            <a:br>
              <a:rPr lang="en-US" dirty="0"/>
            </a:br>
            <a:r>
              <a:rPr lang="en-US" dirty="0"/>
              <a:t>- </a:t>
            </a:r>
            <a:r>
              <a:rPr lang="en-US" sz="2800" dirty="0"/>
              <a:t>Tropical Blue (Cont.)</a:t>
            </a:r>
          </a:p>
        </p:txBody>
      </p:sp>
      <p:sp>
        <p:nvSpPr>
          <p:cNvPr id="12291" name="Rectangle 3"/>
          <p:cNvSpPr>
            <a:spLocks noGrp="1" noChangeArrowheads="1"/>
          </p:cNvSpPr>
          <p:nvPr>
            <p:ph type="body" idx="1"/>
          </p:nvPr>
        </p:nvSpPr>
        <p:spPr>
          <a:xfrm>
            <a:off x="381000" y="1447800"/>
            <a:ext cx="8610600" cy="5257800"/>
          </a:xfrm>
        </p:spPr>
        <p:txBody>
          <a:bodyPr/>
          <a:lstStyle/>
          <a:p>
            <a:pPr algn="ctr">
              <a:buNone/>
            </a:pPr>
            <a:r>
              <a:rPr lang="en-US" sz="2400" b="1" i="1" dirty="0">
                <a:solidFill>
                  <a:schemeClr val="tx2"/>
                </a:solidFill>
                <a:effectLst>
                  <a:outerShdw blurRad="38100" dist="38100" dir="2700000" algn="tl">
                    <a:srgbClr val="000000">
                      <a:alpha val="43137"/>
                    </a:srgbClr>
                  </a:outerShdw>
                </a:effectLst>
              </a:rPr>
              <a:t>Note: These items are not necessary for a complete uniform </a:t>
            </a:r>
          </a:p>
          <a:p>
            <a:pPr eaLnBrk="1" hangingPunct="1"/>
            <a:r>
              <a:rPr lang="en-US" sz="2000" b="1" dirty="0"/>
              <a:t>Outerwear</a:t>
            </a:r>
          </a:p>
          <a:p>
            <a:pPr lvl="1" eaLnBrk="1" hangingPunct="1"/>
            <a:r>
              <a:rPr lang="en-US" sz="2000" b="1" dirty="0"/>
              <a:t> Windbreaker, with or without liner:</a:t>
            </a:r>
          </a:p>
          <a:p>
            <a:pPr lvl="2" eaLnBrk="1" hangingPunct="1"/>
            <a:r>
              <a:rPr lang="en-US" sz="2000" b="1" dirty="0"/>
              <a:t>Insignia: Large Metal, Placed ¾” inboard from epaulet seam.</a:t>
            </a:r>
          </a:p>
          <a:p>
            <a:pPr lvl="2" eaLnBrk="1" hangingPunct="1"/>
            <a:r>
              <a:rPr lang="en-US" sz="2000" b="1" dirty="0"/>
              <a:t>Zipped at least 2/3 up when worn</a:t>
            </a:r>
          </a:p>
          <a:p>
            <a:pPr lvl="2" eaLnBrk="1" hangingPunct="1"/>
            <a:r>
              <a:rPr lang="en-US" sz="2000" b="1" dirty="0"/>
              <a:t>Zipper pull tucked in</a:t>
            </a:r>
          </a:p>
          <a:p>
            <a:pPr lvl="1" eaLnBrk="1" hangingPunct="1"/>
            <a:r>
              <a:rPr lang="en-US" sz="2000" b="1" dirty="0"/>
              <a:t> Trench Coat:	</a:t>
            </a:r>
          </a:p>
          <a:p>
            <a:pPr lvl="2" eaLnBrk="1" hangingPunct="1"/>
            <a:r>
              <a:rPr lang="en-US" sz="2000" b="1" dirty="0"/>
              <a:t>Insignia: Large Metal, Placed ¾” inboard from epaulet seam.</a:t>
            </a:r>
          </a:p>
          <a:p>
            <a:pPr lvl="1" eaLnBrk="1" hangingPunct="1"/>
            <a:r>
              <a:rPr lang="en-US" sz="2000" b="1" dirty="0"/>
              <a:t>All-Weather Parka, Type I (old) or II (new):</a:t>
            </a:r>
          </a:p>
          <a:p>
            <a:pPr lvl="2" eaLnBrk="1" hangingPunct="1"/>
            <a:r>
              <a:rPr lang="en-US" sz="2000" b="1" dirty="0"/>
              <a:t>Insignia: only one insignia can be worn on Storm (zipper) Flap on Jacket.</a:t>
            </a:r>
          </a:p>
          <a:p>
            <a:pPr lvl="1" eaLnBrk="1" hangingPunct="1"/>
            <a:r>
              <a:rPr lang="en-US" sz="2000" b="1"/>
              <a:t>All </a:t>
            </a:r>
            <a:r>
              <a:rPr lang="en-US" sz="2000" b="1" dirty="0"/>
              <a:t>Weather Trousers: can be worn in extreme weather conditions.</a:t>
            </a:r>
          </a:p>
          <a:p>
            <a:pPr algn="ctr">
              <a:buNone/>
            </a:pPr>
            <a:endParaRPr lang="en-US" sz="2400" b="1" i="1" dirty="0">
              <a:solidFill>
                <a:schemeClr val="tx2"/>
              </a:solidFill>
              <a:effectLst>
                <a:outerShdw blurRad="38100" dist="38100" dir="2700000" algn="tl">
                  <a:srgbClr val="000000">
                    <a:alpha val="43137"/>
                  </a:srgbClr>
                </a:outerShdw>
              </a:effectLst>
            </a:endParaRPr>
          </a:p>
        </p:txBody>
      </p:sp>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anim calcmode="lin" valueType="num">
                                      <p:cBhvr additive="base">
                                        <p:cTn id="7" dur="500" fill="hold"/>
                                        <p:tgtEl>
                                          <p:spTgt spid="12291">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2291">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anim calcmode="lin" valueType="num">
                                      <p:cBhvr additive="base">
                                        <p:cTn id="11" dur="1000" fill="hold"/>
                                        <p:tgtEl>
                                          <p:spTgt spid="12291">
                                            <p:txEl>
                                              <p:pRg st="2" end="2"/>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12291">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291">
                                            <p:txEl>
                                              <p:pRg st="3" end="3"/>
                                            </p:txEl>
                                          </p:spTgt>
                                        </p:tgtEl>
                                        <p:attrNameLst>
                                          <p:attrName>style.visibility</p:attrName>
                                        </p:attrNameLst>
                                      </p:cBhvr>
                                      <p:to>
                                        <p:strVal val="visible"/>
                                      </p:to>
                                    </p:set>
                                    <p:anim calcmode="lin" valueType="num">
                                      <p:cBhvr additive="base">
                                        <p:cTn id="15" dur="1000" fill="hold"/>
                                        <p:tgtEl>
                                          <p:spTgt spid="12291">
                                            <p:txEl>
                                              <p:pRg st="3" end="3"/>
                                            </p:txEl>
                                          </p:spTgt>
                                        </p:tgtEl>
                                        <p:attrNameLst>
                                          <p:attrName>ppt_x</p:attrName>
                                        </p:attrNameLst>
                                      </p:cBhvr>
                                      <p:tavLst>
                                        <p:tav tm="0">
                                          <p:val>
                                            <p:strVal val="1+#ppt_w/2"/>
                                          </p:val>
                                        </p:tav>
                                        <p:tav tm="100000">
                                          <p:val>
                                            <p:strVal val="#ppt_x"/>
                                          </p:val>
                                        </p:tav>
                                      </p:tavLst>
                                    </p:anim>
                                    <p:anim calcmode="lin" valueType="num">
                                      <p:cBhvr additive="base">
                                        <p:cTn id="16" dur="1000" fill="hold"/>
                                        <p:tgtEl>
                                          <p:spTgt spid="12291">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2291">
                                            <p:txEl>
                                              <p:pRg st="4" end="4"/>
                                            </p:txEl>
                                          </p:spTgt>
                                        </p:tgtEl>
                                        <p:attrNameLst>
                                          <p:attrName>style.visibility</p:attrName>
                                        </p:attrNameLst>
                                      </p:cBhvr>
                                      <p:to>
                                        <p:strVal val="visible"/>
                                      </p:to>
                                    </p:set>
                                    <p:anim calcmode="lin" valueType="num">
                                      <p:cBhvr additive="base">
                                        <p:cTn id="19" dur="1000" fill="hold"/>
                                        <p:tgtEl>
                                          <p:spTgt spid="12291">
                                            <p:txEl>
                                              <p:pRg st="4" end="4"/>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12291">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2291">
                                            <p:txEl>
                                              <p:pRg st="5" end="5"/>
                                            </p:txEl>
                                          </p:spTgt>
                                        </p:tgtEl>
                                        <p:attrNameLst>
                                          <p:attrName>style.visibility</p:attrName>
                                        </p:attrNameLst>
                                      </p:cBhvr>
                                      <p:to>
                                        <p:strVal val="visible"/>
                                      </p:to>
                                    </p:set>
                                    <p:anim calcmode="lin" valueType="num">
                                      <p:cBhvr additive="base">
                                        <p:cTn id="23" dur="1000" fill="hold"/>
                                        <p:tgtEl>
                                          <p:spTgt spid="12291">
                                            <p:txEl>
                                              <p:pRg st="5" end="5"/>
                                            </p:txEl>
                                          </p:spTgt>
                                        </p:tgtEl>
                                        <p:attrNameLst>
                                          <p:attrName>ppt_x</p:attrName>
                                        </p:attrNameLst>
                                      </p:cBhvr>
                                      <p:tavLst>
                                        <p:tav tm="0">
                                          <p:val>
                                            <p:strVal val="1+#ppt_w/2"/>
                                          </p:val>
                                        </p:tav>
                                        <p:tav tm="100000">
                                          <p:val>
                                            <p:strVal val="#ppt_x"/>
                                          </p:val>
                                        </p:tav>
                                      </p:tavLst>
                                    </p:anim>
                                    <p:anim calcmode="lin" valueType="num">
                                      <p:cBhvr additive="base">
                                        <p:cTn id="24" dur="1000" fill="hold"/>
                                        <p:tgtEl>
                                          <p:spTgt spid="1229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12291">
                                            <p:txEl>
                                              <p:pRg st="6" end="6"/>
                                            </p:txEl>
                                          </p:spTgt>
                                        </p:tgtEl>
                                        <p:attrNameLst>
                                          <p:attrName>style.visibility</p:attrName>
                                        </p:attrNameLst>
                                      </p:cBhvr>
                                      <p:to>
                                        <p:strVal val="visible"/>
                                      </p:to>
                                    </p:set>
                                    <p:anim calcmode="lin" valueType="num">
                                      <p:cBhvr additive="base">
                                        <p:cTn id="29" dur="1000" fill="hold"/>
                                        <p:tgtEl>
                                          <p:spTgt spid="12291">
                                            <p:txEl>
                                              <p:pRg st="6" end="6"/>
                                            </p:txEl>
                                          </p:spTgt>
                                        </p:tgtEl>
                                        <p:attrNameLst>
                                          <p:attrName>ppt_x</p:attrName>
                                        </p:attrNameLst>
                                      </p:cBhvr>
                                      <p:tavLst>
                                        <p:tav tm="0">
                                          <p:val>
                                            <p:strVal val="1+#ppt_w/2"/>
                                          </p:val>
                                        </p:tav>
                                        <p:tav tm="100000">
                                          <p:val>
                                            <p:strVal val="#ppt_x"/>
                                          </p:val>
                                        </p:tav>
                                      </p:tavLst>
                                    </p:anim>
                                    <p:anim calcmode="lin" valueType="num">
                                      <p:cBhvr additive="base">
                                        <p:cTn id="30" dur="1000" fill="hold"/>
                                        <p:tgtEl>
                                          <p:spTgt spid="12291">
                                            <p:txEl>
                                              <p:pRg st="6" end="6"/>
                                            </p:txEl>
                                          </p:spTgt>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12291">
                                            <p:txEl>
                                              <p:pRg st="7" end="7"/>
                                            </p:txEl>
                                          </p:spTgt>
                                        </p:tgtEl>
                                        <p:attrNameLst>
                                          <p:attrName>style.visibility</p:attrName>
                                        </p:attrNameLst>
                                      </p:cBhvr>
                                      <p:to>
                                        <p:strVal val="visible"/>
                                      </p:to>
                                    </p:set>
                                    <p:anim calcmode="lin" valueType="num">
                                      <p:cBhvr additive="base">
                                        <p:cTn id="33" dur="1000" fill="hold"/>
                                        <p:tgtEl>
                                          <p:spTgt spid="12291">
                                            <p:txEl>
                                              <p:pRg st="7" end="7"/>
                                            </p:txEl>
                                          </p:spTgt>
                                        </p:tgtEl>
                                        <p:attrNameLst>
                                          <p:attrName>ppt_x</p:attrName>
                                        </p:attrNameLst>
                                      </p:cBhvr>
                                      <p:tavLst>
                                        <p:tav tm="0">
                                          <p:val>
                                            <p:strVal val="1+#ppt_w/2"/>
                                          </p:val>
                                        </p:tav>
                                        <p:tav tm="100000">
                                          <p:val>
                                            <p:strVal val="#ppt_x"/>
                                          </p:val>
                                        </p:tav>
                                      </p:tavLst>
                                    </p:anim>
                                    <p:anim calcmode="lin" valueType="num">
                                      <p:cBhvr additive="base">
                                        <p:cTn id="34" dur="1000" fill="hold"/>
                                        <p:tgtEl>
                                          <p:spTgt spid="12291">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12291">
                                            <p:txEl>
                                              <p:pRg st="8" end="8"/>
                                            </p:txEl>
                                          </p:spTgt>
                                        </p:tgtEl>
                                        <p:attrNameLst>
                                          <p:attrName>style.visibility</p:attrName>
                                        </p:attrNameLst>
                                      </p:cBhvr>
                                      <p:to>
                                        <p:strVal val="visible"/>
                                      </p:to>
                                    </p:set>
                                    <p:anim calcmode="lin" valueType="num">
                                      <p:cBhvr additive="base">
                                        <p:cTn id="39" dur="1000" fill="hold"/>
                                        <p:tgtEl>
                                          <p:spTgt spid="12291">
                                            <p:txEl>
                                              <p:pRg st="8" end="8"/>
                                            </p:txEl>
                                          </p:spTgt>
                                        </p:tgtEl>
                                        <p:attrNameLst>
                                          <p:attrName>ppt_x</p:attrName>
                                        </p:attrNameLst>
                                      </p:cBhvr>
                                      <p:tavLst>
                                        <p:tav tm="0">
                                          <p:val>
                                            <p:strVal val="1+#ppt_w/2"/>
                                          </p:val>
                                        </p:tav>
                                        <p:tav tm="100000">
                                          <p:val>
                                            <p:strVal val="#ppt_x"/>
                                          </p:val>
                                        </p:tav>
                                      </p:tavLst>
                                    </p:anim>
                                    <p:anim calcmode="lin" valueType="num">
                                      <p:cBhvr additive="base">
                                        <p:cTn id="40" dur="1000" fill="hold"/>
                                        <p:tgtEl>
                                          <p:spTgt spid="12291">
                                            <p:txEl>
                                              <p:pRg st="8" end="8"/>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2291">
                                            <p:txEl>
                                              <p:pRg st="9" end="9"/>
                                            </p:txEl>
                                          </p:spTgt>
                                        </p:tgtEl>
                                        <p:attrNameLst>
                                          <p:attrName>style.visibility</p:attrName>
                                        </p:attrNameLst>
                                      </p:cBhvr>
                                      <p:to>
                                        <p:strVal val="visible"/>
                                      </p:to>
                                    </p:set>
                                    <p:anim calcmode="lin" valueType="num">
                                      <p:cBhvr additive="base">
                                        <p:cTn id="43" dur="1000" fill="hold"/>
                                        <p:tgtEl>
                                          <p:spTgt spid="12291">
                                            <p:txEl>
                                              <p:pRg st="9" end="9"/>
                                            </p:txEl>
                                          </p:spTgt>
                                        </p:tgtEl>
                                        <p:attrNameLst>
                                          <p:attrName>ppt_x</p:attrName>
                                        </p:attrNameLst>
                                      </p:cBhvr>
                                      <p:tavLst>
                                        <p:tav tm="0">
                                          <p:val>
                                            <p:strVal val="1+#ppt_w/2"/>
                                          </p:val>
                                        </p:tav>
                                        <p:tav tm="100000">
                                          <p:val>
                                            <p:strVal val="#ppt_x"/>
                                          </p:val>
                                        </p:tav>
                                      </p:tavLst>
                                    </p:anim>
                                    <p:anim calcmode="lin" valueType="num">
                                      <p:cBhvr additive="base">
                                        <p:cTn id="44" dur="1000" fill="hold"/>
                                        <p:tgtEl>
                                          <p:spTgt spid="12291">
                                            <p:txEl>
                                              <p:pRg st="9" end="9"/>
                                            </p:txEl>
                                          </p:spTgt>
                                        </p:tgtEl>
                                        <p:attrNameLst>
                                          <p:attrName>ppt_y</p:attrName>
                                        </p:attrNameLst>
                                      </p:cBhvr>
                                      <p:tavLst>
                                        <p:tav tm="0">
                                          <p:val>
                                            <p:strVal val="#ppt_y"/>
                                          </p:val>
                                        </p:tav>
                                        <p:tav tm="100000">
                                          <p:val>
                                            <p:strVal val="#ppt_y"/>
                                          </p:val>
                                        </p:tav>
                                      </p:tavLst>
                                    </p:anim>
                                  </p:childTnLst>
                                </p:cTn>
                              </p:par>
                            </p:childTnLst>
                          </p:cTn>
                        </p:par>
                        <p:par>
                          <p:cTn id="45" fill="hold">
                            <p:stCondLst>
                              <p:cond delay="1000"/>
                            </p:stCondLst>
                            <p:childTnLst>
                              <p:par>
                                <p:cTn id="46" presetID="2" presetClass="entr" presetSubtype="2" fill="hold" grpId="0" nodeType="afterEffect">
                                  <p:stCondLst>
                                    <p:cond delay="0"/>
                                  </p:stCondLst>
                                  <p:childTnLst>
                                    <p:set>
                                      <p:cBhvr>
                                        <p:cTn id="47" dur="1" fill="hold">
                                          <p:stCondLst>
                                            <p:cond delay="0"/>
                                          </p:stCondLst>
                                        </p:cTn>
                                        <p:tgtEl>
                                          <p:spTgt spid="12291">
                                            <p:txEl>
                                              <p:pRg st="10" end="10"/>
                                            </p:txEl>
                                          </p:spTgt>
                                        </p:tgtEl>
                                        <p:attrNameLst>
                                          <p:attrName>style.visibility</p:attrName>
                                        </p:attrNameLst>
                                      </p:cBhvr>
                                      <p:to>
                                        <p:strVal val="visible"/>
                                      </p:to>
                                    </p:set>
                                    <p:anim calcmode="lin" valueType="num">
                                      <p:cBhvr additive="base">
                                        <p:cTn id="48" dur="1000" fill="hold"/>
                                        <p:tgtEl>
                                          <p:spTgt spid="12291">
                                            <p:txEl>
                                              <p:pRg st="10" end="10"/>
                                            </p:txEl>
                                          </p:spTgt>
                                        </p:tgtEl>
                                        <p:attrNameLst>
                                          <p:attrName>ppt_x</p:attrName>
                                        </p:attrNameLst>
                                      </p:cBhvr>
                                      <p:tavLst>
                                        <p:tav tm="0">
                                          <p:val>
                                            <p:strVal val="1+#ppt_w/2"/>
                                          </p:val>
                                        </p:tav>
                                        <p:tav tm="100000">
                                          <p:val>
                                            <p:strVal val="#ppt_x"/>
                                          </p:val>
                                        </p:tav>
                                      </p:tavLst>
                                    </p:anim>
                                    <p:anim calcmode="lin" valueType="num">
                                      <p:cBhvr additive="base">
                                        <p:cTn id="49" dur="1000" fill="hold"/>
                                        <p:tgtEl>
                                          <p:spTgt spid="12291">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uiExpand="1"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152400"/>
            <a:ext cx="7772400" cy="762000"/>
          </a:xfrm>
        </p:spPr>
        <p:txBody>
          <a:bodyPr/>
          <a:lstStyle/>
          <a:p>
            <a:pPr algn="ctr"/>
            <a:r>
              <a:rPr lang="en-US" sz="4000" dirty="0"/>
              <a:t>Operational Dress Uniform</a:t>
            </a:r>
          </a:p>
        </p:txBody>
      </p:sp>
      <p:sp>
        <p:nvSpPr>
          <p:cNvPr id="9219" name="Rectangle 3"/>
          <p:cNvSpPr>
            <a:spLocks noGrp="1" noChangeArrowheads="1"/>
          </p:cNvSpPr>
          <p:nvPr>
            <p:ph type="body" idx="1"/>
          </p:nvPr>
        </p:nvSpPr>
        <p:spPr>
          <a:xfrm>
            <a:off x="2286000" y="838200"/>
            <a:ext cx="6858000" cy="5562600"/>
          </a:xfrm>
        </p:spPr>
        <p:txBody>
          <a:bodyPr/>
          <a:lstStyle/>
          <a:p>
            <a:r>
              <a:rPr lang="en-US" sz="2400" dirty="0"/>
              <a:t>Trousers – ODU trousers bloused or tucked in with boots; straight with deck shoes</a:t>
            </a:r>
          </a:p>
          <a:p>
            <a:r>
              <a:rPr lang="en-US" sz="2400" dirty="0"/>
              <a:t>Belt – Black web belt</a:t>
            </a:r>
          </a:p>
          <a:p>
            <a:r>
              <a:rPr lang="en-US" sz="2400" dirty="0"/>
              <a:t>Shirt – ODU top with sleeves rolled up accordion style with only the cuff showing - or down</a:t>
            </a:r>
          </a:p>
          <a:p>
            <a:r>
              <a:rPr lang="en-US" sz="2400" dirty="0"/>
              <a:t>Undershirt – CG Blue T-Shirt, Crew Neck Collar</a:t>
            </a:r>
          </a:p>
          <a:p>
            <a:r>
              <a:rPr lang="en-US" sz="2400" dirty="0"/>
              <a:t>Socks – Black, undecorated</a:t>
            </a:r>
          </a:p>
          <a:p>
            <a:r>
              <a:rPr lang="en-US" sz="2400" dirty="0"/>
              <a:t>Shoes – Boot, high top lace up or optional boat shoe </a:t>
            </a:r>
          </a:p>
          <a:p>
            <a:r>
              <a:rPr lang="en-US" sz="2400" dirty="0"/>
              <a:t>Insignia – Sew-on collar devices</a:t>
            </a:r>
          </a:p>
          <a:p>
            <a:r>
              <a:rPr lang="en-US" sz="2400" dirty="0"/>
              <a:t>Cloth tape with “USCG AUXILIARY” sewn above left pocket / last name above right pocket.</a:t>
            </a:r>
          </a:p>
          <a:p>
            <a:r>
              <a:rPr lang="en-US" sz="2400" dirty="0"/>
              <a:t>Breast Insignia / Device sewn above nametape</a:t>
            </a:r>
          </a:p>
          <a:p>
            <a:r>
              <a:rPr lang="en-US" sz="2400" dirty="0"/>
              <a:t>Hat – Baseball cap with metal collar device</a:t>
            </a:r>
          </a:p>
        </p:txBody>
      </p:sp>
      <p:pic>
        <p:nvPicPr>
          <p:cNvPr id="6" name="Content Placeholder 4" descr="uniformodu.jpg"/>
          <p:cNvPicPr>
            <a:picLocks noChangeAspect="1"/>
          </p:cNvPicPr>
          <p:nvPr/>
        </p:nvPicPr>
        <p:blipFill>
          <a:blip r:embed="rId2" cstate="print"/>
          <a:srcRect t="3036" r="4167"/>
          <a:stretch>
            <a:fillRect/>
          </a:stretch>
        </p:blipFill>
        <p:spPr bwMode="auto">
          <a:xfrm>
            <a:off x="381000" y="1143001"/>
            <a:ext cx="1523255" cy="5562600"/>
          </a:xfrm>
          <a:prstGeom prst="rect">
            <a:avLst/>
          </a:prstGeom>
          <a:noFill/>
          <a:ln w="9525">
            <a:noFill/>
            <a:miter lim="800000"/>
            <a:headEnd/>
            <a:tailEnd/>
          </a:ln>
          <a:effectLst/>
        </p:spPr>
      </p:pic>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grpId="0" nodeType="clickEffect">
                                  <p:stCondLst>
                                    <p:cond delay="0"/>
                                  </p:stCondLst>
                                  <p:childTnLst>
                                    <p:set>
                                      <p:cBhvr>
                                        <p:cTn id="15" dur="1" fill="hold">
                                          <p:stCondLst>
                                            <p:cond delay="0"/>
                                          </p:stCondLst>
                                        </p:cTn>
                                        <p:tgtEl>
                                          <p:spTgt spid="9219">
                                            <p:txEl>
                                              <p:pRg st="0" end="0"/>
                                            </p:txEl>
                                          </p:spTgt>
                                        </p:tgtEl>
                                        <p:attrNameLst>
                                          <p:attrName>style.visibility</p:attrName>
                                        </p:attrNameLst>
                                      </p:cBhvr>
                                      <p:to>
                                        <p:strVal val="visible"/>
                                      </p:to>
                                    </p:set>
                                    <p:anim calcmode="lin" valueType="num">
                                      <p:cBhvr additive="base">
                                        <p:cTn id="16" dur="500" fill="hold"/>
                                        <p:tgtEl>
                                          <p:spTgt spid="9219">
                                            <p:txEl>
                                              <p:pRg st="0" end="0"/>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92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9219">
                                            <p:txEl>
                                              <p:pRg st="1" end="1"/>
                                            </p:txEl>
                                          </p:spTgt>
                                        </p:tgtEl>
                                        <p:attrNameLst>
                                          <p:attrName>style.visibility</p:attrName>
                                        </p:attrNameLst>
                                      </p:cBhvr>
                                      <p:to>
                                        <p:strVal val="visible"/>
                                      </p:to>
                                    </p:set>
                                    <p:anim calcmode="lin" valueType="num">
                                      <p:cBhvr additive="base">
                                        <p:cTn id="22" dur="500" fill="hold"/>
                                        <p:tgtEl>
                                          <p:spTgt spid="9219">
                                            <p:txEl>
                                              <p:pRg st="1" end="1"/>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92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9219">
                                            <p:txEl>
                                              <p:pRg st="2" end="2"/>
                                            </p:txEl>
                                          </p:spTgt>
                                        </p:tgtEl>
                                        <p:attrNameLst>
                                          <p:attrName>style.visibility</p:attrName>
                                        </p:attrNameLst>
                                      </p:cBhvr>
                                      <p:to>
                                        <p:strVal val="visible"/>
                                      </p:to>
                                    </p:set>
                                    <p:anim calcmode="lin" valueType="num">
                                      <p:cBhvr additive="base">
                                        <p:cTn id="28" dur="500" fill="hold"/>
                                        <p:tgtEl>
                                          <p:spTgt spid="9219">
                                            <p:txEl>
                                              <p:pRg st="2" end="2"/>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92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9219">
                                            <p:txEl>
                                              <p:pRg st="3" end="3"/>
                                            </p:txEl>
                                          </p:spTgt>
                                        </p:tgtEl>
                                        <p:attrNameLst>
                                          <p:attrName>style.visibility</p:attrName>
                                        </p:attrNameLst>
                                      </p:cBhvr>
                                      <p:to>
                                        <p:strVal val="visible"/>
                                      </p:to>
                                    </p:set>
                                    <p:anim calcmode="lin" valueType="num">
                                      <p:cBhvr additive="base">
                                        <p:cTn id="34" dur="500" fill="hold"/>
                                        <p:tgtEl>
                                          <p:spTgt spid="9219">
                                            <p:txEl>
                                              <p:pRg st="3" end="3"/>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921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9219">
                                            <p:txEl>
                                              <p:pRg st="4" end="4"/>
                                            </p:txEl>
                                          </p:spTgt>
                                        </p:tgtEl>
                                        <p:attrNameLst>
                                          <p:attrName>style.visibility</p:attrName>
                                        </p:attrNameLst>
                                      </p:cBhvr>
                                      <p:to>
                                        <p:strVal val="visible"/>
                                      </p:to>
                                    </p:set>
                                    <p:anim calcmode="lin" valueType="num">
                                      <p:cBhvr additive="base">
                                        <p:cTn id="40" dur="500" fill="hold"/>
                                        <p:tgtEl>
                                          <p:spTgt spid="9219">
                                            <p:txEl>
                                              <p:pRg st="4" end="4"/>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921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grpId="0" nodeType="clickEffect">
                                  <p:stCondLst>
                                    <p:cond delay="0"/>
                                  </p:stCondLst>
                                  <p:childTnLst>
                                    <p:set>
                                      <p:cBhvr>
                                        <p:cTn id="45" dur="1" fill="hold">
                                          <p:stCondLst>
                                            <p:cond delay="0"/>
                                          </p:stCondLst>
                                        </p:cTn>
                                        <p:tgtEl>
                                          <p:spTgt spid="9219">
                                            <p:txEl>
                                              <p:pRg st="5" end="5"/>
                                            </p:txEl>
                                          </p:spTgt>
                                        </p:tgtEl>
                                        <p:attrNameLst>
                                          <p:attrName>style.visibility</p:attrName>
                                        </p:attrNameLst>
                                      </p:cBhvr>
                                      <p:to>
                                        <p:strVal val="visible"/>
                                      </p:to>
                                    </p:set>
                                    <p:anim calcmode="lin" valueType="num">
                                      <p:cBhvr additive="base">
                                        <p:cTn id="46" dur="500" fill="hold"/>
                                        <p:tgtEl>
                                          <p:spTgt spid="9219">
                                            <p:txEl>
                                              <p:pRg st="5" end="5"/>
                                            </p:tx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921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grpId="0" nodeType="clickEffect">
                                  <p:stCondLst>
                                    <p:cond delay="0"/>
                                  </p:stCondLst>
                                  <p:childTnLst>
                                    <p:set>
                                      <p:cBhvr>
                                        <p:cTn id="51" dur="1" fill="hold">
                                          <p:stCondLst>
                                            <p:cond delay="0"/>
                                          </p:stCondLst>
                                        </p:cTn>
                                        <p:tgtEl>
                                          <p:spTgt spid="9219">
                                            <p:txEl>
                                              <p:pRg st="6" end="6"/>
                                            </p:txEl>
                                          </p:spTgt>
                                        </p:tgtEl>
                                        <p:attrNameLst>
                                          <p:attrName>style.visibility</p:attrName>
                                        </p:attrNameLst>
                                      </p:cBhvr>
                                      <p:to>
                                        <p:strVal val="visible"/>
                                      </p:to>
                                    </p:set>
                                    <p:anim calcmode="lin" valueType="num">
                                      <p:cBhvr additive="base">
                                        <p:cTn id="52" dur="500" fill="hold"/>
                                        <p:tgtEl>
                                          <p:spTgt spid="9219">
                                            <p:txEl>
                                              <p:pRg st="6" end="6"/>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921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2" fill="hold" grpId="0" nodeType="clickEffect">
                                  <p:stCondLst>
                                    <p:cond delay="0"/>
                                  </p:stCondLst>
                                  <p:childTnLst>
                                    <p:set>
                                      <p:cBhvr>
                                        <p:cTn id="57" dur="1" fill="hold">
                                          <p:stCondLst>
                                            <p:cond delay="0"/>
                                          </p:stCondLst>
                                        </p:cTn>
                                        <p:tgtEl>
                                          <p:spTgt spid="9219">
                                            <p:txEl>
                                              <p:pRg st="7" end="7"/>
                                            </p:txEl>
                                          </p:spTgt>
                                        </p:tgtEl>
                                        <p:attrNameLst>
                                          <p:attrName>style.visibility</p:attrName>
                                        </p:attrNameLst>
                                      </p:cBhvr>
                                      <p:to>
                                        <p:strVal val="visible"/>
                                      </p:to>
                                    </p:set>
                                    <p:anim calcmode="lin" valueType="num">
                                      <p:cBhvr additive="base">
                                        <p:cTn id="58" dur="500" fill="hold"/>
                                        <p:tgtEl>
                                          <p:spTgt spid="9219">
                                            <p:txEl>
                                              <p:pRg st="7" end="7"/>
                                            </p:txEl>
                                          </p:spTgt>
                                        </p:tgtEl>
                                        <p:attrNameLst>
                                          <p:attrName>ppt_x</p:attrName>
                                        </p:attrNameLst>
                                      </p:cBhvr>
                                      <p:tavLst>
                                        <p:tav tm="0">
                                          <p:val>
                                            <p:strVal val="1+#ppt_w/2"/>
                                          </p:val>
                                        </p:tav>
                                        <p:tav tm="100000">
                                          <p:val>
                                            <p:strVal val="#ppt_x"/>
                                          </p:val>
                                        </p:tav>
                                      </p:tavLst>
                                    </p:anim>
                                    <p:anim calcmode="lin" valueType="num">
                                      <p:cBhvr additive="base">
                                        <p:cTn id="59" dur="500" fill="hold"/>
                                        <p:tgtEl>
                                          <p:spTgt spid="921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2" fill="hold" grpId="0" nodeType="clickEffect">
                                  <p:stCondLst>
                                    <p:cond delay="0"/>
                                  </p:stCondLst>
                                  <p:childTnLst>
                                    <p:set>
                                      <p:cBhvr>
                                        <p:cTn id="63" dur="1" fill="hold">
                                          <p:stCondLst>
                                            <p:cond delay="0"/>
                                          </p:stCondLst>
                                        </p:cTn>
                                        <p:tgtEl>
                                          <p:spTgt spid="9219">
                                            <p:txEl>
                                              <p:pRg st="8" end="8"/>
                                            </p:txEl>
                                          </p:spTgt>
                                        </p:tgtEl>
                                        <p:attrNameLst>
                                          <p:attrName>style.visibility</p:attrName>
                                        </p:attrNameLst>
                                      </p:cBhvr>
                                      <p:to>
                                        <p:strVal val="visible"/>
                                      </p:to>
                                    </p:set>
                                    <p:anim calcmode="lin" valueType="num">
                                      <p:cBhvr additive="base">
                                        <p:cTn id="64" dur="500" fill="hold"/>
                                        <p:tgtEl>
                                          <p:spTgt spid="9219">
                                            <p:txEl>
                                              <p:pRg st="8" end="8"/>
                                            </p:txEl>
                                          </p:spTgt>
                                        </p:tgtEl>
                                        <p:attrNameLst>
                                          <p:attrName>ppt_x</p:attrName>
                                        </p:attrNameLst>
                                      </p:cBhvr>
                                      <p:tavLst>
                                        <p:tav tm="0">
                                          <p:val>
                                            <p:strVal val="1+#ppt_w/2"/>
                                          </p:val>
                                        </p:tav>
                                        <p:tav tm="100000">
                                          <p:val>
                                            <p:strVal val="#ppt_x"/>
                                          </p:val>
                                        </p:tav>
                                      </p:tavLst>
                                    </p:anim>
                                    <p:anim calcmode="lin" valueType="num">
                                      <p:cBhvr additive="base">
                                        <p:cTn id="65" dur="500" fill="hold"/>
                                        <p:tgtEl>
                                          <p:spTgt spid="9219">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2" fill="hold" grpId="0" nodeType="clickEffect">
                                  <p:stCondLst>
                                    <p:cond delay="0"/>
                                  </p:stCondLst>
                                  <p:childTnLst>
                                    <p:set>
                                      <p:cBhvr>
                                        <p:cTn id="69" dur="1" fill="hold">
                                          <p:stCondLst>
                                            <p:cond delay="0"/>
                                          </p:stCondLst>
                                        </p:cTn>
                                        <p:tgtEl>
                                          <p:spTgt spid="9219">
                                            <p:txEl>
                                              <p:pRg st="9" end="9"/>
                                            </p:txEl>
                                          </p:spTgt>
                                        </p:tgtEl>
                                        <p:attrNameLst>
                                          <p:attrName>style.visibility</p:attrName>
                                        </p:attrNameLst>
                                      </p:cBhvr>
                                      <p:to>
                                        <p:strVal val="visible"/>
                                      </p:to>
                                    </p:set>
                                    <p:anim calcmode="lin" valueType="num">
                                      <p:cBhvr additive="base">
                                        <p:cTn id="70" dur="500" fill="hold"/>
                                        <p:tgtEl>
                                          <p:spTgt spid="9219">
                                            <p:txEl>
                                              <p:pRg st="9" end="9"/>
                                            </p:txEl>
                                          </p:spTgt>
                                        </p:tgtEl>
                                        <p:attrNameLst>
                                          <p:attrName>ppt_x</p:attrName>
                                        </p:attrNameLst>
                                      </p:cBhvr>
                                      <p:tavLst>
                                        <p:tav tm="0">
                                          <p:val>
                                            <p:strVal val="1+#ppt_w/2"/>
                                          </p:val>
                                        </p:tav>
                                        <p:tav tm="100000">
                                          <p:val>
                                            <p:strVal val="#ppt_x"/>
                                          </p:val>
                                        </p:tav>
                                      </p:tavLst>
                                    </p:anim>
                                    <p:anim calcmode="lin" valueType="num">
                                      <p:cBhvr additive="base">
                                        <p:cTn id="71" dur="500" fill="hold"/>
                                        <p:tgtEl>
                                          <p:spTgt spid="9219">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uiExpand="1"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152400"/>
            <a:ext cx="7772400" cy="762000"/>
          </a:xfrm>
        </p:spPr>
        <p:txBody>
          <a:bodyPr/>
          <a:lstStyle/>
          <a:p>
            <a:pPr algn="ctr"/>
            <a:r>
              <a:rPr lang="en-US" sz="4000" dirty="0"/>
              <a:t>Operational Dress Uniform</a:t>
            </a:r>
          </a:p>
        </p:txBody>
      </p:sp>
      <p:sp>
        <p:nvSpPr>
          <p:cNvPr id="9219" name="Rectangle 3"/>
          <p:cNvSpPr>
            <a:spLocks noGrp="1" noChangeArrowheads="1"/>
          </p:cNvSpPr>
          <p:nvPr>
            <p:ph type="body" idx="1"/>
          </p:nvPr>
        </p:nvSpPr>
        <p:spPr>
          <a:xfrm>
            <a:off x="2286000" y="838200"/>
            <a:ext cx="6858000" cy="5562600"/>
          </a:xfrm>
        </p:spPr>
        <p:txBody>
          <a:bodyPr/>
          <a:lstStyle/>
          <a:p>
            <a:r>
              <a:rPr lang="en-US" dirty="0"/>
              <a:t>Recommend the “Spec-Ops BDU” Belt,  1.75”</a:t>
            </a:r>
          </a:p>
          <a:p>
            <a:endParaRPr lang="en-US" dirty="0"/>
          </a:p>
          <a:p>
            <a:r>
              <a:rPr lang="en-US" dirty="0"/>
              <a:t>Available for under $20 – eBay</a:t>
            </a:r>
          </a:p>
          <a:p>
            <a:endParaRPr lang="en-US" sz="2400" dirty="0"/>
          </a:p>
          <a:p>
            <a:endParaRPr lang="en-US" sz="2400" dirty="0"/>
          </a:p>
        </p:txBody>
      </p:sp>
      <p:pic>
        <p:nvPicPr>
          <p:cNvPr id="6" name="Content Placeholder 4" descr="uniformodu.jpg"/>
          <p:cNvPicPr>
            <a:picLocks noChangeAspect="1"/>
          </p:cNvPicPr>
          <p:nvPr/>
        </p:nvPicPr>
        <p:blipFill>
          <a:blip r:embed="rId2" cstate="print"/>
          <a:srcRect t="3036" r="4167"/>
          <a:stretch>
            <a:fillRect/>
          </a:stretch>
        </p:blipFill>
        <p:spPr bwMode="auto">
          <a:xfrm>
            <a:off x="381000" y="1143001"/>
            <a:ext cx="1523255" cy="5562600"/>
          </a:xfrm>
          <a:prstGeom prst="rect">
            <a:avLst/>
          </a:prstGeom>
          <a:noFill/>
          <a:ln w="9525">
            <a:noFill/>
            <a:miter lim="800000"/>
            <a:headEnd/>
            <a:tailEnd/>
          </a:ln>
          <a:effectLst/>
        </p:spPr>
      </p:pic>
      <p:pic>
        <p:nvPicPr>
          <p:cNvPr id="5" name="Picture 4" descr="$(KGrHqRHJFcE+e!lCRcEBQ,yRKHYcw~~60_57.jpg"/>
          <p:cNvPicPr>
            <a:picLocks noChangeAspect="1"/>
          </p:cNvPicPr>
          <p:nvPr/>
        </p:nvPicPr>
        <p:blipFill>
          <a:blip r:embed="rId3" cstate="print"/>
          <a:stretch>
            <a:fillRect/>
          </a:stretch>
        </p:blipFill>
        <p:spPr>
          <a:xfrm>
            <a:off x="3810000" y="3505200"/>
            <a:ext cx="2590800" cy="2590800"/>
          </a:xfrm>
          <a:prstGeom prst="rect">
            <a:avLst/>
          </a:prstGeom>
        </p:spPr>
      </p:pic>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grpId="0" nodeType="clickEffect">
                                  <p:stCondLst>
                                    <p:cond delay="0"/>
                                  </p:stCondLst>
                                  <p:childTnLst>
                                    <p:set>
                                      <p:cBhvr>
                                        <p:cTn id="15" dur="1" fill="hold">
                                          <p:stCondLst>
                                            <p:cond delay="0"/>
                                          </p:stCondLst>
                                        </p:cTn>
                                        <p:tgtEl>
                                          <p:spTgt spid="9219">
                                            <p:txEl>
                                              <p:pRg st="0" end="0"/>
                                            </p:txEl>
                                          </p:spTgt>
                                        </p:tgtEl>
                                        <p:attrNameLst>
                                          <p:attrName>style.visibility</p:attrName>
                                        </p:attrNameLst>
                                      </p:cBhvr>
                                      <p:to>
                                        <p:strVal val="visible"/>
                                      </p:to>
                                    </p:set>
                                    <p:anim calcmode="lin" valueType="num">
                                      <p:cBhvr additive="base">
                                        <p:cTn id="16" dur="500" fill="hold"/>
                                        <p:tgtEl>
                                          <p:spTgt spid="9219">
                                            <p:txEl>
                                              <p:pRg st="0" end="0"/>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92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9219">
                                            <p:txEl>
                                              <p:pRg st="2" end="2"/>
                                            </p:txEl>
                                          </p:spTgt>
                                        </p:tgtEl>
                                        <p:attrNameLst>
                                          <p:attrName>style.visibility</p:attrName>
                                        </p:attrNameLst>
                                      </p:cBhvr>
                                      <p:to>
                                        <p:strVal val="visible"/>
                                      </p:to>
                                    </p:set>
                                    <p:anim calcmode="lin" valueType="num">
                                      <p:cBhvr additive="base">
                                        <p:cTn id="22" dur="500" fill="hold"/>
                                        <p:tgtEl>
                                          <p:spTgt spid="9219">
                                            <p:txEl>
                                              <p:pRg st="2" end="2"/>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9219">
                                            <p:txEl>
                                              <p:pRg st="2" end="2"/>
                                            </p:txEl>
                                          </p:spTgt>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04800" y="228600"/>
            <a:ext cx="8534400" cy="1143000"/>
          </a:xfrm>
        </p:spPr>
        <p:txBody>
          <a:bodyPr/>
          <a:lstStyle/>
          <a:p>
            <a:pPr algn="ctr"/>
            <a:r>
              <a:rPr lang="en-US" dirty="0"/>
              <a:t>Necessary Accessories - </a:t>
            </a:r>
            <a:r>
              <a:rPr lang="en-US" sz="2800" dirty="0"/>
              <a:t>ODU</a:t>
            </a:r>
          </a:p>
        </p:txBody>
      </p:sp>
      <p:sp>
        <p:nvSpPr>
          <p:cNvPr id="12291" name="Rectangle 3"/>
          <p:cNvSpPr>
            <a:spLocks noGrp="1" noChangeArrowheads="1"/>
          </p:cNvSpPr>
          <p:nvPr>
            <p:ph type="body" idx="1"/>
          </p:nvPr>
        </p:nvSpPr>
        <p:spPr>
          <a:xfrm>
            <a:off x="381000" y="1447800"/>
            <a:ext cx="8610600" cy="5257800"/>
          </a:xfrm>
        </p:spPr>
        <p:txBody>
          <a:bodyPr/>
          <a:lstStyle/>
          <a:p>
            <a:pPr eaLnBrk="1" hangingPunct="1"/>
            <a:r>
              <a:rPr lang="en-US" sz="3600" dirty="0"/>
              <a:t>All new members must obtain the following accessories to complete the basic version of the Operational Dress Uniform:</a:t>
            </a:r>
          </a:p>
          <a:p>
            <a:pPr lvl="1" eaLnBrk="1" hangingPunct="1"/>
            <a:r>
              <a:rPr lang="en-US" sz="3600" dirty="0"/>
              <a:t>U. S. Coast Guard Auxiliary Ball Cap.</a:t>
            </a:r>
          </a:p>
          <a:p>
            <a:pPr lvl="1" eaLnBrk="1" hangingPunct="1"/>
            <a:r>
              <a:rPr lang="en-US" sz="3600" dirty="0"/>
              <a:t>One pair of sew-on Office or Member collar insignia. </a:t>
            </a:r>
          </a:p>
          <a:p>
            <a:pPr lvl="1" eaLnBrk="1" hangingPunct="1"/>
            <a:r>
              <a:rPr lang="en-US" sz="3600" dirty="0"/>
              <a:t>One pair Metal Office or Member insignia (one used on cap).</a:t>
            </a:r>
          </a:p>
          <a:p>
            <a:pPr>
              <a:buNone/>
            </a:pPr>
            <a:endParaRPr lang="en-US" sz="3600" dirty="0"/>
          </a:p>
        </p:txBody>
      </p:sp>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1000"/>
                                        <p:tgtEl>
                                          <p:spTgt spid="12290"/>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12291">
                                            <p:txEl>
                                              <p:pRg st="0" end="0"/>
                                            </p:txEl>
                                          </p:spTgt>
                                        </p:tgtEl>
                                        <p:attrNameLst>
                                          <p:attrName>style.visibility</p:attrName>
                                        </p:attrNameLst>
                                      </p:cBhvr>
                                      <p:to>
                                        <p:strVal val="visible"/>
                                      </p:to>
                                    </p:set>
                                    <p:anim calcmode="lin" valueType="num">
                                      <p:cBhvr additive="base">
                                        <p:cTn id="11" dur="1000" fill="hold"/>
                                        <p:tgtEl>
                                          <p:spTgt spid="12291">
                                            <p:txEl>
                                              <p:pRg st="0" end="0"/>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12291">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 presetClass="entr" presetSubtype="2" fill="hold" grpId="0" nodeType="afterEffect">
                                  <p:stCondLst>
                                    <p:cond delay="0"/>
                                  </p:stCondLst>
                                  <p:childTnLst>
                                    <p:set>
                                      <p:cBhvr>
                                        <p:cTn id="15" dur="1" fill="hold">
                                          <p:stCondLst>
                                            <p:cond delay="0"/>
                                          </p:stCondLst>
                                        </p:cTn>
                                        <p:tgtEl>
                                          <p:spTgt spid="12291">
                                            <p:txEl>
                                              <p:pRg st="1" end="1"/>
                                            </p:txEl>
                                          </p:spTgt>
                                        </p:tgtEl>
                                        <p:attrNameLst>
                                          <p:attrName>style.visibility</p:attrName>
                                        </p:attrNameLst>
                                      </p:cBhvr>
                                      <p:to>
                                        <p:strVal val="visible"/>
                                      </p:to>
                                    </p:set>
                                    <p:anim calcmode="lin" valueType="num">
                                      <p:cBhvr additive="base">
                                        <p:cTn id="16" dur="1000" fill="hold"/>
                                        <p:tgtEl>
                                          <p:spTgt spid="12291">
                                            <p:txEl>
                                              <p:pRg st="1" end="1"/>
                                            </p:txEl>
                                          </p:spTgt>
                                        </p:tgtEl>
                                        <p:attrNameLst>
                                          <p:attrName>ppt_x</p:attrName>
                                        </p:attrNameLst>
                                      </p:cBhvr>
                                      <p:tavLst>
                                        <p:tav tm="0">
                                          <p:val>
                                            <p:strVal val="1+#ppt_w/2"/>
                                          </p:val>
                                        </p:tav>
                                        <p:tav tm="100000">
                                          <p:val>
                                            <p:strVal val="#ppt_x"/>
                                          </p:val>
                                        </p:tav>
                                      </p:tavLst>
                                    </p:anim>
                                    <p:anim calcmode="lin" valueType="num">
                                      <p:cBhvr additive="base">
                                        <p:cTn id="17" dur="1000" fill="hold"/>
                                        <p:tgtEl>
                                          <p:spTgt spid="12291">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3000"/>
                            </p:stCondLst>
                            <p:childTnLst>
                              <p:par>
                                <p:cTn id="19" presetID="2" presetClass="entr" presetSubtype="2" fill="hold" grpId="0" nodeType="afterEffect">
                                  <p:stCondLst>
                                    <p:cond delay="0"/>
                                  </p:stCondLst>
                                  <p:childTnLst>
                                    <p:set>
                                      <p:cBhvr>
                                        <p:cTn id="20" dur="1" fill="hold">
                                          <p:stCondLst>
                                            <p:cond delay="0"/>
                                          </p:stCondLst>
                                        </p:cTn>
                                        <p:tgtEl>
                                          <p:spTgt spid="12291">
                                            <p:txEl>
                                              <p:pRg st="2" end="2"/>
                                            </p:txEl>
                                          </p:spTgt>
                                        </p:tgtEl>
                                        <p:attrNameLst>
                                          <p:attrName>style.visibility</p:attrName>
                                        </p:attrNameLst>
                                      </p:cBhvr>
                                      <p:to>
                                        <p:strVal val="visible"/>
                                      </p:to>
                                    </p:set>
                                    <p:anim calcmode="lin" valueType="num">
                                      <p:cBhvr additive="base">
                                        <p:cTn id="21" dur="1000" fill="hold"/>
                                        <p:tgtEl>
                                          <p:spTgt spid="12291">
                                            <p:txEl>
                                              <p:pRg st="2" end="2"/>
                                            </p:txEl>
                                          </p:spTgt>
                                        </p:tgtEl>
                                        <p:attrNameLst>
                                          <p:attrName>ppt_x</p:attrName>
                                        </p:attrNameLst>
                                      </p:cBhvr>
                                      <p:tavLst>
                                        <p:tav tm="0">
                                          <p:val>
                                            <p:strVal val="1+#ppt_w/2"/>
                                          </p:val>
                                        </p:tav>
                                        <p:tav tm="100000">
                                          <p:val>
                                            <p:strVal val="#ppt_x"/>
                                          </p:val>
                                        </p:tav>
                                      </p:tavLst>
                                    </p:anim>
                                    <p:anim calcmode="lin" valueType="num">
                                      <p:cBhvr additive="base">
                                        <p:cTn id="22" dur="1000" fill="hold"/>
                                        <p:tgtEl>
                                          <p:spTgt spid="12291">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4000"/>
                            </p:stCondLst>
                            <p:childTnLst>
                              <p:par>
                                <p:cTn id="24" presetID="2" presetClass="entr" presetSubtype="2" fill="hold" grpId="0" nodeType="afterEffect">
                                  <p:stCondLst>
                                    <p:cond delay="0"/>
                                  </p:stCondLst>
                                  <p:childTnLst>
                                    <p:set>
                                      <p:cBhvr>
                                        <p:cTn id="25" dur="1" fill="hold">
                                          <p:stCondLst>
                                            <p:cond delay="0"/>
                                          </p:stCondLst>
                                        </p:cTn>
                                        <p:tgtEl>
                                          <p:spTgt spid="12291">
                                            <p:txEl>
                                              <p:pRg st="3" end="3"/>
                                            </p:txEl>
                                          </p:spTgt>
                                        </p:tgtEl>
                                        <p:attrNameLst>
                                          <p:attrName>style.visibility</p:attrName>
                                        </p:attrNameLst>
                                      </p:cBhvr>
                                      <p:to>
                                        <p:strVal val="visible"/>
                                      </p:to>
                                    </p:set>
                                    <p:anim calcmode="lin" valueType="num">
                                      <p:cBhvr additive="base">
                                        <p:cTn id="26" dur="1000" fill="hold"/>
                                        <p:tgtEl>
                                          <p:spTgt spid="12291">
                                            <p:txEl>
                                              <p:pRg st="3" end="3"/>
                                            </p:txEl>
                                          </p:spTgt>
                                        </p:tgtEl>
                                        <p:attrNameLst>
                                          <p:attrName>ppt_x</p:attrName>
                                        </p:attrNameLst>
                                      </p:cBhvr>
                                      <p:tavLst>
                                        <p:tav tm="0">
                                          <p:val>
                                            <p:strVal val="1+#ppt_w/2"/>
                                          </p:val>
                                        </p:tav>
                                        <p:tav tm="100000">
                                          <p:val>
                                            <p:strVal val="#ppt_x"/>
                                          </p:val>
                                        </p:tav>
                                      </p:tavLst>
                                    </p:anim>
                                    <p:anim calcmode="lin" valueType="num">
                                      <p:cBhvr additive="base">
                                        <p:cTn id="27" dur="1000" fill="hold"/>
                                        <p:tgtEl>
                                          <p:spTgt spid="1229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uiExpand="1"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743200" y="457200"/>
            <a:ext cx="5715000" cy="1143000"/>
          </a:xfrm>
        </p:spPr>
        <p:txBody>
          <a:bodyPr/>
          <a:lstStyle/>
          <a:p>
            <a:pPr algn="ctr"/>
            <a:r>
              <a:rPr lang="en-US" sz="4000" dirty="0"/>
              <a:t>Operational Dress Uniform</a:t>
            </a:r>
          </a:p>
        </p:txBody>
      </p:sp>
      <p:sp>
        <p:nvSpPr>
          <p:cNvPr id="9219" name="Rectangle 3"/>
          <p:cNvSpPr>
            <a:spLocks noGrp="1" noChangeArrowheads="1"/>
          </p:cNvSpPr>
          <p:nvPr>
            <p:ph type="body" idx="1"/>
          </p:nvPr>
        </p:nvSpPr>
        <p:spPr>
          <a:xfrm>
            <a:off x="2286000" y="1828800"/>
            <a:ext cx="6858000" cy="4572000"/>
          </a:xfrm>
        </p:spPr>
        <p:txBody>
          <a:bodyPr/>
          <a:lstStyle/>
          <a:p>
            <a:pPr>
              <a:buNone/>
            </a:pPr>
            <a:r>
              <a:rPr lang="en-US" dirty="0"/>
              <a:t>‘Tucked’ ODU’s may be worn until “No longer serviceable”</a:t>
            </a:r>
          </a:p>
          <a:p>
            <a:pPr>
              <a:buNone/>
            </a:pPr>
            <a:endParaRPr lang="en-US" dirty="0"/>
          </a:p>
          <a:p>
            <a:pPr>
              <a:buNone/>
            </a:pPr>
            <a:r>
              <a:rPr lang="en-US" dirty="0"/>
              <a:t>New ‘Untucked’ ODU’s may be ordered from UDC and are available at the CGI Exchange.</a:t>
            </a:r>
          </a:p>
          <a:p>
            <a:pPr>
              <a:buNone/>
            </a:pPr>
            <a:endParaRPr lang="en-US" dirty="0"/>
          </a:p>
          <a:p>
            <a:pPr>
              <a:buNone/>
            </a:pPr>
            <a:r>
              <a:rPr lang="en-US" b="1" dirty="0">
                <a:solidFill>
                  <a:srgbClr val="FFFF00"/>
                </a:solidFill>
                <a:effectLst>
                  <a:outerShdw blurRad="38100" dist="38100" dir="2700000" algn="tl">
                    <a:srgbClr val="000000">
                      <a:alpha val="43137"/>
                    </a:srgbClr>
                  </a:outerShdw>
                </a:effectLst>
              </a:rPr>
              <a:t>Do not mix Tucked &amp; Untucked uniforms!</a:t>
            </a:r>
          </a:p>
        </p:txBody>
      </p:sp>
      <p:pic>
        <p:nvPicPr>
          <p:cNvPr id="40961" name="Picture 1"/>
          <p:cNvPicPr>
            <a:picLocks noChangeAspect="1" noChangeArrowheads="1"/>
          </p:cNvPicPr>
          <p:nvPr/>
        </p:nvPicPr>
        <p:blipFill>
          <a:blip r:embed="rId2" cstate="print"/>
          <a:srcRect/>
          <a:stretch>
            <a:fillRect/>
          </a:stretch>
        </p:blipFill>
        <p:spPr bwMode="auto">
          <a:xfrm>
            <a:off x="304800" y="1447800"/>
            <a:ext cx="1981200" cy="4800600"/>
          </a:xfrm>
          <a:prstGeom prst="rect">
            <a:avLst/>
          </a:prstGeom>
          <a:noFill/>
          <a:ln w="9525">
            <a:noFill/>
            <a:miter lim="800000"/>
            <a:headEnd/>
            <a:tailEnd/>
          </a:ln>
        </p:spPr>
      </p:pic>
      <p:pic>
        <p:nvPicPr>
          <p:cNvPr id="40962" name="Picture 2"/>
          <p:cNvPicPr>
            <a:picLocks noChangeAspect="1" noChangeArrowheads="1"/>
          </p:cNvPicPr>
          <p:nvPr/>
        </p:nvPicPr>
        <p:blipFill>
          <a:blip r:embed="rId3" cstate="print"/>
          <a:srcRect/>
          <a:stretch>
            <a:fillRect/>
          </a:stretch>
        </p:blipFill>
        <p:spPr bwMode="auto">
          <a:xfrm>
            <a:off x="304800" y="1447800"/>
            <a:ext cx="1981200" cy="4813656"/>
          </a:xfrm>
          <a:prstGeom prst="rect">
            <a:avLst/>
          </a:prstGeom>
          <a:noFill/>
          <a:ln w="9525">
            <a:noFill/>
            <a:miter lim="800000"/>
            <a:headEnd/>
            <a:tailEnd/>
          </a:ln>
        </p:spPr>
      </p:pic>
      <p:sp>
        <p:nvSpPr>
          <p:cNvPr id="6" name="Rectangle 5"/>
          <p:cNvSpPr/>
          <p:nvPr/>
        </p:nvSpPr>
        <p:spPr bwMode="auto">
          <a:xfrm>
            <a:off x="2362200" y="5181600"/>
            <a:ext cx="5791200" cy="1066800"/>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9219">
                                            <p:txEl>
                                              <p:pRg st="0" end="0"/>
                                            </p:txEl>
                                          </p:spTgt>
                                        </p:tgtEl>
                                        <p:attrNameLst>
                                          <p:attrName>style.visibility</p:attrName>
                                        </p:attrNameLst>
                                      </p:cBhvr>
                                      <p:to>
                                        <p:strVal val="visible"/>
                                      </p:to>
                                    </p:set>
                                    <p:anim calcmode="lin" valueType="num">
                                      <p:cBhvr additive="base">
                                        <p:cTn id="11" dur="1000" fill="hold"/>
                                        <p:tgtEl>
                                          <p:spTgt spid="9219">
                                            <p:txEl>
                                              <p:pRg st="0" end="0"/>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9219">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40962"/>
                                        </p:tgtEl>
                                        <p:attrNameLst>
                                          <p:attrName>style.visibility</p:attrName>
                                        </p:attrNameLst>
                                      </p:cBhvr>
                                      <p:to>
                                        <p:strVal val="visible"/>
                                      </p:to>
                                    </p:set>
                                    <p:animEffect transition="in" filter="fade">
                                      <p:cBhvr>
                                        <p:cTn id="16" dur="1000"/>
                                        <p:tgtEl>
                                          <p:spTgt spid="4096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9219">
                                            <p:txEl>
                                              <p:pRg st="2" end="2"/>
                                            </p:txEl>
                                          </p:spTgt>
                                        </p:tgtEl>
                                        <p:attrNameLst>
                                          <p:attrName>style.visibility</p:attrName>
                                        </p:attrNameLst>
                                      </p:cBhvr>
                                      <p:to>
                                        <p:strVal val="visible"/>
                                      </p:to>
                                    </p:set>
                                    <p:anim calcmode="lin" valueType="num">
                                      <p:cBhvr additive="base">
                                        <p:cTn id="21" dur="500" fill="hold"/>
                                        <p:tgtEl>
                                          <p:spTgt spid="9219">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9219">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40961"/>
                                        </p:tgtEl>
                                        <p:attrNameLst>
                                          <p:attrName>style.visibility</p:attrName>
                                        </p:attrNameLst>
                                      </p:cBhvr>
                                      <p:to>
                                        <p:strVal val="visible"/>
                                      </p:to>
                                    </p:set>
                                    <p:animEffect transition="in" filter="fade">
                                      <p:cBhvr>
                                        <p:cTn id="26" dur="1000"/>
                                        <p:tgtEl>
                                          <p:spTgt spid="40961"/>
                                        </p:tgtEl>
                                      </p:cBhvr>
                                    </p:animEffect>
                                  </p:childTnLst>
                                </p:cTn>
                              </p:par>
                              <p:par>
                                <p:cTn id="27" presetID="10" presetClass="exit" presetSubtype="0" fill="hold" nodeType="withEffect">
                                  <p:stCondLst>
                                    <p:cond delay="0"/>
                                  </p:stCondLst>
                                  <p:childTnLst>
                                    <p:animEffect transition="out" filter="fade">
                                      <p:cBhvr>
                                        <p:cTn id="28" dur="1000"/>
                                        <p:tgtEl>
                                          <p:spTgt spid="40962"/>
                                        </p:tgtEl>
                                      </p:cBhvr>
                                    </p:animEffect>
                                    <p:set>
                                      <p:cBhvr>
                                        <p:cTn id="29" dur="1" fill="hold">
                                          <p:stCondLst>
                                            <p:cond delay="999"/>
                                          </p:stCondLst>
                                        </p:cTn>
                                        <p:tgtEl>
                                          <p:spTgt spid="40962"/>
                                        </p:tgtEl>
                                        <p:attrNameLst>
                                          <p:attrName>style.visibility</p:attrName>
                                        </p:attrNameLst>
                                      </p:cBhvr>
                                      <p:to>
                                        <p:strVal val="hidden"/>
                                      </p:to>
                                    </p:set>
                                  </p:childTnLst>
                                </p:cTn>
                              </p:par>
                              <p:par>
                                <p:cTn id="30" presetID="9" presetClass="emph" presetSubtype="0" nodeType="withEffect">
                                  <p:stCondLst>
                                    <p:cond delay="0"/>
                                  </p:stCondLst>
                                  <p:childTnLst>
                                    <p:set>
                                      <p:cBhvr rctx="PPT">
                                        <p:cTn id="31" dur="indefinite"/>
                                        <p:tgtEl>
                                          <p:spTgt spid="9219">
                                            <p:txEl>
                                              <p:pRg st="0" end="0"/>
                                            </p:txEl>
                                          </p:spTgt>
                                        </p:tgtEl>
                                        <p:attrNameLst>
                                          <p:attrName>style.opacity</p:attrName>
                                        </p:attrNameLst>
                                      </p:cBhvr>
                                      <p:to>
                                        <p:strVal val="0.5"/>
                                      </p:to>
                                    </p:set>
                                    <p:animEffect filter="image" prLst="opacity: 0.5">
                                      <p:cBhvr rctx="IE">
                                        <p:cTn id="32" dur="indefinite"/>
                                        <p:tgtEl>
                                          <p:spTgt spid="921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9219">
                                            <p:txEl>
                                              <p:pRg st="4" end="4"/>
                                            </p:txEl>
                                          </p:spTgt>
                                        </p:tgtEl>
                                        <p:attrNameLst>
                                          <p:attrName>style.visibility</p:attrName>
                                        </p:attrNameLst>
                                      </p:cBhvr>
                                      <p:to>
                                        <p:strVal val="visible"/>
                                      </p:to>
                                    </p:set>
                                    <p:anim calcmode="lin" valueType="num">
                                      <p:cBhvr additive="base">
                                        <p:cTn id="37" dur="500" fill="hold"/>
                                        <p:tgtEl>
                                          <p:spTgt spid="9219">
                                            <p:txEl>
                                              <p:pRg st="4" end="4"/>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9219">
                                            <p:txEl>
                                              <p:pRg st="4" end="4"/>
                                            </p:txEl>
                                          </p:spTgt>
                                        </p:tgtEl>
                                        <p:attrNameLst>
                                          <p:attrName>ppt_y</p:attrName>
                                        </p:attrNameLst>
                                      </p:cBhvr>
                                      <p:tavLst>
                                        <p:tav tm="0">
                                          <p:val>
                                            <p:strVal val="#ppt_y"/>
                                          </p:val>
                                        </p:tav>
                                        <p:tav tm="100000">
                                          <p:val>
                                            <p:strVal val="#ppt_y"/>
                                          </p:val>
                                        </p:tav>
                                      </p:tavLst>
                                    </p:anim>
                                  </p:childTnLst>
                                </p:cTn>
                              </p:par>
                              <p:par>
                                <p:cTn id="39" presetID="9" presetClass="emph" presetSubtype="0" nodeType="withEffect">
                                  <p:stCondLst>
                                    <p:cond delay="0"/>
                                  </p:stCondLst>
                                  <p:childTnLst>
                                    <p:set>
                                      <p:cBhvr rctx="PPT">
                                        <p:cTn id="40" dur="indefinite"/>
                                        <p:tgtEl>
                                          <p:spTgt spid="9219">
                                            <p:txEl>
                                              <p:pRg st="2" end="2"/>
                                            </p:txEl>
                                          </p:spTgt>
                                        </p:tgtEl>
                                        <p:attrNameLst>
                                          <p:attrName>style.opacity</p:attrName>
                                        </p:attrNameLst>
                                      </p:cBhvr>
                                      <p:to>
                                        <p:strVal val="0.5"/>
                                      </p:to>
                                    </p:set>
                                    <p:animEffect filter="image" prLst="opacity: 0.5">
                                      <p:cBhvr rctx="IE">
                                        <p:cTn id="41" dur="indefinite"/>
                                        <p:tgtEl>
                                          <p:spTgt spid="9219">
                                            <p:txEl>
                                              <p:pRg st="2" end="2"/>
                                            </p:txEl>
                                          </p:spTgt>
                                        </p:tgtEl>
                                      </p:cBhvr>
                                    </p:animEffect>
                                  </p:childTnLst>
                                </p:cTn>
                              </p:par>
                              <p:par>
                                <p:cTn id="42" presetID="10" presetClass="exit" presetSubtype="0" fill="hold" nodeType="withEffect">
                                  <p:stCondLst>
                                    <p:cond delay="0"/>
                                  </p:stCondLst>
                                  <p:childTnLst>
                                    <p:animEffect transition="out" filter="fade">
                                      <p:cBhvr>
                                        <p:cTn id="43" dur="500"/>
                                        <p:tgtEl>
                                          <p:spTgt spid="40961"/>
                                        </p:tgtEl>
                                      </p:cBhvr>
                                    </p:animEffect>
                                    <p:set>
                                      <p:cBhvr>
                                        <p:cTn id="44" dur="1" fill="hold">
                                          <p:stCondLst>
                                            <p:cond delay="499"/>
                                          </p:stCondLst>
                                        </p:cTn>
                                        <p:tgtEl>
                                          <p:spTgt spid="40961"/>
                                        </p:tgtEl>
                                        <p:attrNameLst>
                                          <p:attrName>style.visibility</p:attrName>
                                        </p:attrNameLst>
                                      </p:cBhvr>
                                      <p:to>
                                        <p:strVal val="hidden"/>
                                      </p:to>
                                    </p:set>
                                  </p:childTnLst>
                                </p:cTn>
                              </p:par>
                              <p:par>
                                <p:cTn id="45" presetID="10" presetClass="entr" presetSubtype="0"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uiExpand="1" build="p" autoUpdateAnimBg="0"/>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667000" y="228600"/>
            <a:ext cx="5638800" cy="990600"/>
          </a:xfrm>
        </p:spPr>
        <p:txBody>
          <a:bodyPr/>
          <a:lstStyle/>
          <a:p>
            <a:r>
              <a:rPr lang="en-US" dirty="0"/>
              <a:t>From the Dictionary</a:t>
            </a:r>
          </a:p>
        </p:txBody>
      </p:sp>
      <p:sp>
        <p:nvSpPr>
          <p:cNvPr id="12291" name="Rectangle 3"/>
          <p:cNvSpPr>
            <a:spLocks noGrp="1" noChangeArrowheads="1"/>
          </p:cNvSpPr>
          <p:nvPr>
            <p:ph type="body" idx="1"/>
          </p:nvPr>
        </p:nvSpPr>
        <p:spPr>
          <a:xfrm>
            <a:off x="228600" y="1524000"/>
            <a:ext cx="8763000" cy="5181600"/>
          </a:xfrm>
        </p:spPr>
        <p:txBody>
          <a:bodyPr/>
          <a:lstStyle/>
          <a:p>
            <a:pPr>
              <a:buNone/>
            </a:pPr>
            <a:r>
              <a:rPr lang="en-US" sz="2800" b="1" dirty="0"/>
              <a:t>Uniform  [</a:t>
            </a:r>
            <a:r>
              <a:rPr lang="en-US" sz="2800" dirty="0"/>
              <a:t>yoo-n</a:t>
            </a:r>
            <a:r>
              <a:rPr lang="en-US" sz="2800" i="1" dirty="0"/>
              <a:t>uh</a:t>
            </a:r>
            <a:r>
              <a:rPr lang="en-US" sz="2800" dirty="0"/>
              <a:t>-fawrm</a:t>
            </a:r>
            <a:r>
              <a:rPr lang="en-US" sz="2800" b="1" dirty="0"/>
              <a:t>] </a:t>
            </a:r>
          </a:p>
          <a:p>
            <a:pPr>
              <a:buNone/>
            </a:pPr>
            <a:endParaRPr lang="en-US" sz="2800" b="1" dirty="0"/>
          </a:p>
          <a:p>
            <a:pPr marL="514350" indent="-514350">
              <a:buFont typeface="+mj-lt"/>
              <a:buAutoNum type="arabicPeriod"/>
            </a:pPr>
            <a:r>
              <a:rPr lang="en-US" dirty="0"/>
              <a:t>Identical or consistent, as from example to example, place to place, or moment to moment</a:t>
            </a:r>
          </a:p>
          <a:p>
            <a:pPr marL="514350" indent="-514350">
              <a:buFont typeface="+mj-lt"/>
              <a:buAutoNum type="arabicPeriod"/>
            </a:pPr>
            <a:r>
              <a:rPr lang="en-US" dirty="0"/>
              <a:t>Without variations in detail</a:t>
            </a:r>
          </a:p>
          <a:p>
            <a:pPr marL="514350" indent="-514350">
              <a:buFont typeface="+mj-lt"/>
              <a:buAutoNum type="arabicPeriod"/>
            </a:pPr>
            <a:r>
              <a:rPr lang="en-US" dirty="0"/>
              <a:t>Constant, unvarying, undeviating</a:t>
            </a:r>
          </a:p>
          <a:p>
            <a:pPr marL="514350" indent="-514350">
              <a:buFont typeface="+mj-lt"/>
              <a:buAutoNum type="arabicPeriod"/>
            </a:pPr>
            <a:r>
              <a:rPr lang="en-US" dirty="0"/>
              <a:t>An identifying outfit or style of dress worn by members of a given profession, organization, or rank</a:t>
            </a:r>
          </a:p>
        </p:txBody>
      </p:sp>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1000"/>
                                        <p:tgtEl>
                                          <p:spTgt spid="12290"/>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12291">
                                            <p:txEl>
                                              <p:pRg st="0" end="0"/>
                                            </p:txEl>
                                          </p:spTgt>
                                        </p:tgtEl>
                                        <p:attrNameLst>
                                          <p:attrName>style.visibility</p:attrName>
                                        </p:attrNameLst>
                                      </p:cBhvr>
                                      <p:to>
                                        <p:strVal val="visible"/>
                                      </p:to>
                                    </p:set>
                                    <p:anim calcmode="lin" valueType="num">
                                      <p:cBhvr additive="base">
                                        <p:cTn id="11" dur="500" fill="hold"/>
                                        <p:tgtEl>
                                          <p:spTgt spid="12291">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22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 calcmode="lin" valueType="num">
                                      <p:cBhvr additive="base">
                                        <p:cTn id="17" dur="500" fill="hold"/>
                                        <p:tgtEl>
                                          <p:spTgt spid="12291">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22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2291">
                                            <p:txEl>
                                              <p:pRg st="3" end="3"/>
                                            </p:txEl>
                                          </p:spTgt>
                                        </p:tgtEl>
                                        <p:attrNameLst>
                                          <p:attrName>style.visibility</p:attrName>
                                        </p:attrNameLst>
                                      </p:cBhvr>
                                      <p:to>
                                        <p:strVal val="visible"/>
                                      </p:to>
                                    </p:set>
                                    <p:anim calcmode="lin" valueType="num">
                                      <p:cBhvr additive="base">
                                        <p:cTn id="23" dur="500" fill="hold"/>
                                        <p:tgtEl>
                                          <p:spTgt spid="12291">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2291">
                                            <p:txEl>
                                              <p:pRg st="3" end="3"/>
                                            </p:txEl>
                                          </p:spTgt>
                                        </p:tgtEl>
                                        <p:attrNameLst>
                                          <p:attrName>ppt_y</p:attrName>
                                        </p:attrNameLst>
                                      </p:cBhvr>
                                      <p:tavLst>
                                        <p:tav tm="0">
                                          <p:val>
                                            <p:strVal val="#ppt_y"/>
                                          </p:val>
                                        </p:tav>
                                        <p:tav tm="100000">
                                          <p:val>
                                            <p:strVal val="#ppt_y"/>
                                          </p:val>
                                        </p:tav>
                                      </p:tavLst>
                                    </p:anim>
                                  </p:childTnLst>
                                </p:cTn>
                              </p:par>
                              <p:par>
                                <p:cTn id="25" presetID="9" presetClass="emph" presetSubtype="0" nodeType="withEffect">
                                  <p:stCondLst>
                                    <p:cond delay="0"/>
                                  </p:stCondLst>
                                  <p:childTnLst>
                                    <p:set>
                                      <p:cBhvr rctx="PPT">
                                        <p:cTn id="26" dur="indefinite"/>
                                        <p:tgtEl>
                                          <p:spTgt spid="12291">
                                            <p:txEl>
                                              <p:pRg st="2" end="2"/>
                                            </p:txEl>
                                          </p:spTgt>
                                        </p:tgtEl>
                                        <p:attrNameLst>
                                          <p:attrName>style.opacity</p:attrName>
                                        </p:attrNameLst>
                                      </p:cBhvr>
                                      <p:to>
                                        <p:strVal val="0.5"/>
                                      </p:to>
                                    </p:set>
                                    <p:animEffect filter="image" prLst="opacity: 0.5">
                                      <p:cBhvr rctx="IE">
                                        <p:cTn id="27" dur="indefinite"/>
                                        <p:tgtEl>
                                          <p:spTgt spid="1229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12291">
                                            <p:txEl>
                                              <p:pRg st="4" end="4"/>
                                            </p:txEl>
                                          </p:spTgt>
                                        </p:tgtEl>
                                        <p:attrNameLst>
                                          <p:attrName>style.visibility</p:attrName>
                                        </p:attrNameLst>
                                      </p:cBhvr>
                                      <p:to>
                                        <p:strVal val="visible"/>
                                      </p:to>
                                    </p:set>
                                    <p:anim calcmode="lin" valueType="num">
                                      <p:cBhvr additive="base">
                                        <p:cTn id="32" dur="500" fill="hold"/>
                                        <p:tgtEl>
                                          <p:spTgt spid="12291">
                                            <p:txEl>
                                              <p:pRg st="4" end="4"/>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12291">
                                            <p:txEl>
                                              <p:pRg st="4" end="4"/>
                                            </p:txEl>
                                          </p:spTgt>
                                        </p:tgtEl>
                                        <p:attrNameLst>
                                          <p:attrName>ppt_y</p:attrName>
                                        </p:attrNameLst>
                                      </p:cBhvr>
                                      <p:tavLst>
                                        <p:tav tm="0">
                                          <p:val>
                                            <p:strVal val="#ppt_y"/>
                                          </p:val>
                                        </p:tav>
                                        <p:tav tm="100000">
                                          <p:val>
                                            <p:strVal val="#ppt_y"/>
                                          </p:val>
                                        </p:tav>
                                      </p:tavLst>
                                    </p:anim>
                                  </p:childTnLst>
                                </p:cTn>
                              </p:par>
                              <p:par>
                                <p:cTn id="34" presetID="9" presetClass="emph" presetSubtype="0" nodeType="withEffect">
                                  <p:stCondLst>
                                    <p:cond delay="0"/>
                                  </p:stCondLst>
                                  <p:childTnLst>
                                    <p:set>
                                      <p:cBhvr rctx="PPT">
                                        <p:cTn id="35" dur="indefinite"/>
                                        <p:tgtEl>
                                          <p:spTgt spid="12291">
                                            <p:txEl>
                                              <p:pRg st="3" end="3"/>
                                            </p:txEl>
                                          </p:spTgt>
                                        </p:tgtEl>
                                        <p:attrNameLst>
                                          <p:attrName>style.opacity</p:attrName>
                                        </p:attrNameLst>
                                      </p:cBhvr>
                                      <p:to>
                                        <p:strVal val="0.5"/>
                                      </p:to>
                                    </p:set>
                                    <p:animEffect filter="image" prLst="opacity: 0.5">
                                      <p:cBhvr rctx="IE">
                                        <p:cTn id="36" dur="indefinite"/>
                                        <p:tgtEl>
                                          <p:spTgt spid="12291">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12291">
                                            <p:txEl>
                                              <p:pRg st="5" end="5"/>
                                            </p:txEl>
                                          </p:spTgt>
                                        </p:tgtEl>
                                        <p:attrNameLst>
                                          <p:attrName>style.visibility</p:attrName>
                                        </p:attrNameLst>
                                      </p:cBhvr>
                                      <p:to>
                                        <p:strVal val="visible"/>
                                      </p:to>
                                    </p:set>
                                    <p:anim calcmode="lin" valueType="num">
                                      <p:cBhvr additive="base">
                                        <p:cTn id="41" dur="500" fill="hold"/>
                                        <p:tgtEl>
                                          <p:spTgt spid="12291">
                                            <p:txEl>
                                              <p:pRg st="5" end="5"/>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12291">
                                            <p:txEl>
                                              <p:pRg st="5" end="5"/>
                                            </p:txEl>
                                          </p:spTgt>
                                        </p:tgtEl>
                                        <p:attrNameLst>
                                          <p:attrName>ppt_y</p:attrName>
                                        </p:attrNameLst>
                                      </p:cBhvr>
                                      <p:tavLst>
                                        <p:tav tm="0">
                                          <p:val>
                                            <p:strVal val="#ppt_y"/>
                                          </p:val>
                                        </p:tav>
                                        <p:tav tm="100000">
                                          <p:val>
                                            <p:strVal val="#ppt_y"/>
                                          </p:val>
                                        </p:tav>
                                      </p:tavLst>
                                    </p:anim>
                                  </p:childTnLst>
                                </p:cTn>
                              </p:par>
                              <p:par>
                                <p:cTn id="43" presetID="9" presetClass="emph" presetSubtype="0" nodeType="withEffect">
                                  <p:stCondLst>
                                    <p:cond delay="0"/>
                                  </p:stCondLst>
                                  <p:childTnLst>
                                    <p:set>
                                      <p:cBhvr rctx="PPT">
                                        <p:cTn id="44" dur="indefinite"/>
                                        <p:tgtEl>
                                          <p:spTgt spid="12291">
                                            <p:txEl>
                                              <p:pRg st="4" end="4"/>
                                            </p:txEl>
                                          </p:spTgt>
                                        </p:tgtEl>
                                        <p:attrNameLst>
                                          <p:attrName>style.opacity</p:attrName>
                                        </p:attrNameLst>
                                      </p:cBhvr>
                                      <p:to>
                                        <p:strVal val="0.5"/>
                                      </p:to>
                                    </p:set>
                                    <p:animEffect filter="image" prLst="opacity: 0.5">
                                      <p:cBhvr rctx="IE">
                                        <p:cTn id="45" dur="indefinite"/>
                                        <p:tgtEl>
                                          <p:spTgt spid="122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uiExpand="1"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33400" y="304800"/>
            <a:ext cx="7924800" cy="838200"/>
          </a:xfrm>
        </p:spPr>
        <p:txBody>
          <a:bodyPr/>
          <a:lstStyle/>
          <a:p>
            <a:pPr algn="ctr"/>
            <a:r>
              <a:rPr lang="en-US" sz="4000" dirty="0"/>
              <a:t>Operations Polo Shirt</a:t>
            </a:r>
          </a:p>
        </p:txBody>
      </p:sp>
      <p:sp>
        <p:nvSpPr>
          <p:cNvPr id="9219" name="Rectangle 3"/>
          <p:cNvSpPr>
            <a:spLocks noGrp="1" noChangeArrowheads="1"/>
          </p:cNvSpPr>
          <p:nvPr>
            <p:ph type="body" idx="1"/>
          </p:nvPr>
        </p:nvSpPr>
        <p:spPr>
          <a:xfrm>
            <a:off x="3733800" y="1524000"/>
            <a:ext cx="5410200" cy="4876800"/>
          </a:xfrm>
        </p:spPr>
        <p:txBody>
          <a:bodyPr/>
          <a:lstStyle/>
          <a:p>
            <a:r>
              <a:rPr lang="en-US" dirty="0"/>
              <a:t>For patrol activities, may be worn as an alternative to:</a:t>
            </a:r>
          </a:p>
          <a:p>
            <a:pPr>
              <a:buFont typeface="Courier New" pitchFamily="49" charset="0"/>
              <a:buChar char="o"/>
            </a:pPr>
            <a:r>
              <a:rPr lang="en-US" dirty="0"/>
              <a:t>Working Blue shirt</a:t>
            </a:r>
          </a:p>
          <a:p>
            <a:pPr>
              <a:buFont typeface="Courier New" pitchFamily="49" charset="0"/>
              <a:buChar char="o"/>
            </a:pPr>
            <a:r>
              <a:rPr lang="en-US" dirty="0"/>
              <a:t>ODU shirt</a:t>
            </a:r>
          </a:p>
          <a:p>
            <a:pPr>
              <a:buFont typeface="Courier New" pitchFamily="49" charset="0"/>
              <a:buChar char="o"/>
            </a:pPr>
            <a:r>
              <a:rPr lang="en-US" dirty="0"/>
              <a:t>Hot Weather Uniform shirt</a:t>
            </a:r>
          </a:p>
          <a:p>
            <a:endParaRPr lang="en-US" dirty="0"/>
          </a:p>
          <a:p>
            <a:r>
              <a:rPr lang="en-US" dirty="0"/>
              <a:t>No logos, patches, insignia, name tapes, nor name tags</a:t>
            </a:r>
          </a:p>
          <a:p>
            <a:endParaRPr lang="en-US" dirty="0"/>
          </a:p>
          <a:p>
            <a:endParaRPr lang="en-US" dirty="0"/>
          </a:p>
          <a:p>
            <a:pPr>
              <a:buNone/>
            </a:pPr>
            <a:endParaRPr lang="en-US" dirty="0"/>
          </a:p>
          <a:p>
            <a:pPr>
              <a:buFont typeface="Courier New" pitchFamily="49" charset="0"/>
              <a:buChar char="o"/>
            </a:pPr>
            <a:endParaRPr lang="en-US" dirty="0"/>
          </a:p>
          <a:p>
            <a:pPr>
              <a:buFont typeface="Arial" pitchFamily="34" charset="0"/>
              <a:buChar char="•"/>
            </a:pPr>
            <a:r>
              <a:rPr lang="en-US" dirty="0"/>
              <a:t>		</a:t>
            </a:r>
          </a:p>
        </p:txBody>
      </p:sp>
      <p:pic>
        <p:nvPicPr>
          <p:cNvPr id="73730" name="Picture 2" descr="F:\My Pictures\AA Aux PPt Photos\detail_1602_OPS_POLO_B.jpg"/>
          <p:cNvPicPr>
            <a:picLocks noChangeAspect="1" noChangeArrowheads="1"/>
          </p:cNvPicPr>
          <p:nvPr/>
        </p:nvPicPr>
        <p:blipFill>
          <a:blip r:embed="rId2" cstate="print"/>
          <a:srcRect/>
          <a:stretch>
            <a:fillRect/>
          </a:stretch>
        </p:blipFill>
        <p:spPr bwMode="auto">
          <a:xfrm>
            <a:off x="381000" y="1600200"/>
            <a:ext cx="3115818" cy="4419600"/>
          </a:xfrm>
          <a:prstGeom prst="rect">
            <a:avLst/>
          </a:prstGeom>
          <a:noFill/>
        </p:spPr>
      </p:pic>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3730"/>
                                        </p:tgtEl>
                                        <p:attrNameLst>
                                          <p:attrName>style.visibility</p:attrName>
                                        </p:attrNameLst>
                                      </p:cBhvr>
                                      <p:to>
                                        <p:strVal val="visible"/>
                                      </p:to>
                                    </p:set>
                                    <p:animEffect transition="in" filter="fade">
                                      <p:cBhvr>
                                        <p:cTn id="11" dur="1000"/>
                                        <p:tgtEl>
                                          <p:spTgt spid="73730"/>
                                        </p:tgtEl>
                                      </p:cBhvr>
                                    </p:animEffect>
                                  </p:childTnLst>
                                </p:cTn>
                              </p:par>
                            </p:childTnLst>
                          </p:cTn>
                        </p:par>
                        <p:par>
                          <p:cTn id="12" fill="hold">
                            <p:stCondLst>
                              <p:cond delay="1500"/>
                            </p:stCondLst>
                            <p:childTnLst>
                              <p:par>
                                <p:cTn id="13" presetID="2" presetClass="entr" presetSubtype="2" fill="hold" grpId="0" nodeType="afterEffect">
                                  <p:stCondLst>
                                    <p:cond delay="0"/>
                                  </p:stCondLst>
                                  <p:childTnLst>
                                    <p:set>
                                      <p:cBhvr>
                                        <p:cTn id="14" dur="1" fill="hold">
                                          <p:stCondLst>
                                            <p:cond delay="0"/>
                                          </p:stCondLst>
                                        </p:cTn>
                                        <p:tgtEl>
                                          <p:spTgt spid="9219">
                                            <p:txEl>
                                              <p:pRg st="0" end="0"/>
                                            </p:txEl>
                                          </p:spTgt>
                                        </p:tgtEl>
                                        <p:attrNameLst>
                                          <p:attrName>style.visibility</p:attrName>
                                        </p:attrNameLst>
                                      </p:cBhvr>
                                      <p:to>
                                        <p:strVal val="visible"/>
                                      </p:to>
                                    </p:set>
                                    <p:anim calcmode="lin" valueType="num">
                                      <p:cBhvr additive="base">
                                        <p:cTn id="15" dur="1000" fill="hold"/>
                                        <p:tgtEl>
                                          <p:spTgt spid="9219">
                                            <p:txEl>
                                              <p:pRg st="0" end="0"/>
                                            </p:txEl>
                                          </p:spTgt>
                                        </p:tgtEl>
                                        <p:attrNameLst>
                                          <p:attrName>ppt_x</p:attrName>
                                        </p:attrNameLst>
                                      </p:cBhvr>
                                      <p:tavLst>
                                        <p:tav tm="0">
                                          <p:val>
                                            <p:strVal val="1+#ppt_w/2"/>
                                          </p:val>
                                        </p:tav>
                                        <p:tav tm="100000">
                                          <p:val>
                                            <p:strVal val="#ppt_x"/>
                                          </p:val>
                                        </p:tav>
                                      </p:tavLst>
                                    </p:anim>
                                    <p:anim calcmode="lin" valueType="num">
                                      <p:cBhvr additive="base">
                                        <p:cTn id="16" dur="1000" fill="hold"/>
                                        <p:tgtEl>
                                          <p:spTgt spid="92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9219">
                                            <p:txEl>
                                              <p:pRg st="1" end="1"/>
                                            </p:txEl>
                                          </p:spTgt>
                                        </p:tgtEl>
                                        <p:attrNameLst>
                                          <p:attrName>style.visibility</p:attrName>
                                        </p:attrNameLst>
                                      </p:cBhvr>
                                      <p:to>
                                        <p:strVal val="visible"/>
                                      </p:to>
                                    </p:set>
                                    <p:anim calcmode="lin" valueType="num">
                                      <p:cBhvr additive="base">
                                        <p:cTn id="21" dur="1000" fill="hold"/>
                                        <p:tgtEl>
                                          <p:spTgt spid="9219">
                                            <p:txEl>
                                              <p:pRg st="1" end="1"/>
                                            </p:txEl>
                                          </p:spTgt>
                                        </p:tgtEl>
                                        <p:attrNameLst>
                                          <p:attrName>ppt_x</p:attrName>
                                        </p:attrNameLst>
                                      </p:cBhvr>
                                      <p:tavLst>
                                        <p:tav tm="0">
                                          <p:val>
                                            <p:strVal val="1+#ppt_w/2"/>
                                          </p:val>
                                        </p:tav>
                                        <p:tav tm="100000">
                                          <p:val>
                                            <p:strVal val="#ppt_x"/>
                                          </p:val>
                                        </p:tav>
                                      </p:tavLst>
                                    </p:anim>
                                    <p:anim calcmode="lin" valueType="num">
                                      <p:cBhvr additive="base">
                                        <p:cTn id="22" dur="1000" fill="hold"/>
                                        <p:tgtEl>
                                          <p:spTgt spid="9219">
                                            <p:txEl>
                                              <p:pRg st="1" end="1"/>
                                            </p:txEl>
                                          </p:spTgt>
                                        </p:tgtEl>
                                        <p:attrNameLst>
                                          <p:attrName>ppt_y</p:attrName>
                                        </p:attrNameLst>
                                      </p:cBhvr>
                                      <p:tavLst>
                                        <p:tav tm="0">
                                          <p:val>
                                            <p:strVal val="#ppt_y"/>
                                          </p:val>
                                        </p:tav>
                                        <p:tav tm="100000">
                                          <p:val>
                                            <p:strVal val="#ppt_y"/>
                                          </p:val>
                                        </p:tav>
                                      </p:tavLst>
                                    </p:anim>
                                  </p:childTnLst>
                                </p:cTn>
                              </p:par>
                            </p:childTnLst>
                          </p:cTn>
                        </p:par>
                        <p:par>
                          <p:cTn id="23" fill="hold">
                            <p:stCondLst>
                              <p:cond delay="1000"/>
                            </p:stCondLst>
                            <p:childTnLst>
                              <p:par>
                                <p:cTn id="24" presetID="2" presetClass="entr" presetSubtype="2" fill="hold" grpId="0" nodeType="afterEffect">
                                  <p:stCondLst>
                                    <p:cond delay="0"/>
                                  </p:stCondLst>
                                  <p:childTnLst>
                                    <p:set>
                                      <p:cBhvr>
                                        <p:cTn id="25" dur="1" fill="hold">
                                          <p:stCondLst>
                                            <p:cond delay="0"/>
                                          </p:stCondLst>
                                        </p:cTn>
                                        <p:tgtEl>
                                          <p:spTgt spid="9219">
                                            <p:txEl>
                                              <p:pRg st="2" end="2"/>
                                            </p:txEl>
                                          </p:spTgt>
                                        </p:tgtEl>
                                        <p:attrNameLst>
                                          <p:attrName>style.visibility</p:attrName>
                                        </p:attrNameLst>
                                      </p:cBhvr>
                                      <p:to>
                                        <p:strVal val="visible"/>
                                      </p:to>
                                    </p:set>
                                    <p:anim calcmode="lin" valueType="num">
                                      <p:cBhvr additive="base">
                                        <p:cTn id="26" dur="1000" fill="hold"/>
                                        <p:tgtEl>
                                          <p:spTgt spid="9219">
                                            <p:txEl>
                                              <p:pRg st="2" end="2"/>
                                            </p:txEl>
                                          </p:spTgt>
                                        </p:tgtEl>
                                        <p:attrNameLst>
                                          <p:attrName>ppt_x</p:attrName>
                                        </p:attrNameLst>
                                      </p:cBhvr>
                                      <p:tavLst>
                                        <p:tav tm="0">
                                          <p:val>
                                            <p:strVal val="1+#ppt_w/2"/>
                                          </p:val>
                                        </p:tav>
                                        <p:tav tm="100000">
                                          <p:val>
                                            <p:strVal val="#ppt_x"/>
                                          </p:val>
                                        </p:tav>
                                      </p:tavLst>
                                    </p:anim>
                                    <p:anim calcmode="lin" valueType="num">
                                      <p:cBhvr additive="base">
                                        <p:cTn id="27" dur="1000" fill="hold"/>
                                        <p:tgtEl>
                                          <p:spTgt spid="9219">
                                            <p:txEl>
                                              <p:pRg st="2" end="2"/>
                                            </p:txEl>
                                          </p:spTgt>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2" fill="hold" grpId="0" nodeType="afterEffect">
                                  <p:stCondLst>
                                    <p:cond delay="0"/>
                                  </p:stCondLst>
                                  <p:childTnLst>
                                    <p:set>
                                      <p:cBhvr>
                                        <p:cTn id="30" dur="1" fill="hold">
                                          <p:stCondLst>
                                            <p:cond delay="0"/>
                                          </p:stCondLst>
                                        </p:cTn>
                                        <p:tgtEl>
                                          <p:spTgt spid="9219">
                                            <p:txEl>
                                              <p:pRg st="3" end="3"/>
                                            </p:txEl>
                                          </p:spTgt>
                                        </p:tgtEl>
                                        <p:attrNameLst>
                                          <p:attrName>style.visibility</p:attrName>
                                        </p:attrNameLst>
                                      </p:cBhvr>
                                      <p:to>
                                        <p:strVal val="visible"/>
                                      </p:to>
                                    </p:set>
                                    <p:anim calcmode="lin" valueType="num">
                                      <p:cBhvr additive="base">
                                        <p:cTn id="31" dur="1000" fill="hold"/>
                                        <p:tgtEl>
                                          <p:spTgt spid="9219">
                                            <p:txEl>
                                              <p:pRg st="3" end="3"/>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921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9219">
                                            <p:txEl>
                                              <p:pRg st="5" end="5"/>
                                            </p:txEl>
                                          </p:spTgt>
                                        </p:tgtEl>
                                        <p:attrNameLst>
                                          <p:attrName>style.visibility</p:attrName>
                                        </p:attrNameLst>
                                      </p:cBhvr>
                                      <p:to>
                                        <p:strVal val="visible"/>
                                      </p:to>
                                    </p:set>
                                    <p:anim calcmode="lin" valueType="num">
                                      <p:cBhvr additive="base">
                                        <p:cTn id="37" dur="1000" fill="hold"/>
                                        <p:tgtEl>
                                          <p:spTgt spid="9219">
                                            <p:txEl>
                                              <p:pRg st="5" end="5"/>
                                            </p:txEl>
                                          </p:spTgt>
                                        </p:tgtEl>
                                        <p:attrNameLst>
                                          <p:attrName>ppt_x</p:attrName>
                                        </p:attrNameLst>
                                      </p:cBhvr>
                                      <p:tavLst>
                                        <p:tav tm="0">
                                          <p:val>
                                            <p:strVal val="1+#ppt_w/2"/>
                                          </p:val>
                                        </p:tav>
                                        <p:tav tm="100000">
                                          <p:val>
                                            <p:strVal val="#ppt_x"/>
                                          </p:val>
                                        </p:tav>
                                      </p:tavLst>
                                    </p:anim>
                                    <p:anim calcmode="lin" valueType="num">
                                      <p:cBhvr additive="base">
                                        <p:cTn id="38" dur="1000" fill="hold"/>
                                        <p:tgtEl>
                                          <p:spTgt spid="9219">
                                            <p:txEl>
                                              <p:pRg st="5" end="5"/>
                                            </p:txEl>
                                          </p:spTgt>
                                        </p:tgtEl>
                                        <p:attrNameLst>
                                          <p:attrName>ppt_y</p:attrName>
                                        </p:attrNameLst>
                                      </p:cBhvr>
                                      <p:tavLst>
                                        <p:tav tm="0">
                                          <p:val>
                                            <p:strVal val="#ppt_y"/>
                                          </p:val>
                                        </p:tav>
                                        <p:tav tm="100000">
                                          <p:val>
                                            <p:strVal val="#ppt_y"/>
                                          </p:val>
                                        </p:tav>
                                      </p:tavLst>
                                    </p:anim>
                                  </p:childTnLst>
                                </p:cTn>
                              </p:par>
                              <p:par>
                                <p:cTn id="39" presetID="9" presetClass="emph" presetSubtype="0" nodeType="withEffect">
                                  <p:stCondLst>
                                    <p:cond delay="0"/>
                                  </p:stCondLst>
                                  <p:childTnLst>
                                    <p:set>
                                      <p:cBhvr rctx="PPT">
                                        <p:cTn id="40" dur="indefinite"/>
                                        <p:tgtEl>
                                          <p:spTgt spid="9219">
                                            <p:txEl>
                                              <p:pRg st="0" end="0"/>
                                            </p:txEl>
                                          </p:spTgt>
                                        </p:tgtEl>
                                        <p:attrNameLst>
                                          <p:attrName>style.opacity</p:attrName>
                                        </p:attrNameLst>
                                      </p:cBhvr>
                                      <p:to>
                                        <p:strVal val="0.5"/>
                                      </p:to>
                                    </p:set>
                                    <p:animEffect filter="image" prLst="opacity: 0.5">
                                      <p:cBhvr rctx="IE">
                                        <p:cTn id="41" dur="indefinite"/>
                                        <p:tgtEl>
                                          <p:spTgt spid="9219">
                                            <p:txEl>
                                              <p:pRg st="0" end="0"/>
                                            </p:txEl>
                                          </p:spTgt>
                                        </p:tgtEl>
                                      </p:cBhvr>
                                    </p:animEffect>
                                  </p:childTnLst>
                                </p:cTn>
                              </p:par>
                              <p:par>
                                <p:cTn id="42" presetID="9" presetClass="emph" presetSubtype="0" nodeType="withEffect">
                                  <p:stCondLst>
                                    <p:cond delay="0"/>
                                  </p:stCondLst>
                                  <p:childTnLst>
                                    <p:set>
                                      <p:cBhvr rctx="PPT">
                                        <p:cTn id="43" dur="indefinite"/>
                                        <p:tgtEl>
                                          <p:spTgt spid="9219">
                                            <p:txEl>
                                              <p:pRg st="1" end="1"/>
                                            </p:txEl>
                                          </p:spTgt>
                                        </p:tgtEl>
                                        <p:attrNameLst>
                                          <p:attrName>style.opacity</p:attrName>
                                        </p:attrNameLst>
                                      </p:cBhvr>
                                      <p:to>
                                        <p:strVal val="0.5"/>
                                      </p:to>
                                    </p:set>
                                    <p:animEffect filter="image" prLst="opacity: 0.5">
                                      <p:cBhvr rctx="IE">
                                        <p:cTn id="44" dur="indefinite"/>
                                        <p:tgtEl>
                                          <p:spTgt spid="9219">
                                            <p:txEl>
                                              <p:pRg st="1" end="1"/>
                                            </p:txEl>
                                          </p:spTgt>
                                        </p:tgtEl>
                                      </p:cBhvr>
                                    </p:animEffect>
                                  </p:childTnLst>
                                </p:cTn>
                              </p:par>
                              <p:par>
                                <p:cTn id="45" presetID="9" presetClass="emph" presetSubtype="0" nodeType="withEffect">
                                  <p:stCondLst>
                                    <p:cond delay="0"/>
                                  </p:stCondLst>
                                  <p:childTnLst>
                                    <p:set>
                                      <p:cBhvr rctx="PPT">
                                        <p:cTn id="46" dur="indefinite"/>
                                        <p:tgtEl>
                                          <p:spTgt spid="9219">
                                            <p:txEl>
                                              <p:pRg st="2" end="2"/>
                                            </p:txEl>
                                          </p:spTgt>
                                        </p:tgtEl>
                                        <p:attrNameLst>
                                          <p:attrName>style.opacity</p:attrName>
                                        </p:attrNameLst>
                                      </p:cBhvr>
                                      <p:to>
                                        <p:strVal val="0.5"/>
                                      </p:to>
                                    </p:set>
                                    <p:animEffect filter="image" prLst="opacity: 0.5">
                                      <p:cBhvr rctx="IE">
                                        <p:cTn id="47" dur="indefinite"/>
                                        <p:tgtEl>
                                          <p:spTgt spid="9219">
                                            <p:txEl>
                                              <p:pRg st="2" end="2"/>
                                            </p:txEl>
                                          </p:spTgt>
                                        </p:tgtEl>
                                      </p:cBhvr>
                                    </p:animEffect>
                                  </p:childTnLst>
                                </p:cTn>
                              </p:par>
                              <p:par>
                                <p:cTn id="48" presetID="9" presetClass="emph" presetSubtype="0" nodeType="withEffect">
                                  <p:stCondLst>
                                    <p:cond delay="0"/>
                                  </p:stCondLst>
                                  <p:childTnLst>
                                    <p:set>
                                      <p:cBhvr rctx="PPT">
                                        <p:cTn id="49" dur="indefinite"/>
                                        <p:tgtEl>
                                          <p:spTgt spid="9219">
                                            <p:txEl>
                                              <p:pRg st="3" end="3"/>
                                            </p:txEl>
                                          </p:spTgt>
                                        </p:tgtEl>
                                        <p:attrNameLst>
                                          <p:attrName>style.opacity</p:attrName>
                                        </p:attrNameLst>
                                      </p:cBhvr>
                                      <p:to>
                                        <p:strVal val="0.5"/>
                                      </p:to>
                                    </p:set>
                                    <p:animEffect filter="image" prLst="opacity: 0.5">
                                      <p:cBhvr rctx="IE">
                                        <p:cTn id="50" dur="indefinite"/>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uiExpand="1"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228600"/>
            <a:ext cx="8534399" cy="838200"/>
          </a:xfrm>
        </p:spPr>
        <p:txBody>
          <a:bodyPr/>
          <a:lstStyle/>
          <a:p>
            <a:pPr algn="ctr"/>
            <a:r>
              <a:rPr lang="en-US" dirty="0"/>
              <a:t>Ball Cap</a:t>
            </a:r>
          </a:p>
        </p:txBody>
      </p:sp>
      <p:sp>
        <p:nvSpPr>
          <p:cNvPr id="6" name="Content Placeholder 5"/>
          <p:cNvSpPr>
            <a:spLocks noGrp="1"/>
          </p:cNvSpPr>
          <p:nvPr>
            <p:ph sz="half" idx="1"/>
          </p:nvPr>
        </p:nvSpPr>
        <p:spPr>
          <a:xfrm>
            <a:off x="152400" y="1066800"/>
            <a:ext cx="4340225" cy="5486400"/>
          </a:xfrm>
        </p:spPr>
        <p:txBody>
          <a:bodyPr/>
          <a:lstStyle/>
          <a:p>
            <a:endParaRPr lang="en-US" dirty="0"/>
          </a:p>
          <a:p>
            <a:endParaRPr lang="en-US" dirty="0"/>
          </a:p>
          <a:p>
            <a:endParaRPr lang="en-US" dirty="0"/>
          </a:p>
          <a:p>
            <a:endParaRPr lang="en-US" dirty="0"/>
          </a:p>
          <a:p>
            <a:endParaRPr lang="en-US" dirty="0"/>
          </a:p>
          <a:p>
            <a:endParaRPr lang="en-US" sz="2400" dirty="0"/>
          </a:p>
          <a:p>
            <a:r>
              <a:rPr lang="en-US" dirty="0"/>
              <a:t>Full front panel embroidered as shown</a:t>
            </a:r>
          </a:p>
          <a:p>
            <a:r>
              <a:rPr lang="en-US" dirty="0"/>
              <a:t>May have inscribed, in the same lettering, the number of their Flotilla, Division, and/or District/Region</a:t>
            </a:r>
          </a:p>
        </p:txBody>
      </p:sp>
      <p:sp>
        <p:nvSpPr>
          <p:cNvPr id="7" name="Content Placeholder 6"/>
          <p:cNvSpPr>
            <a:spLocks noGrp="1"/>
          </p:cNvSpPr>
          <p:nvPr>
            <p:ph sz="half" idx="2"/>
          </p:nvPr>
        </p:nvSpPr>
        <p:spPr>
          <a:xfrm>
            <a:off x="4343400" y="1066800"/>
            <a:ext cx="4571999" cy="5486400"/>
          </a:xfrm>
        </p:spPr>
        <p:txBody>
          <a:bodyPr/>
          <a:lstStyle/>
          <a:p>
            <a:pPr>
              <a:buFont typeface="Wingdings" pitchFamily="2" charset="2"/>
              <a:buChar char="Ø"/>
            </a:pPr>
            <a:r>
              <a:rPr lang="en-US" dirty="0"/>
              <a:t>“Scrambled Eggs” are no longer be authorized</a:t>
            </a:r>
          </a:p>
          <a:p>
            <a:pPr>
              <a:buFont typeface="Wingdings" pitchFamily="2" charset="2"/>
              <a:buChar char="Ø"/>
            </a:pPr>
            <a:endParaRPr lang="en-US" dirty="0"/>
          </a:p>
          <a:p>
            <a:pPr>
              <a:buFont typeface="Wingdings" pitchFamily="2" charset="2"/>
              <a:buChar char="Ø"/>
            </a:pPr>
            <a:r>
              <a:rPr lang="en-US" dirty="0"/>
              <a:t>Must wear either the metal office insignia or the metal member collar insignia</a:t>
            </a:r>
          </a:p>
          <a:p>
            <a:pPr lvl="1">
              <a:buFont typeface="Wingdings" pitchFamily="2" charset="2"/>
              <a:buChar char="Ø"/>
            </a:pPr>
            <a:r>
              <a:rPr lang="en-US" sz="2800" dirty="0"/>
              <a:t>Embroidered/sew-on versions no longer authorized</a:t>
            </a:r>
          </a:p>
          <a:p>
            <a:endParaRPr lang="en-US" dirty="0"/>
          </a:p>
          <a:p>
            <a:pPr>
              <a:buFont typeface="Wingdings" pitchFamily="2" charset="2"/>
              <a:buChar char="Ø"/>
            </a:pPr>
            <a:r>
              <a:rPr lang="en-US" dirty="0"/>
              <a:t>Mesh backs are no longer be authorized</a:t>
            </a:r>
          </a:p>
        </p:txBody>
      </p:sp>
      <p:pic>
        <p:nvPicPr>
          <p:cNvPr id="8" name="Picture 7" descr="Copy of P1010039.JPG"/>
          <p:cNvPicPr>
            <a:picLocks noChangeAspect="1"/>
          </p:cNvPicPr>
          <p:nvPr/>
        </p:nvPicPr>
        <p:blipFill>
          <a:blip r:embed="rId2" cstate="print"/>
          <a:stretch>
            <a:fillRect/>
          </a:stretch>
        </p:blipFill>
        <p:spPr>
          <a:xfrm>
            <a:off x="304799" y="1066800"/>
            <a:ext cx="3947885" cy="2667000"/>
          </a:xfrm>
          <a:prstGeom prst="rect">
            <a:avLst/>
          </a:prstGeom>
        </p:spPr>
      </p:pic>
      <p:sp>
        <p:nvSpPr>
          <p:cNvPr id="10" name="Left Arrow 9"/>
          <p:cNvSpPr/>
          <p:nvPr/>
        </p:nvSpPr>
        <p:spPr bwMode="auto">
          <a:xfrm rot="19357758">
            <a:off x="3170856" y="1161591"/>
            <a:ext cx="978408" cy="484632"/>
          </a:xfrm>
          <a:prstGeom prst="leftArrow">
            <a:avLst/>
          </a:prstGeom>
          <a:solidFill>
            <a:schemeClr val="accent3">
              <a:lumMod val="1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11" name="Left Arrow 10"/>
          <p:cNvSpPr/>
          <p:nvPr/>
        </p:nvSpPr>
        <p:spPr bwMode="auto">
          <a:xfrm rot="19357758">
            <a:off x="2561256" y="1313990"/>
            <a:ext cx="978408" cy="484632"/>
          </a:xfrm>
          <a:prstGeom prst="leftArrow">
            <a:avLst/>
          </a:prstGeom>
          <a:solidFill>
            <a:schemeClr val="accent3">
              <a:lumMod val="1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6" end="6"/>
                                            </p:txEl>
                                          </p:spTgt>
                                        </p:tgtEl>
                                        <p:attrNameLst>
                                          <p:attrName>style.visibility</p:attrName>
                                        </p:attrNameLst>
                                      </p:cBhvr>
                                      <p:to>
                                        <p:strVal val="visible"/>
                                      </p:to>
                                    </p:set>
                                    <p:animEffect transition="in" filter="fade">
                                      <p:cBhvr>
                                        <p:cTn id="12" dur="500"/>
                                        <p:tgtEl>
                                          <p:spTgt spid="6">
                                            <p:txEl>
                                              <p:pRg st="6" end="6"/>
                                            </p:txEl>
                                          </p:spTgt>
                                        </p:tgtEl>
                                      </p:cBhvr>
                                    </p:animEffect>
                                  </p:childTnLst>
                                </p:cTn>
                              </p:par>
                            </p:childTnLst>
                          </p:cTn>
                        </p:par>
                        <p:par>
                          <p:cTn id="13" fill="hold">
                            <p:stCondLst>
                              <p:cond delay="500"/>
                            </p:stCondLst>
                            <p:childTnLst>
                              <p:par>
                                <p:cTn id="14" presetID="2" presetClass="entr" presetSubtype="3"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1+#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7" end="7"/>
                                            </p:txEl>
                                          </p:spTgt>
                                        </p:tgtEl>
                                        <p:attrNameLst>
                                          <p:attrName>style.visibility</p:attrName>
                                        </p:attrNameLst>
                                      </p:cBhvr>
                                      <p:to>
                                        <p:strVal val="visible"/>
                                      </p:to>
                                    </p:set>
                                    <p:animEffect transition="in" filter="fade">
                                      <p:cBhvr>
                                        <p:cTn id="22" dur="500"/>
                                        <p:tgtEl>
                                          <p:spTgt spid="6">
                                            <p:txEl>
                                              <p:pRg st="7" end="7"/>
                                            </p:txEl>
                                          </p:spTgt>
                                        </p:tgtEl>
                                      </p:cBhvr>
                                    </p:animEffect>
                                  </p:childTnLst>
                                </p:cTn>
                              </p:par>
                              <p:par>
                                <p:cTn id="23" presetID="10" presetClass="exit" presetSubtype="0" fill="hold" grpId="1" nodeType="withEffect">
                                  <p:stCondLst>
                                    <p:cond delay="0"/>
                                  </p:stCondLst>
                                  <p:childTnLst>
                                    <p:animEffect transition="out" filter="fade">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par>
                                <p:cTn id="26" presetID="9" presetClass="emph" presetSubtype="0" nodeType="withEffect">
                                  <p:stCondLst>
                                    <p:cond delay="0"/>
                                  </p:stCondLst>
                                  <p:childTnLst>
                                    <p:set>
                                      <p:cBhvr rctx="PPT">
                                        <p:cTn id="27" dur="indefinite"/>
                                        <p:tgtEl>
                                          <p:spTgt spid="6">
                                            <p:txEl>
                                              <p:pRg st="6" end="6"/>
                                            </p:txEl>
                                          </p:spTgt>
                                        </p:tgtEl>
                                        <p:attrNameLst>
                                          <p:attrName>style.opacity</p:attrName>
                                        </p:attrNameLst>
                                      </p:cBhvr>
                                      <p:to>
                                        <p:strVal val="0.5"/>
                                      </p:to>
                                    </p:set>
                                    <p:animEffect filter="image" prLst="opacity: 0.5">
                                      <p:cBhvr rctx="IE">
                                        <p:cTn id="28" dur="indefinite"/>
                                        <p:tgtEl>
                                          <p:spTgt spid="6">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Effect transition="in" filter="fade">
                                      <p:cBhvr>
                                        <p:cTn id="33" dur="500"/>
                                        <p:tgtEl>
                                          <p:spTgt spid="7">
                                            <p:txEl>
                                              <p:pRg st="0" end="0"/>
                                            </p:txEl>
                                          </p:spTgt>
                                        </p:tgtEl>
                                      </p:cBhvr>
                                    </p:animEffect>
                                  </p:childTnLst>
                                </p:cTn>
                              </p:par>
                              <p:par>
                                <p:cTn id="34" presetID="9" presetClass="emph" presetSubtype="0" nodeType="withEffect">
                                  <p:stCondLst>
                                    <p:cond delay="0"/>
                                  </p:stCondLst>
                                  <p:childTnLst>
                                    <p:set>
                                      <p:cBhvr rctx="PPT">
                                        <p:cTn id="35" dur="indefinite"/>
                                        <p:tgtEl>
                                          <p:spTgt spid="6">
                                            <p:txEl>
                                              <p:pRg st="7" end="7"/>
                                            </p:txEl>
                                          </p:spTgt>
                                        </p:tgtEl>
                                        <p:attrNameLst>
                                          <p:attrName>style.opacity</p:attrName>
                                        </p:attrNameLst>
                                      </p:cBhvr>
                                      <p:to>
                                        <p:strVal val="0.5"/>
                                      </p:to>
                                    </p:set>
                                    <p:animEffect filter="image" prLst="opacity: 0.5">
                                      <p:cBhvr rctx="IE">
                                        <p:cTn id="36" dur="indefinite"/>
                                        <p:tgtEl>
                                          <p:spTgt spid="6">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7">
                                            <p:txEl>
                                              <p:pRg st="2" end="2"/>
                                            </p:txEl>
                                          </p:spTgt>
                                        </p:tgtEl>
                                        <p:attrNameLst>
                                          <p:attrName>style.visibility</p:attrName>
                                        </p:attrNameLst>
                                      </p:cBhvr>
                                      <p:to>
                                        <p:strVal val="visible"/>
                                      </p:to>
                                    </p:set>
                                    <p:animEffect transition="in" filter="fade">
                                      <p:cBhvr>
                                        <p:cTn id="41" dur="500"/>
                                        <p:tgtEl>
                                          <p:spTgt spid="7">
                                            <p:txEl>
                                              <p:pRg st="2" end="2"/>
                                            </p:txEl>
                                          </p:spTgt>
                                        </p:tgtEl>
                                      </p:cBhvr>
                                    </p:animEffect>
                                  </p:childTnLst>
                                </p:cTn>
                              </p:par>
                            </p:childTnLst>
                          </p:cTn>
                        </p:par>
                        <p:par>
                          <p:cTn id="42" fill="hold">
                            <p:stCondLst>
                              <p:cond delay="500"/>
                            </p:stCondLst>
                            <p:childTnLst>
                              <p:par>
                                <p:cTn id="43" presetID="2" presetClass="entr" presetSubtype="3"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1000" fill="hold"/>
                                        <p:tgtEl>
                                          <p:spTgt spid="11"/>
                                        </p:tgtEl>
                                        <p:attrNameLst>
                                          <p:attrName>ppt_x</p:attrName>
                                        </p:attrNameLst>
                                      </p:cBhvr>
                                      <p:tavLst>
                                        <p:tav tm="0">
                                          <p:val>
                                            <p:strVal val="1+#ppt_w/2"/>
                                          </p:val>
                                        </p:tav>
                                        <p:tav tm="100000">
                                          <p:val>
                                            <p:strVal val="#ppt_x"/>
                                          </p:val>
                                        </p:tav>
                                      </p:tavLst>
                                    </p:anim>
                                    <p:anim calcmode="lin" valueType="num">
                                      <p:cBhvr additive="base">
                                        <p:cTn id="46" dur="1000" fill="hold"/>
                                        <p:tgtEl>
                                          <p:spTgt spid="11"/>
                                        </p:tgtEl>
                                        <p:attrNameLst>
                                          <p:attrName>ppt_y</p:attrName>
                                        </p:attrNameLst>
                                      </p:cBhvr>
                                      <p:tavLst>
                                        <p:tav tm="0">
                                          <p:val>
                                            <p:strVal val="0-#ppt_h/2"/>
                                          </p:val>
                                        </p:tav>
                                        <p:tav tm="100000">
                                          <p:val>
                                            <p:strVal val="#ppt_y"/>
                                          </p:val>
                                        </p:tav>
                                      </p:tavLst>
                                    </p:anim>
                                  </p:childTnLst>
                                </p:cTn>
                              </p:par>
                            </p:childTnLst>
                          </p:cTn>
                        </p:par>
                        <p:par>
                          <p:cTn id="47" fill="hold">
                            <p:stCondLst>
                              <p:cond delay="1500"/>
                            </p:stCondLst>
                            <p:childTnLst>
                              <p:par>
                                <p:cTn id="48" presetID="10" presetClass="entr" presetSubtype="0" fill="hold" nodeType="afterEffect">
                                  <p:stCondLst>
                                    <p:cond delay="0"/>
                                  </p:stCondLst>
                                  <p:childTnLst>
                                    <p:set>
                                      <p:cBhvr>
                                        <p:cTn id="49" dur="1" fill="hold">
                                          <p:stCondLst>
                                            <p:cond delay="0"/>
                                          </p:stCondLst>
                                        </p:cTn>
                                        <p:tgtEl>
                                          <p:spTgt spid="7">
                                            <p:txEl>
                                              <p:pRg st="3" end="3"/>
                                            </p:txEl>
                                          </p:spTgt>
                                        </p:tgtEl>
                                        <p:attrNameLst>
                                          <p:attrName>style.visibility</p:attrName>
                                        </p:attrNameLst>
                                      </p:cBhvr>
                                      <p:to>
                                        <p:strVal val="visible"/>
                                      </p:to>
                                    </p:set>
                                    <p:animEffect transition="in" filter="fade">
                                      <p:cBhvr>
                                        <p:cTn id="50" dur="1000"/>
                                        <p:tgtEl>
                                          <p:spTgt spid="7">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7">
                                            <p:txEl>
                                              <p:pRg st="5" end="5"/>
                                            </p:txEl>
                                          </p:spTgt>
                                        </p:tgtEl>
                                        <p:attrNameLst>
                                          <p:attrName>style.visibility</p:attrName>
                                        </p:attrNameLst>
                                      </p:cBhvr>
                                      <p:to>
                                        <p:strVal val="visible"/>
                                      </p:to>
                                    </p:set>
                                    <p:animEffect transition="in" filter="fade">
                                      <p:cBhvr>
                                        <p:cTn id="55" dur="500"/>
                                        <p:tgtEl>
                                          <p:spTgt spid="7">
                                            <p:txEl>
                                              <p:pRg st="5" end="5"/>
                                            </p:txEl>
                                          </p:spTgt>
                                        </p:tgtEl>
                                      </p:cBhvr>
                                    </p:animEffect>
                                  </p:childTnLst>
                                </p:cTn>
                              </p:par>
                              <p:par>
                                <p:cTn id="56" presetID="10" presetClass="exit" presetSubtype="0" fill="hold" grpId="1" nodeType="withEffect">
                                  <p:stCondLst>
                                    <p:cond delay="0"/>
                                  </p:stCondLst>
                                  <p:childTnLst>
                                    <p:animEffect transition="out" filter="fade">
                                      <p:cBhvr>
                                        <p:cTn id="57" dur="500"/>
                                        <p:tgtEl>
                                          <p:spTgt spid="11"/>
                                        </p:tgtEl>
                                      </p:cBhvr>
                                    </p:animEffect>
                                    <p:set>
                                      <p:cBhvr>
                                        <p:cTn id="58"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228600"/>
            <a:ext cx="8534399" cy="1219200"/>
          </a:xfrm>
        </p:spPr>
        <p:txBody>
          <a:bodyPr/>
          <a:lstStyle/>
          <a:p>
            <a:pPr algn="ctr"/>
            <a:r>
              <a:rPr lang="en-US" dirty="0"/>
              <a:t>Auxiliary Sun Hat</a:t>
            </a:r>
            <a:br>
              <a:rPr lang="en-US" dirty="0"/>
            </a:br>
            <a:r>
              <a:rPr lang="en-US" dirty="0"/>
              <a:t>“Tilley Hat”</a:t>
            </a:r>
          </a:p>
        </p:txBody>
      </p:sp>
      <p:sp>
        <p:nvSpPr>
          <p:cNvPr id="6" name="Content Placeholder 5"/>
          <p:cNvSpPr>
            <a:spLocks noGrp="1"/>
          </p:cNvSpPr>
          <p:nvPr>
            <p:ph sz="half" idx="1"/>
          </p:nvPr>
        </p:nvSpPr>
        <p:spPr>
          <a:xfrm>
            <a:off x="152400" y="1066800"/>
            <a:ext cx="4340225" cy="5486400"/>
          </a:xfrm>
        </p:spPr>
        <p:txBody>
          <a:bodyPr/>
          <a:lstStyle/>
          <a:p>
            <a:endParaRPr lang="en-US" dirty="0"/>
          </a:p>
          <a:p>
            <a:endParaRPr lang="en-US" dirty="0"/>
          </a:p>
          <a:p>
            <a:endParaRPr lang="en-US" dirty="0"/>
          </a:p>
          <a:p>
            <a:endParaRPr lang="en-US" dirty="0"/>
          </a:p>
          <a:p>
            <a:endParaRPr lang="en-US" dirty="0"/>
          </a:p>
          <a:p>
            <a:endParaRPr lang="en-US" sz="2400" dirty="0"/>
          </a:p>
        </p:txBody>
      </p:sp>
      <p:sp>
        <p:nvSpPr>
          <p:cNvPr id="7" name="Content Placeholder 6"/>
          <p:cNvSpPr>
            <a:spLocks noGrp="1"/>
          </p:cNvSpPr>
          <p:nvPr>
            <p:ph sz="half" idx="2"/>
          </p:nvPr>
        </p:nvSpPr>
        <p:spPr>
          <a:xfrm>
            <a:off x="3581400" y="2057400"/>
            <a:ext cx="5333999" cy="4495800"/>
          </a:xfrm>
        </p:spPr>
        <p:txBody>
          <a:bodyPr/>
          <a:lstStyle/>
          <a:p>
            <a:r>
              <a:rPr lang="en-US" sz="3600" dirty="0"/>
              <a:t>May be worn in lieu of a Ball Cap</a:t>
            </a:r>
          </a:p>
          <a:p>
            <a:endParaRPr lang="en-US" sz="3600" dirty="0"/>
          </a:p>
          <a:p>
            <a:r>
              <a:rPr lang="en-US" sz="3600" dirty="0"/>
              <a:t>No insignia may be worn</a:t>
            </a:r>
          </a:p>
          <a:p>
            <a:endParaRPr lang="en-US" sz="3600" dirty="0"/>
          </a:p>
          <a:p>
            <a:r>
              <a:rPr lang="en-US" sz="3600" dirty="0"/>
              <a:t>AUXCEN carries the only hat authorized</a:t>
            </a:r>
          </a:p>
        </p:txBody>
      </p:sp>
      <p:pic>
        <p:nvPicPr>
          <p:cNvPr id="9" name="Picture 1" descr="F:\My Pictures\AA Aux PPt Photos\detail_507_60491D.jpg"/>
          <p:cNvPicPr>
            <a:picLocks noChangeAspect="1" noChangeArrowheads="1"/>
          </p:cNvPicPr>
          <p:nvPr/>
        </p:nvPicPr>
        <p:blipFill>
          <a:blip r:embed="rId2" cstate="print"/>
          <a:srcRect/>
          <a:stretch>
            <a:fillRect/>
          </a:stretch>
        </p:blipFill>
        <p:spPr bwMode="auto">
          <a:xfrm>
            <a:off x="381000" y="1905000"/>
            <a:ext cx="2938564" cy="2209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par>
                                <p:cTn id="18" presetID="9" presetClass="emph" presetSubtype="0" nodeType="withEffect">
                                  <p:stCondLst>
                                    <p:cond delay="0"/>
                                  </p:stCondLst>
                                  <p:childTnLst>
                                    <p:set>
                                      <p:cBhvr rctx="PPT">
                                        <p:cTn id="19" dur="indefinite"/>
                                        <p:tgtEl>
                                          <p:spTgt spid="7">
                                            <p:txEl>
                                              <p:pRg st="0" end="0"/>
                                            </p:txEl>
                                          </p:spTgt>
                                        </p:tgtEl>
                                        <p:attrNameLst>
                                          <p:attrName>style.opacity</p:attrName>
                                        </p:attrNameLst>
                                      </p:cBhvr>
                                      <p:to>
                                        <p:strVal val="0.5"/>
                                      </p:to>
                                    </p:set>
                                    <p:animEffect filter="image" prLst="opacity: 0.5">
                                      <p:cBhvr rctx="IE">
                                        <p:cTn id="20" dur="indefinite"/>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fade">
                                      <p:cBhvr>
                                        <p:cTn id="25" dur="500"/>
                                        <p:tgtEl>
                                          <p:spTgt spid="7">
                                            <p:txEl>
                                              <p:pRg st="4" end="4"/>
                                            </p:txEl>
                                          </p:spTgt>
                                        </p:tgtEl>
                                      </p:cBhvr>
                                    </p:animEffect>
                                  </p:childTnLst>
                                </p:cTn>
                              </p:par>
                              <p:par>
                                <p:cTn id="26" presetID="9" presetClass="emph" presetSubtype="0" nodeType="withEffect">
                                  <p:stCondLst>
                                    <p:cond delay="0"/>
                                  </p:stCondLst>
                                  <p:childTnLst>
                                    <p:set>
                                      <p:cBhvr rctx="PPT">
                                        <p:cTn id="27" dur="indefinite"/>
                                        <p:tgtEl>
                                          <p:spTgt spid="7">
                                            <p:txEl>
                                              <p:pRg st="2" end="2"/>
                                            </p:txEl>
                                          </p:spTgt>
                                        </p:tgtEl>
                                        <p:attrNameLst>
                                          <p:attrName>style.opacity</p:attrName>
                                        </p:attrNameLst>
                                      </p:cBhvr>
                                      <p:to>
                                        <p:strVal val="0.5"/>
                                      </p:to>
                                    </p:set>
                                    <p:animEffect filter="image" prLst="opacity: 0.5">
                                      <p:cBhvr rctx="IE">
                                        <p:cTn id="28" dur="indefinite"/>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81000" y="304800"/>
            <a:ext cx="8308975" cy="1066800"/>
          </a:xfrm>
        </p:spPr>
        <p:txBody>
          <a:bodyPr/>
          <a:lstStyle/>
          <a:p>
            <a:pPr algn="ctr"/>
            <a:r>
              <a:rPr lang="en-US" dirty="0"/>
              <a:t>Shoes</a:t>
            </a:r>
          </a:p>
        </p:txBody>
      </p:sp>
      <p:sp>
        <p:nvSpPr>
          <p:cNvPr id="24581" name="Text Box 5"/>
          <p:cNvSpPr txBox="1">
            <a:spLocks noChangeArrowheads="1"/>
          </p:cNvSpPr>
          <p:nvPr/>
        </p:nvSpPr>
        <p:spPr bwMode="auto">
          <a:xfrm>
            <a:off x="457200" y="1905000"/>
            <a:ext cx="8686800" cy="461665"/>
          </a:xfrm>
          <a:prstGeom prst="rect">
            <a:avLst/>
          </a:prstGeom>
          <a:noFill/>
          <a:ln w="9525">
            <a:noFill/>
            <a:miter lim="800000"/>
            <a:headEnd/>
            <a:tailEnd/>
          </a:ln>
          <a:effectLst/>
        </p:spPr>
        <p:txBody>
          <a:bodyPr wrap="square">
            <a:spAutoFit/>
          </a:bodyPr>
          <a:lstStyle/>
          <a:p>
            <a:pPr>
              <a:spcBef>
                <a:spcPct val="50000"/>
              </a:spcBef>
            </a:pPr>
            <a:endParaRPr lang="en-US" dirty="0"/>
          </a:p>
        </p:txBody>
      </p:sp>
      <p:sp>
        <p:nvSpPr>
          <p:cNvPr id="6" name="Rectangle 5"/>
          <p:cNvSpPr/>
          <p:nvPr/>
        </p:nvSpPr>
        <p:spPr>
          <a:xfrm>
            <a:off x="304800" y="1524000"/>
            <a:ext cx="8610600" cy="4647426"/>
          </a:xfrm>
          <a:prstGeom prst="rect">
            <a:avLst/>
          </a:prstGeom>
        </p:spPr>
        <p:txBody>
          <a:bodyPr wrap="square">
            <a:spAutoFit/>
          </a:bodyPr>
          <a:lstStyle/>
          <a:p>
            <a:pPr marL="4763" lvl="1" indent="-4763" eaLnBrk="1" hangingPunct="1">
              <a:buFont typeface="Arial" pitchFamily="34" charset="0"/>
              <a:buChar char="•"/>
            </a:pPr>
            <a:r>
              <a:rPr lang="en-US" sz="3200" dirty="0"/>
              <a:t>8”-10” plain black safety boot (i.e. Super Boot II) if on board a CG vessel.</a:t>
            </a:r>
          </a:p>
          <a:p>
            <a:pPr marL="4763" lvl="1" indent="-4763" eaLnBrk="1" hangingPunct="1">
              <a:buFont typeface="Arial" pitchFamily="34" charset="0"/>
              <a:buChar char="•"/>
            </a:pPr>
            <a:endParaRPr lang="en-US" sz="3200" dirty="0"/>
          </a:p>
          <a:p>
            <a:pPr marL="4763" lvl="1" indent="-4763" eaLnBrk="1" hangingPunct="1">
              <a:buFont typeface="Arial" pitchFamily="34" charset="0"/>
              <a:buChar char="•"/>
            </a:pPr>
            <a:r>
              <a:rPr lang="en-US" sz="3200" dirty="0"/>
              <a:t>Safety boots must have a safety toe that 	conforms with ANSI standards Z41-1999.</a:t>
            </a:r>
          </a:p>
          <a:p>
            <a:pPr marL="4763" lvl="1" indent="-4763" eaLnBrk="1" hangingPunct="1">
              <a:buFont typeface="Arial" pitchFamily="34" charset="0"/>
              <a:buChar char="•"/>
            </a:pPr>
            <a:endParaRPr lang="en-US" sz="3200" dirty="0"/>
          </a:p>
          <a:p>
            <a:pPr marL="4763" lvl="1" indent="-4763" eaLnBrk="1" hangingPunct="1">
              <a:buFont typeface="Arial" pitchFamily="34" charset="0"/>
              <a:buChar char="•"/>
            </a:pPr>
            <a:r>
              <a:rPr lang="en-US" sz="3200" dirty="0"/>
              <a:t>Boots must be worn if on a Coast Guard base</a:t>
            </a:r>
          </a:p>
          <a:p>
            <a:pPr marL="4763" lvl="1" indent="-4763" eaLnBrk="1" hangingPunct="1"/>
            <a:endParaRPr lang="en-US" dirty="0"/>
          </a:p>
          <a:p>
            <a:pPr marL="4763" lvl="1" indent="-4763" eaLnBrk="1" hangingPunct="1"/>
            <a:endParaRPr lang="en-US" dirty="0"/>
          </a:p>
          <a:p>
            <a:pPr marL="4763" lvl="1" indent="-4763" eaLnBrk="1" hangingPunct="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500"/>
                                        <p:tgtEl>
                                          <p:spTgt spid="24578"/>
                                        </p:tgtEl>
                                      </p:cBhvr>
                                    </p:animEffect>
                                  </p:childTnLst>
                                </p:cTn>
                              </p:par>
                            </p:childTnLst>
                          </p:cTn>
                        </p:par>
                        <p:par>
                          <p:cTn id="8" fill="hold">
                            <p:stCondLst>
                              <p:cond delay="500"/>
                            </p:stCondLst>
                            <p:childTnLst>
                              <p:par>
                                <p:cTn id="9" presetID="2" presetClass="entr" presetSubtype="4" fill="hold" nodeType="afterEffect" nodePh="1">
                                  <p:stCondLst>
                                    <p:cond delay="0"/>
                                  </p:stCondLst>
                                  <p:endCondLst>
                                    <p:cond evt="begin" delay="0">
                                      <p:tn val="9"/>
                                    </p:cond>
                                  </p:endCondLst>
                                  <p:childTnLst>
                                    <p:set>
                                      <p:cBhvr>
                                        <p:cTn id="10" dur="1" fill="hold">
                                          <p:stCondLst>
                                            <p:cond delay="0"/>
                                          </p:stCondLst>
                                        </p:cTn>
                                        <p:tgtEl>
                                          <p:spTgt spid="24581">
                                            <p:txEl>
                                              <p:pRg st="0" end="0"/>
                                            </p:txEl>
                                          </p:spTgt>
                                        </p:tgtEl>
                                        <p:attrNameLst>
                                          <p:attrName>style.visibility</p:attrName>
                                        </p:attrNameLst>
                                      </p:cBhvr>
                                      <p:to>
                                        <p:strVal val="visible"/>
                                      </p:to>
                                    </p:set>
                                    <p:anim calcmode="lin" valueType="num">
                                      <p:cBhvr additive="base">
                                        <p:cTn id="11" dur="500" fill="hold"/>
                                        <p:tgtEl>
                                          <p:spTgt spid="24581">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4581">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cBhvr additive="base">
                                        <p:cTn id="16"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7" dur="1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 calcmode="lin" valueType="num">
                                      <p:cBhvr additive="base">
                                        <p:cTn id="22"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4" presetID="9" presetClass="emph" presetSubtype="0" nodeType="withEffect">
                                  <p:stCondLst>
                                    <p:cond delay="0"/>
                                  </p:stCondLst>
                                  <p:childTnLst>
                                    <p:set>
                                      <p:cBhvr rctx="PPT">
                                        <p:cTn id="25" dur="indefinite"/>
                                        <p:tgtEl>
                                          <p:spTgt spid="6">
                                            <p:txEl>
                                              <p:pRg st="0" end="0"/>
                                            </p:txEl>
                                          </p:spTgt>
                                        </p:tgtEl>
                                        <p:attrNameLst>
                                          <p:attrName>style.opacity</p:attrName>
                                        </p:attrNameLst>
                                      </p:cBhvr>
                                      <p:to>
                                        <p:strVal val="0.5"/>
                                      </p:to>
                                    </p:set>
                                    <p:animEffect filter="image" prLst="opacity: 0.5">
                                      <p:cBhvr rctx="IE">
                                        <p:cTn id="26" dur="indefinite"/>
                                        <p:tgtEl>
                                          <p:spTgt spid="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par>
                                <p:cTn id="33" presetID="9" presetClass="emph" presetSubtype="0" nodeType="withEffect">
                                  <p:stCondLst>
                                    <p:cond delay="0"/>
                                  </p:stCondLst>
                                  <p:childTnLst>
                                    <p:set>
                                      <p:cBhvr rctx="PPT">
                                        <p:cTn id="34" dur="indefinite"/>
                                        <p:tgtEl>
                                          <p:spTgt spid="6">
                                            <p:txEl>
                                              <p:pRg st="2" end="2"/>
                                            </p:txEl>
                                          </p:spTgt>
                                        </p:tgtEl>
                                        <p:attrNameLst>
                                          <p:attrName>style.opacity</p:attrName>
                                        </p:attrNameLst>
                                      </p:cBhvr>
                                      <p:to>
                                        <p:strVal val="0.5"/>
                                      </p:to>
                                    </p:set>
                                    <p:animEffect filter="image" prLst="opacity: 0.5">
                                      <p:cBhvr rctx="IE">
                                        <p:cTn id="35" dur="indefinite"/>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81000" y="304800"/>
            <a:ext cx="8308975" cy="1066800"/>
          </a:xfrm>
        </p:spPr>
        <p:txBody>
          <a:bodyPr/>
          <a:lstStyle/>
          <a:p>
            <a:pPr algn="ctr"/>
            <a:r>
              <a:rPr lang="en-US" dirty="0"/>
              <a:t>Boat Shoes</a:t>
            </a:r>
          </a:p>
        </p:txBody>
      </p:sp>
      <p:sp>
        <p:nvSpPr>
          <p:cNvPr id="24581" name="Text Box 5"/>
          <p:cNvSpPr txBox="1">
            <a:spLocks noChangeArrowheads="1"/>
          </p:cNvSpPr>
          <p:nvPr/>
        </p:nvSpPr>
        <p:spPr bwMode="auto">
          <a:xfrm>
            <a:off x="457200" y="1905000"/>
            <a:ext cx="8686800" cy="461665"/>
          </a:xfrm>
          <a:prstGeom prst="rect">
            <a:avLst/>
          </a:prstGeom>
          <a:noFill/>
          <a:ln w="9525">
            <a:noFill/>
            <a:miter lim="800000"/>
            <a:headEnd/>
            <a:tailEnd/>
          </a:ln>
          <a:effectLst/>
        </p:spPr>
        <p:txBody>
          <a:bodyPr wrap="square">
            <a:spAutoFit/>
          </a:bodyPr>
          <a:lstStyle/>
          <a:p>
            <a:pPr>
              <a:spcBef>
                <a:spcPct val="50000"/>
              </a:spcBef>
            </a:pPr>
            <a:endParaRPr lang="en-US" dirty="0"/>
          </a:p>
        </p:txBody>
      </p:sp>
      <p:sp>
        <p:nvSpPr>
          <p:cNvPr id="6" name="Rectangle 5"/>
          <p:cNvSpPr/>
          <p:nvPr/>
        </p:nvSpPr>
        <p:spPr>
          <a:xfrm>
            <a:off x="304800" y="1524000"/>
            <a:ext cx="8610600" cy="5786199"/>
          </a:xfrm>
          <a:prstGeom prst="rect">
            <a:avLst/>
          </a:prstGeom>
        </p:spPr>
        <p:txBody>
          <a:bodyPr wrap="square">
            <a:spAutoFit/>
          </a:bodyPr>
          <a:lstStyle/>
          <a:p>
            <a:pPr marL="4763" lvl="1" indent="-4763" algn="ctr" eaLnBrk="1" hangingPunct="1">
              <a:buFont typeface="Arial" pitchFamily="34" charset="0"/>
              <a:buChar char="•"/>
            </a:pPr>
            <a:r>
              <a:rPr lang="en-US" sz="3200" dirty="0"/>
              <a:t>Boat shoes (brown or dark blue) are authorized </a:t>
            </a:r>
            <a:r>
              <a:rPr lang="en-US" sz="3200" b="1" u="sng" dirty="0">
                <a:solidFill>
                  <a:srgbClr val="FFFF00"/>
                </a:solidFill>
                <a:effectLst>
                  <a:outerShdw blurRad="38100" dist="38100" dir="2700000" algn="tl">
                    <a:srgbClr val="000000">
                      <a:alpha val="43137"/>
                    </a:srgbClr>
                  </a:outerShdw>
                </a:effectLst>
              </a:rPr>
              <a:t>ONLY:</a:t>
            </a:r>
          </a:p>
          <a:p>
            <a:pPr marL="4763" lvl="1" indent="-4763" eaLnBrk="1" hangingPunct="1"/>
            <a:endParaRPr lang="en-US" sz="1400" dirty="0"/>
          </a:p>
          <a:p>
            <a:pPr marL="4763" lvl="1" indent="-4763" eaLnBrk="1" hangingPunct="1">
              <a:buFont typeface="Wingdings" pitchFamily="2" charset="2"/>
              <a:buChar char="ü"/>
            </a:pPr>
            <a:r>
              <a:rPr lang="en-US" sz="3200" dirty="0"/>
              <a:t>When worn on Auxiliary facilities (boats)</a:t>
            </a:r>
          </a:p>
          <a:p>
            <a:pPr marL="4763" lvl="1" indent="-4763" eaLnBrk="1" hangingPunct="1">
              <a:buFont typeface="Wingdings" pitchFamily="2" charset="2"/>
              <a:buChar char="ü"/>
            </a:pPr>
            <a:r>
              <a:rPr lang="en-US" sz="3200" dirty="0"/>
              <a:t>When doing Vessel Safety Checks</a:t>
            </a:r>
          </a:p>
          <a:p>
            <a:pPr marL="4763" lvl="1" indent="-4763" eaLnBrk="1" hangingPunct="1">
              <a:buFont typeface="Wingdings" pitchFamily="2" charset="2"/>
              <a:buChar char="ü"/>
            </a:pPr>
            <a:r>
              <a:rPr lang="en-US" sz="3200" dirty="0"/>
              <a:t>When transiting to or from the above</a:t>
            </a:r>
          </a:p>
          <a:p>
            <a:pPr marL="4763" lvl="1" indent="-4763" eaLnBrk="1" hangingPunct="1">
              <a:buFont typeface="Wingdings" pitchFamily="2" charset="2"/>
              <a:buChar char="ü"/>
            </a:pPr>
            <a:r>
              <a:rPr lang="en-US" sz="3200" dirty="0"/>
              <a:t>When authorized by a local O.I.A.</a:t>
            </a:r>
          </a:p>
          <a:p>
            <a:pPr marL="4763" lvl="1" indent="-4763" eaLnBrk="1" hangingPunct="1">
              <a:buFont typeface="Wingdings" pitchFamily="2" charset="2"/>
              <a:buChar char="ü"/>
            </a:pPr>
            <a:endParaRPr lang="en-US" dirty="0"/>
          </a:p>
          <a:p>
            <a:pPr marL="4763" lvl="1" indent="-4763" eaLnBrk="1" hangingPunct="1">
              <a:buFont typeface="Arial" pitchFamily="34" charset="0"/>
              <a:buChar char="•"/>
            </a:pPr>
            <a:r>
              <a:rPr lang="en-US" dirty="0"/>
              <a:t>Note:  All white or all black, low top, athletic shoes are authorized for the Hot Weather Uniform </a:t>
            </a:r>
            <a:r>
              <a:rPr lang="en-US" b="1" dirty="0">
                <a:solidFill>
                  <a:srgbClr val="FFFF00"/>
                </a:solidFill>
                <a:effectLst>
                  <a:outerShdw blurRad="38100" dist="38100" dir="2700000" algn="tl">
                    <a:srgbClr val="000000">
                      <a:alpha val="43137"/>
                    </a:srgbClr>
                  </a:outerShdw>
                </a:effectLst>
              </a:rPr>
              <a:t>only</a:t>
            </a:r>
            <a:r>
              <a:rPr lang="en-US" dirty="0"/>
              <a:t>.</a:t>
            </a:r>
          </a:p>
          <a:p>
            <a:pPr marL="4763" lvl="1" indent="-4763" algn="ctr" eaLnBrk="1" hangingPunct="1"/>
            <a:r>
              <a:rPr lang="en-US" sz="2000" dirty="0"/>
              <a:t>(See Aux Manual for full description of Hot Weather Uniform)</a:t>
            </a:r>
          </a:p>
          <a:p>
            <a:pPr marL="4763" lvl="1" indent="-4763" eaLnBrk="1" hangingPunct="1"/>
            <a:endParaRPr lang="en-US" dirty="0"/>
          </a:p>
          <a:p>
            <a:pPr marL="4763" lvl="1" indent="-4763" eaLnBrk="1" hangingPunct="1"/>
            <a:endParaRPr lang="en-US" dirty="0"/>
          </a:p>
          <a:p>
            <a:pPr marL="4763" lvl="1" indent="-4763" eaLnBrk="1" hangingPunct="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500"/>
                                        <p:tgtEl>
                                          <p:spTgt spid="24578"/>
                                        </p:tgtEl>
                                      </p:cBhvr>
                                    </p:animEffect>
                                  </p:childTnLst>
                                </p:cTn>
                              </p:par>
                            </p:childTnLst>
                          </p:cTn>
                        </p:par>
                        <p:par>
                          <p:cTn id="8" fill="hold">
                            <p:stCondLst>
                              <p:cond delay="500"/>
                            </p:stCondLst>
                            <p:childTnLst>
                              <p:par>
                                <p:cTn id="9" presetID="2" presetClass="entr" presetSubtype="4" fill="hold" nodeType="afterEffect" nodePh="1">
                                  <p:stCondLst>
                                    <p:cond delay="0"/>
                                  </p:stCondLst>
                                  <p:endCondLst>
                                    <p:cond evt="begin" delay="0">
                                      <p:tn val="9"/>
                                    </p:cond>
                                  </p:endCondLst>
                                  <p:childTnLst>
                                    <p:set>
                                      <p:cBhvr>
                                        <p:cTn id="10" dur="1" fill="hold">
                                          <p:stCondLst>
                                            <p:cond delay="0"/>
                                          </p:stCondLst>
                                        </p:cTn>
                                        <p:tgtEl>
                                          <p:spTgt spid="24581">
                                            <p:txEl>
                                              <p:pRg st="0" end="0"/>
                                            </p:txEl>
                                          </p:spTgt>
                                        </p:tgtEl>
                                        <p:attrNameLst>
                                          <p:attrName>style.visibility</p:attrName>
                                        </p:attrNameLst>
                                      </p:cBhvr>
                                      <p:to>
                                        <p:strVal val="visible"/>
                                      </p:to>
                                    </p:set>
                                    <p:anim calcmode="lin" valueType="num">
                                      <p:cBhvr additive="base">
                                        <p:cTn id="11" dur="500" fill="hold"/>
                                        <p:tgtEl>
                                          <p:spTgt spid="24581">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4581">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cBhvr additive="base">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 calcmode="lin" valueType="num">
                                      <p:cBhvr additive="base">
                                        <p:cTn id="22"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 calcmode="lin" valueType="num">
                                      <p:cBhvr additive="base">
                                        <p:cTn id="28"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6">
                                            <p:txEl>
                                              <p:pRg st="3" end="3"/>
                                            </p:txEl>
                                          </p:spTgt>
                                        </p:tgtEl>
                                        <p:attrNameLst>
                                          <p:attrName>ppt_y</p:attrName>
                                        </p:attrNameLst>
                                      </p:cBhvr>
                                      <p:tavLst>
                                        <p:tav tm="0">
                                          <p:val>
                                            <p:strVal val="1+#ppt_h/2"/>
                                          </p:val>
                                        </p:tav>
                                        <p:tav tm="100000">
                                          <p:val>
                                            <p:strVal val="#ppt_y"/>
                                          </p:val>
                                        </p:tav>
                                      </p:tavLst>
                                    </p:anim>
                                  </p:childTnLst>
                                </p:cTn>
                              </p:par>
                              <p:par>
                                <p:cTn id="30" presetID="9" presetClass="emph" presetSubtype="0" nodeType="withEffect">
                                  <p:stCondLst>
                                    <p:cond delay="0"/>
                                  </p:stCondLst>
                                  <p:childTnLst>
                                    <p:set>
                                      <p:cBhvr rctx="PPT">
                                        <p:cTn id="31" dur="indefinite"/>
                                        <p:tgtEl>
                                          <p:spTgt spid="6">
                                            <p:txEl>
                                              <p:pRg st="2" end="2"/>
                                            </p:txEl>
                                          </p:spTgt>
                                        </p:tgtEl>
                                        <p:attrNameLst>
                                          <p:attrName>style.opacity</p:attrName>
                                        </p:attrNameLst>
                                      </p:cBhvr>
                                      <p:to>
                                        <p:strVal val="0.5"/>
                                      </p:to>
                                    </p:set>
                                    <p:animEffect filter="image" prLst="opacity: 0.5">
                                      <p:cBhvr rctx="IE">
                                        <p:cTn id="32" dur="indefinite"/>
                                        <p:tgtEl>
                                          <p:spTgt spid="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 calcmode="lin" valueType="num">
                                      <p:cBhvr additive="base">
                                        <p:cTn id="3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4" end="4"/>
                                            </p:txEl>
                                          </p:spTgt>
                                        </p:tgtEl>
                                        <p:attrNameLst>
                                          <p:attrName>ppt_y</p:attrName>
                                        </p:attrNameLst>
                                      </p:cBhvr>
                                      <p:tavLst>
                                        <p:tav tm="0">
                                          <p:val>
                                            <p:strVal val="1+#ppt_h/2"/>
                                          </p:val>
                                        </p:tav>
                                        <p:tav tm="100000">
                                          <p:val>
                                            <p:strVal val="#ppt_y"/>
                                          </p:val>
                                        </p:tav>
                                      </p:tavLst>
                                    </p:anim>
                                  </p:childTnLst>
                                </p:cTn>
                              </p:par>
                              <p:par>
                                <p:cTn id="39" presetID="9" presetClass="emph" presetSubtype="0" nodeType="withEffect">
                                  <p:stCondLst>
                                    <p:cond delay="0"/>
                                  </p:stCondLst>
                                  <p:childTnLst>
                                    <p:set>
                                      <p:cBhvr rctx="PPT">
                                        <p:cTn id="40" dur="indefinite"/>
                                        <p:tgtEl>
                                          <p:spTgt spid="6">
                                            <p:txEl>
                                              <p:pRg st="3" end="3"/>
                                            </p:txEl>
                                          </p:spTgt>
                                        </p:tgtEl>
                                        <p:attrNameLst>
                                          <p:attrName>style.opacity</p:attrName>
                                        </p:attrNameLst>
                                      </p:cBhvr>
                                      <p:to>
                                        <p:strVal val="0.5"/>
                                      </p:to>
                                    </p:set>
                                    <p:animEffect filter="image" prLst="opacity: 0.5">
                                      <p:cBhvr rctx="IE">
                                        <p:cTn id="41" dur="indefinite"/>
                                        <p:tgtEl>
                                          <p:spTgt spid="6">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6">
                                            <p:txEl>
                                              <p:pRg st="5" end="5"/>
                                            </p:txEl>
                                          </p:spTgt>
                                        </p:tgtEl>
                                        <p:attrNameLst>
                                          <p:attrName>style.visibility</p:attrName>
                                        </p:attrNameLst>
                                      </p:cBhvr>
                                      <p:to>
                                        <p:strVal val="visible"/>
                                      </p:to>
                                    </p:set>
                                    <p:anim calcmode="lin" valueType="num">
                                      <p:cBhvr additive="base">
                                        <p:cTn id="46"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6">
                                            <p:txEl>
                                              <p:pRg st="5" end="5"/>
                                            </p:txEl>
                                          </p:spTgt>
                                        </p:tgtEl>
                                        <p:attrNameLst>
                                          <p:attrName>ppt_y</p:attrName>
                                        </p:attrNameLst>
                                      </p:cBhvr>
                                      <p:tavLst>
                                        <p:tav tm="0">
                                          <p:val>
                                            <p:strVal val="1+#ppt_h/2"/>
                                          </p:val>
                                        </p:tav>
                                        <p:tav tm="100000">
                                          <p:val>
                                            <p:strVal val="#ppt_y"/>
                                          </p:val>
                                        </p:tav>
                                      </p:tavLst>
                                    </p:anim>
                                  </p:childTnLst>
                                </p:cTn>
                              </p:par>
                              <p:par>
                                <p:cTn id="48" presetID="9" presetClass="emph" presetSubtype="0" nodeType="withEffect">
                                  <p:stCondLst>
                                    <p:cond delay="0"/>
                                  </p:stCondLst>
                                  <p:childTnLst>
                                    <p:set>
                                      <p:cBhvr rctx="PPT">
                                        <p:cTn id="49" dur="indefinite"/>
                                        <p:tgtEl>
                                          <p:spTgt spid="6">
                                            <p:txEl>
                                              <p:pRg st="4" end="4"/>
                                            </p:txEl>
                                          </p:spTgt>
                                        </p:tgtEl>
                                        <p:attrNameLst>
                                          <p:attrName>style.opacity</p:attrName>
                                        </p:attrNameLst>
                                      </p:cBhvr>
                                      <p:to>
                                        <p:strVal val="0.5"/>
                                      </p:to>
                                    </p:set>
                                    <p:animEffect filter="image" prLst="opacity: 0.5">
                                      <p:cBhvr rctx="IE">
                                        <p:cTn id="50" dur="indefinite"/>
                                        <p:tgtEl>
                                          <p:spTgt spid="6">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7" end="7"/>
                                            </p:txEl>
                                          </p:spTgt>
                                        </p:tgtEl>
                                        <p:attrNameLst>
                                          <p:attrName>style.visibility</p:attrName>
                                        </p:attrNameLst>
                                      </p:cBhvr>
                                      <p:to>
                                        <p:strVal val="visible"/>
                                      </p:to>
                                    </p:set>
                                    <p:anim calcmode="lin" valueType="num">
                                      <p:cBhvr additive="base">
                                        <p:cTn id="5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7" end="7"/>
                                            </p:txEl>
                                          </p:spTgt>
                                        </p:tgtEl>
                                        <p:attrNameLst>
                                          <p:attrName>ppt_y</p:attrName>
                                        </p:attrNameLst>
                                      </p:cBhvr>
                                      <p:tavLst>
                                        <p:tav tm="0">
                                          <p:val>
                                            <p:strVal val="1+#ppt_h/2"/>
                                          </p:val>
                                        </p:tav>
                                        <p:tav tm="100000">
                                          <p:val>
                                            <p:strVal val="#ppt_y"/>
                                          </p:val>
                                        </p:tav>
                                      </p:tavLst>
                                    </p:anim>
                                  </p:childTnLst>
                                </p:cTn>
                              </p:par>
                              <p:par>
                                <p:cTn id="57" presetID="9" presetClass="emph" presetSubtype="0" nodeType="withEffect">
                                  <p:stCondLst>
                                    <p:cond delay="0"/>
                                  </p:stCondLst>
                                  <p:childTnLst>
                                    <p:set>
                                      <p:cBhvr rctx="PPT">
                                        <p:cTn id="58" dur="indefinite"/>
                                        <p:tgtEl>
                                          <p:spTgt spid="6">
                                            <p:txEl>
                                              <p:pRg st="5" end="5"/>
                                            </p:txEl>
                                          </p:spTgt>
                                        </p:tgtEl>
                                        <p:attrNameLst>
                                          <p:attrName>style.opacity</p:attrName>
                                        </p:attrNameLst>
                                      </p:cBhvr>
                                      <p:to>
                                        <p:strVal val="0.5"/>
                                      </p:to>
                                    </p:set>
                                    <p:animEffect filter="image" prLst="opacity: 0.5">
                                      <p:cBhvr rctx="IE">
                                        <p:cTn id="59" dur="indefinite"/>
                                        <p:tgtEl>
                                          <p:spTgt spid="6">
                                            <p:txEl>
                                              <p:pRg st="5" end="5"/>
                                            </p:txEl>
                                          </p:spTgt>
                                        </p:tgtEl>
                                      </p:cBhvr>
                                    </p:animEffect>
                                  </p:childTnLst>
                                </p:cTn>
                              </p:par>
                            </p:childTnLst>
                          </p:cTn>
                        </p:par>
                        <p:par>
                          <p:cTn id="60" fill="hold">
                            <p:stCondLst>
                              <p:cond delay="500"/>
                            </p:stCondLst>
                            <p:childTnLst>
                              <p:par>
                                <p:cTn id="61" presetID="2" presetClass="entr" presetSubtype="4" fill="hold" nodeType="afterEffect">
                                  <p:stCondLst>
                                    <p:cond delay="0"/>
                                  </p:stCondLst>
                                  <p:childTnLst>
                                    <p:set>
                                      <p:cBhvr>
                                        <p:cTn id="62" dur="1" fill="hold">
                                          <p:stCondLst>
                                            <p:cond delay="0"/>
                                          </p:stCondLst>
                                        </p:cTn>
                                        <p:tgtEl>
                                          <p:spTgt spid="6">
                                            <p:txEl>
                                              <p:pRg st="8" end="8"/>
                                            </p:txEl>
                                          </p:spTgt>
                                        </p:tgtEl>
                                        <p:attrNameLst>
                                          <p:attrName>style.visibility</p:attrName>
                                        </p:attrNameLst>
                                      </p:cBhvr>
                                      <p:to>
                                        <p:strVal val="visible"/>
                                      </p:to>
                                    </p:set>
                                    <p:anim calcmode="lin" valueType="num">
                                      <p:cBhvr additive="base">
                                        <p:cTn id="63" dur="20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64" dur="20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3400" y="457200"/>
            <a:ext cx="8156575" cy="1143000"/>
          </a:xfrm>
        </p:spPr>
        <p:txBody>
          <a:bodyPr/>
          <a:lstStyle/>
          <a:p>
            <a:pPr algn="ctr"/>
            <a:r>
              <a:rPr lang="en-US" dirty="0"/>
              <a:t>Uniform Requirements</a:t>
            </a:r>
          </a:p>
        </p:txBody>
      </p:sp>
      <p:sp>
        <p:nvSpPr>
          <p:cNvPr id="2" name="Rectangle 1"/>
          <p:cNvSpPr/>
          <p:nvPr/>
        </p:nvSpPr>
        <p:spPr>
          <a:xfrm>
            <a:off x="457201" y="1447800"/>
            <a:ext cx="8232774" cy="4955203"/>
          </a:xfrm>
          <a:prstGeom prst="rect">
            <a:avLst/>
          </a:prstGeom>
        </p:spPr>
        <p:txBody>
          <a:bodyPr wrap="square">
            <a:spAutoFit/>
          </a:bodyPr>
          <a:lstStyle/>
          <a:p>
            <a:pPr algn="ctr"/>
            <a:r>
              <a:rPr lang="en-US" sz="3200" b="1" dirty="0">
                <a:solidFill>
                  <a:srgbClr val="FFC000"/>
                </a:solidFill>
                <a:effectLst>
                  <a:outerShdw blurRad="38100" dist="38100" dir="2700000" algn="tl">
                    <a:srgbClr val="000000">
                      <a:alpha val="43137"/>
                    </a:srgbClr>
                  </a:outerShdw>
                </a:effectLst>
                <a:latin typeface="TimesNewRomanPSMT"/>
              </a:rPr>
              <a:t>CELL PHONE POLICY</a:t>
            </a:r>
          </a:p>
          <a:p>
            <a:endParaRPr lang="en-US" sz="2800" dirty="0">
              <a:latin typeface="TimesNewRomanPSMT"/>
            </a:endParaRPr>
          </a:p>
          <a:p>
            <a:r>
              <a:rPr lang="en-US" sz="3200" dirty="0">
                <a:latin typeface="TimesNewRomanPSMT"/>
              </a:rPr>
              <a:t>From the Manual:</a:t>
            </a:r>
          </a:p>
          <a:p>
            <a:r>
              <a:rPr lang="en-US" sz="3200" dirty="0">
                <a:latin typeface="TimesNewRomanPSMT"/>
              </a:rPr>
              <a:t>“Use of cell phones and any other hand held devices (e.g., talking, texting, reading) is not authorized while walking in uniform. If unavoidable, for safety and to ensure military protocol is observed, Auxiliarists should stop and step aside to conduct business before proceeding”</a:t>
            </a:r>
            <a:endParaRPr lang="en-US" sz="3200" dirty="0"/>
          </a:p>
        </p:txBody>
      </p:sp>
    </p:spTree>
    <p:extLst>
      <p:ext uri="{BB962C8B-B14F-4D97-AF65-F5344CB8AC3E}">
        <p14:creationId xmlns:p14="http://schemas.microsoft.com/office/powerpoint/2010/main" val="15496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3400" y="457200"/>
            <a:ext cx="8156575" cy="1143000"/>
          </a:xfrm>
        </p:spPr>
        <p:txBody>
          <a:bodyPr/>
          <a:lstStyle/>
          <a:p>
            <a:pPr algn="ctr"/>
            <a:r>
              <a:rPr lang="en-US" dirty="0"/>
              <a:t>Uniform Requirements</a:t>
            </a:r>
          </a:p>
        </p:txBody>
      </p:sp>
      <p:sp>
        <p:nvSpPr>
          <p:cNvPr id="22539" name="Text Box 11"/>
          <p:cNvSpPr txBox="1">
            <a:spLocks noChangeArrowheads="1"/>
          </p:cNvSpPr>
          <p:nvPr/>
        </p:nvSpPr>
        <p:spPr bwMode="auto">
          <a:xfrm>
            <a:off x="1219200" y="2438400"/>
            <a:ext cx="7543800" cy="1569660"/>
          </a:xfrm>
          <a:prstGeom prst="rect">
            <a:avLst/>
          </a:prstGeom>
          <a:noFill/>
          <a:ln w="9525">
            <a:noFill/>
            <a:miter lim="800000"/>
            <a:headEnd/>
            <a:tailEnd/>
          </a:ln>
          <a:effectLst/>
        </p:spPr>
        <p:txBody>
          <a:bodyPr wrap="square">
            <a:spAutoFit/>
          </a:bodyPr>
          <a:lstStyle/>
          <a:p>
            <a:pPr algn="ctr">
              <a:spcBef>
                <a:spcPct val="50000"/>
              </a:spcBef>
            </a:pPr>
            <a:r>
              <a:rPr lang="en-US" b="1" u="sng" dirty="0"/>
              <a:t>PATROLS OR OTHER OPERATIONAL MISSIONS</a:t>
            </a:r>
            <a:endParaRPr lang="en-US" dirty="0"/>
          </a:p>
          <a:p>
            <a:pPr algn="ctr">
              <a:spcBef>
                <a:spcPct val="50000"/>
              </a:spcBef>
            </a:pPr>
            <a:r>
              <a:rPr lang="en-US" dirty="0"/>
              <a:t> Operational Dress Uniform (ODU)</a:t>
            </a:r>
          </a:p>
          <a:p>
            <a:pPr>
              <a:spcBef>
                <a:spcPct val="50000"/>
              </a:spcBef>
            </a:pPr>
            <a:r>
              <a:rPr lang="en-US" dirty="0"/>
              <a:t> </a:t>
            </a:r>
          </a:p>
        </p:txBody>
      </p:sp>
      <p:pic>
        <p:nvPicPr>
          <p:cNvPr id="37889" name="Picture 1" descr="C:\Documents and Settings\Wally Smith\Desktop\My Pictures\C G Aux - C.O.W. Photos\2010-08-29-3.JPG"/>
          <p:cNvPicPr>
            <a:picLocks noChangeAspect="1" noChangeArrowheads="1"/>
          </p:cNvPicPr>
          <p:nvPr/>
        </p:nvPicPr>
        <p:blipFill>
          <a:blip r:embed="rId2" cstate="print"/>
          <a:srcRect/>
          <a:stretch>
            <a:fillRect/>
          </a:stretch>
        </p:blipFill>
        <p:spPr bwMode="auto">
          <a:xfrm>
            <a:off x="2133600" y="3733800"/>
            <a:ext cx="4557915" cy="286226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7889"/>
                                        </p:tgtEl>
                                        <p:attrNameLst>
                                          <p:attrName>style.visibility</p:attrName>
                                        </p:attrNameLst>
                                      </p:cBhvr>
                                      <p:to>
                                        <p:strVal val="visible"/>
                                      </p:to>
                                    </p:set>
                                    <p:animEffect transition="in" filter="fade">
                                      <p:cBhvr>
                                        <p:cTn id="7" dur="1000"/>
                                        <p:tgtEl>
                                          <p:spTgt spid="37889"/>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2539"/>
                                        </p:tgtEl>
                                        <p:attrNameLst>
                                          <p:attrName>style.visibility</p:attrName>
                                        </p:attrNameLst>
                                      </p:cBhvr>
                                      <p:to>
                                        <p:strVal val="visible"/>
                                      </p:to>
                                    </p:set>
                                    <p:animEffect transition="in" filter="fade">
                                      <p:cBhvr>
                                        <p:cTn id="11" dur="1000"/>
                                        <p:tgtEl>
                                          <p:spTgt spid="22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9"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457200"/>
            <a:ext cx="8232775" cy="1143000"/>
          </a:xfrm>
        </p:spPr>
        <p:txBody>
          <a:bodyPr/>
          <a:lstStyle/>
          <a:p>
            <a:pPr algn="ctr"/>
            <a:r>
              <a:rPr lang="en-US" dirty="0"/>
              <a:t>Uniform Requirements</a:t>
            </a:r>
          </a:p>
        </p:txBody>
      </p:sp>
      <p:sp>
        <p:nvSpPr>
          <p:cNvPr id="24581" name="Text Box 5"/>
          <p:cNvSpPr txBox="1">
            <a:spLocks noChangeArrowheads="1"/>
          </p:cNvSpPr>
          <p:nvPr/>
        </p:nvSpPr>
        <p:spPr bwMode="auto">
          <a:xfrm>
            <a:off x="457200" y="1905000"/>
            <a:ext cx="8686800" cy="3785652"/>
          </a:xfrm>
          <a:prstGeom prst="rect">
            <a:avLst/>
          </a:prstGeom>
          <a:noFill/>
          <a:ln w="9525">
            <a:noFill/>
            <a:miter lim="800000"/>
            <a:headEnd/>
            <a:tailEnd/>
          </a:ln>
          <a:effectLst/>
        </p:spPr>
        <p:txBody>
          <a:bodyPr wrap="square">
            <a:spAutoFit/>
          </a:bodyPr>
          <a:lstStyle/>
          <a:p>
            <a:pPr>
              <a:spcBef>
                <a:spcPct val="50000"/>
              </a:spcBef>
            </a:pPr>
            <a:r>
              <a:rPr lang="en-US" b="1" u="sng" dirty="0"/>
              <a:t>COURTESY MARINE EXAMS</a:t>
            </a:r>
            <a:endParaRPr lang="en-US" dirty="0"/>
          </a:p>
          <a:p>
            <a:pPr>
              <a:spcBef>
                <a:spcPct val="50000"/>
              </a:spcBef>
              <a:buFontTx/>
              <a:buChar char="•"/>
            </a:pPr>
            <a:r>
              <a:rPr lang="en-US" dirty="0"/>
              <a:t> Operational Dress Uniform (ODU)</a:t>
            </a:r>
          </a:p>
          <a:p>
            <a:pPr>
              <a:spcBef>
                <a:spcPct val="50000"/>
              </a:spcBef>
              <a:buFontTx/>
              <a:buChar char="•"/>
            </a:pPr>
            <a:r>
              <a:rPr lang="en-US" dirty="0"/>
              <a:t>VE shirt with jeans </a:t>
            </a:r>
            <a:r>
              <a:rPr lang="en-US" sz="1200" dirty="0"/>
              <a:t>(or shorts), </a:t>
            </a:r>
            <a:r>
              <a:rPr lang="en-US" dirty="0"/>
              <a:t>boat shoes, Auxiliary ball cap</a:t>
            </a:r>
          </a:p>
          <a:p>
            <a:pPr>
              <a:spcBef>
                <a:spcPct val="50000"/>
              </a:spcBef>
            </a:pPr>
            <a:r>
              <a:rPr lang="en-US" dirty="0"/>
              <a:t> </a:t>
            </a:r>
            <a:r>
              <a:rPr lang="en-US" b="1" u="sng" dirty="0"/>
              <a:t>MARINE DEALER VISITS</a:t>
            </a:r>
          </a:p>
          <a:p>
            <a:pPr>
              <a:spcBef>
                <a:spcPct val="50000"/>
              </a:spcBef>
              <a:buFont typeface="Arial" pitchFamily="34" charset="0"/>
              <a:buChar char="•"/>
            </a:pPr>
            <a:r>
              <a:rPr lang="en-US" dirty="0"/>
              <a:t>First visit – in uniform (Trops or ODUs)</a:t>
            </a:r>
          </a:p>
          <a:p>
            <a:pPr>
              <a:spcBef>
                <a:spcPct val="50000"/>
              </a:spcBef>
              <a:buFont typeface="Arial" pitchFamily="34" charset="0"/>
              <a:buChar char="•"/>
            </a:pPr>
            <a:r>
              <a:rPr lang="en-US" dirty="0"/>
              <a:t>Subsequent visits – uniform or proper civilian attire </a:t>
            </a:r>
          </a:p>
          <a:p>
            <a:pPr>
              <a:spcBef>
                <a:spcPct val="50000"/>
              </a:spcBef>
            </a:pPr>
            <a:r>
              <a:rPr lang="en-US" dirty="0"/>
              <a:t>	</a:t>
            </a:r>
          </a:p>
        </p:txBody>
      </p:sp>
      <p:pic>
        <p:nvPicPr>
          <p:cNvPr id="24585" name="Picture 9" descr="C:\My Documents\Graphics\CGAUX-Clipart\Logos\cme.tif"/>
          <p:cNvPicPr>
            <a:picLocks noChangeAspect="1" noChangeArrowheads="1"/>
          </p:cNvPicPr>
          <p:nvPr/>
        </p:nvPicPr>
        <p:blipFill>
          <a:blip r:embed="rId2" cstate="print"/>
          <a:srcRect/>
          <a:stretch>
            <a:fillRect/>
          </a:stretch>
        </p:blipFill>
        <p:spPr bwMode="auto">
          <a:xfrm>
            <a:off x="7162800" y="5105400"/>
            <a:ext cx="1752600" cy="159531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4585"/>
                                        </p:tgtEl>
                                        <p:attrNameLst>
                                          <p:attrName>style.visibility</p:attrName>
                                        </p:attrNameLst>
                                      </p:cBhvr>
                                      <p:to>
                                        <p:strVal val="visible"/>
                                      </p:to>
                                    </p:set>
                                    <p:animEffect transition="in" filter="dissolve">
                                      <p:cBhvr>
                                        <p:cTn id="7" dur="500"/>
                                        <p:tgtEl>
                                          <p:spTgt spid="24585"/>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4581">
                                            <p:txEl>
                                              <p:pRg st="0" end="0"/>
                                            </p:txEl>
                                          </p:spTgt>
                                        </p:tgtEl>
                                        <p:attrNameLst>
                                          <p:attrName>style.visibility</p:attrName>
                                        </p:attrNameLst>
                                      </p:cBhvr>
                                      <p:to>
                                        <p:strVal val="visible"/>
                                      </p:to>
                                    </p:set>
                                    <p:anim calcmode="lin" valueType="num">
                                      <p:cBhvr additive="base">
                                        <p:cTn id="11" dur="500" fill="hold"/>
                                        <p:tgtEl>
                                          <p:spTgt spid="24581">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4581">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24581">
                                            <p:txEl>
                                              <p:pRg st="1" end="1"/>
                                            </p:txEl>
                                          </p:spTgt>
                                        </p:tgtEl>
                                        <p:attrNameLst>
                                          <p:attrName>style.visibility</p:attrName>
                                        </p:attrNameLst>
                                      </p:cBhvr>
                                      <p:to>
                                        <p:strVal val="visible"/>
                                      </p:to>
                                    </p:set>
                                    <p:anim calcmode="lin" valueType="num">
                                      <p:cBhvr additive="base">
                                        <p:cTn id="16" dur="500" fill="hold"/>
                                        <p:tgtEl>
                                          <p:spTgt spid="24581">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4581">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24581">
                                            <p:txEl>
                                              <p:pRg st="2" end="2"/>
                                            </p:txEl>
                                          </p:spTgt>
                                        </p:tgtEl>
                                        <p:attrNameLst>
                                          <p:attrName>style.visibility</p:attrName>
                                        </p:attrNameLst>
                                      </p:cBhvr>
                                      <p:to>
                                        <p:strVal val="visible"/>
                                      </p:to>
                                    </p:set>
                                    <p:anim calcmode="lin" valueType="num">
                                      <p:cBhvr additive="base">
                                        <p:cTn id="21" dur="500" fill="hold"/>
                                        <p:tgtEl>
                                          <p:spTgt spid="24581">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458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4581">
                                            <p:txEl>
                                              <p:pRg st="3" end="3"/>
                                            </p:txEl>
                                          </p:spTgt>
                                        </p:tgtEl>
                                        <p:attrNameLst>
                                          <p:attrName>style.visibility</p:attrName>
                                        </p:attrNameLst>
                                      </p:cBhvr>
                                      <p:to>
                                        <p:strVal val="visible"/>
                                      </p:to>
                                    </p:set>
                                    <p:anim calcmode="lin" valueType="num">
                                      <p:cBhvr additive="base">
                                        <p:cTn id="27" dur="500" fill="hold"/>
                                        <p:tgtEl>
                                          <p:spTgt spid="24581">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4581">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000"/>
                            </p:stCondLst>
                            <p:childTnLst>
                              <p:par>
                                <p:cTn id="30" presetID="2" presetClass="entr" presetSubtype="4" fill="hold" nodeType="afterEffect">
                                  <p:stCondLst>
                                    <p:cond delay="0"/>
                                  </p:stCondLst>
                                  <p:childTnLst>
                                    <p:set>
                                      <p:cBhvr>
                                        <p:cTn id="31" dur="1" fill="hold">
                                          <p:stCondLst>
                                            <p:cond delay="0"/>
                                          </p:stCondLst>
                                        </p:cTn>
                                        <p:tgtEl>
                                          <p:spTgt spid="24581">
                                            <p:txEl>
                                              <p:pRg st="4" end="4"/>
                                            </p:txEl>
                                          </p:spTgt>
                                        </p:tgtEl>
                                        <p:attrNameLst>
                                          <p:attrName>style.visibility</p:attrName>
                                        </p:attrNameLst>
                                      </p:cBhvr>
                                      <p:to>
                                        <p:strVal val="visible"/>
                                      </p:to>
                                    </p:set>
                                    <p:anim calcmode="lin" valueType="num">
                                      <p:cBhvr additive="base">
                                        <p:cTn id="32" dur="500" fill="hold"/>
                                        <p:tgtEl>
                                          <p:spTgt spid="24581">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4581">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500"/>
                            </p:stCondLst>
                            <p:childTnLst>
                              <p:par>
                                <p:cTn id="35" presetID="2" presetClass="entr" presetSubtype="4" fill="hold" nodeType="afterEffect">
                                  <p:stCondLst>
                                    <p:cond delay="0"/>
                                  </p:stCondLst>
                                  <p:childTnLst>
                                    <p:set>
                                      <p:cBhvr>
                                        <p:cTn id="36" dur="1" fill="hold">
                                          <p:stCondLst>
                                            <p:cond delay="0"/>
                                          </p:stCondLst>
                                        </p:cTn>
                                        <p:tgtEl>
                                          <p:spTgt spid="24581">
                                            <p:txEl>
                                              <p:pRg st="5" end="5"/>
                                            </p:txEl>
                                          </p:spTgt>
                                        </p:tgtEl>
                                        <p:attrNameLst>
                                          <p:attrName>style.visibility</p:attrName>
                                        </p:attrNameLst>
                                      </p:cBhvr>
                                      <p:to>
                                        <p:strVal val="visible"/>
                                      </p:to>
                                    </p:set>
                                    <p:anim calcmode="lin" valueType="num">
                                      <p:cBhvr additive="base">
                                        <p:cTn id="37" dur="500" fill="hold"/>
                                        <p:tgtEl>
                                          <p:spTgt spid="2458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4581">
                                            <p:txEl>
                                              <p:pRg st="5" end="5"/>
                                            </p:txEl>
                                          </p:spTgt>
                                        </p:tgtEl>
                                        <p:attrNameLst>
                                          <p:attrName>ppt_y</p:attrName>
                                        </p:attrNameLst>
                                      </p:cBhvr>
                                      <p:tavLst>
                                        <p:tav tm="0">
                                          <p:val>
                                            <p:strVal val="1+#ppt_h/2"/>
                                          </p:val>
                                        </p:tav>
                                        <p:tav tm="100000">
                                          <p:val>
                                            <p:strVal val="#ppt_y"/>
                                          </p:val>
                                        </p:tav>
                                      </p:tavLst>
                                    </p:anim>
                                  </p:childTnLst>
                                </p:cTn>
                              </p:par>
                              <p:par>
                                <p:cTn id="39" presetID="10" presetClass="exit" presetSubtype="0" fill="hold" nodeType="withEffect">
                                  <p:stCondLst>
                                    <p:cond delay="0"/>
                                  </p:stCondLst>
                                  <p:childTnLst>
                                    <p:animEffect transition="out" filter="fade">
                                      <p:cBhvr>
                                        <p:cTn id="40" dur="1000"/>
                                        <p:tgtEl>
                                          <p:spTgt spid="24585"/>
                                        </p:tgtEl>
                                      </p:cBhvr>
                                    </p:animEffect>
                                    <p:set>
                                      <p:cBhvr>
                                        <p:cTn id="41" dur="1" fill="hold">
                                          <p:stCondLst>
                                            <p:cond delay="999"/>
                                          </p:stCondLst>
                                        </p:cTn>
                                        <p:tgtEl>
                                          <p:spTgt spid="2458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81000" y="457200"/>
            <a:ext cx="8308975" cy="1143000"/>
          </a:xfrm>
        </p:spPr>
        <p:txBody>
          <a:bodyPr/>
          <a:lstStyle/>
          <a:p>
            <a:pPr algn="ctr"/>
            <a:r>
              <a:rPr lang="en-US" dirty="0"/>
              <a:t>Uniform Requirements</a:t>
            </a:r>
          </a:p>
        </p:txBody>
      </p:sp>
      <p:sp>
        <p:nvSpPr>
          <p:cNvPr id="23557" name="Text Box 5"/>
          <p:cNvSpPr txBox="1">
            <a:spLocks noChangeArrowheads="1"/>
          </p:cNvSpPr>
          <p:nvPr/>
        </p:nvSpPr>
        <p:spPr bwMode="auto">
          <a:xfrm>
            <a:off x="762000" y="2057400"/>
            <a:ext cx="7010400" cy="3908762"/>
          </a:xfrm>
          <a:prstGeom prst="rect">
            <a:avLst/>
          </a:prstGeom>
          <a:noFill/>
          <a:ln w="9525">
            <a:noFill/>
            <a:miter lim="800000"/>
            <a:headEnd/>
            <a:tailEnd/>
          </a:ln>
          <a:effectLst/>
        </p:spPr>
        <p:txBody>
          <a:bodyPr wrap="square">
            <a:spAutoFit/>
          </a:bodyPr>
          <a:lstStyle/>
          <a:p>
            <a:pPr>
              <a:spcBef>
                <a:spcPct val="50000"/>
              </a:spcBef>
            </a:pPr>
            <a:r>
              <a:rPr lang="en-US" sz="3200" b="1" u="sng" dirty="0"/>
              <a:t>PUBLIC EDUCATION CLASSES</a:t>
            </a:r>
            <a:endParaRPr lang="en-US" sz="3200" dirty="0"/>
          </a:p>
          <a:p>
            <a:pPr>
              <a:spcBef>
                <a:spcPct val="50000"/>
              </a:spcBef>
              <a:buFontTx/>
              <a:buChar char="•"/>
            </a:pPr>
            <a:r>
              <a:rPr lang="en-US" sz="3200" dirty="0"/>
              <a:t>Tropical Blue Uniform</a:t>
            </a:r>
          </a:p>
          <a:p>
            <a:pPr>
              <a:spcBef>
                <a:spcPct val="50000"/>
              </a:spcBef>
              <a:buFontTx/>
              <a:buChar char="•"/>
            </a:pPr>
            <a:r>
              <a:rPr lang="en-US" sz="3200" dirty="0"/>
              <a:t>ODU </a:t>
            </a:r>
            <a:r>
              <a:rPr lang="en-US" dirty="0"/>
              <a:t>(Manual states ‘Trops’)</a:t>
            </a:r>
          </a:p>
          <a:p>
            <a:pPr>
              <a:spcBef>
                <a:spcPct val="50000"/>
              </a:spcBef>
              <a:buFontTx/>
              <a:buChar char="•"/>
            </a:pPr>
            <a:r>
              <a:rPr lang="en-US" sz="3200" dirty="0"/>
              <a:t> </a:t>
            </a:r>
            <a:r>
              <a:rPr lang="en-US" dirty="0"/>
              <a:t>All instructors should be</a:t>
            </a:r>
          </a:p>
          <a:p>
            <a:pPr lvl="1">
              <a:spcBef>
                <a:spcPct val="50000"/>
              </a:spcBef>
            </a:pPr>
            <a:r>
              <a:rPr lang="en-US" dirty="0"/>
              <a:t>      in same uniform.</a:t>
            </a:r>
          </a:p>
          <a:p>
            <a:pPr>
              <a:spcBef>
                <a:spcPct val="50000"/>
              </a:spcBef>
            </a:pPr>
            <a:r>
              <a:rPr lang="en-US" dirty="0"/>
              <a:t> </a:t>
            </a:r>
          </a:p>
        </p:txBody>
      </p:sp>
      <p:pic>
        <p:nvPicPr>
          <p:cNvPr id="33793" name="Picture 1" descr="C:\Documents and Settings\Wally Smith\Desktop\My Pictures\C G Aux - NOAA Class - 2010-08\NOAA Graduates 2010-08-13.JPG"/>
          <p:cNvPicPr>
            <a:picLocks noChangeAspect="1" noChangeArrowheads="1"/>
          </p:cNvPicPr>
          <p:nvPr/>
        </p:nvPicPr>
        <p:blipFill>
          <a:blip r:embed="rId2" cstate="print"/>
          <a:srcRect/>
          <a:stretch>
            <a:fillRect/>
          </a:stretch>
        </p:blipFill>
        <p:spPr bwMode="auto">
          <a:xfrm>
            <a:off x="5791200" y="4324120"/>
            <a:ext cx="3178175" cy="238306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3557">
                                            <p:txEl>
                                              <p:pRg st="0" end="0"/>
                                            </p:txEl>
                                          </p:spTgt>
                                        </p:tgtEl>
                                        <p:attrNameLst>
                                          <p:attrName>style.visibility</p:attrName>
                                        </p:attrNameLst>
                                      </p:cBhvr>
                                      <p:to>
                                        <p:strVal val="visible"/>
                                      </p:to>
                                    </p:set>
                                    <p:anim calcmode="lin" valueType="num">
                                      <p:cBhvr additive="base">
                                        <p:cTn id="7" dur="500" fill="hold"/>
                                        <p:tgtEl>
                                          <p:spTgt spid="2355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7">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3557">
                                            <p:txEl>
                                              <p:pRg st="1" end="1"/>
                                            </p:txEl>
                                          </p:spTgt>
                                        </p:tgtEl>
                                        <p:attrNameLst>
                                          <p:attrName>style.visibility</p:attrName>
                                        </p:attrNameLst>
                                      </p:cBhvr>
                                      <p:to>
                                        <p:strVal val="visible"/>
                                      </p:to>
                                    </p:set>
                                    <p:anim calcmode="lin" valueType="num">
                                      <p:cBhvr additive="base">
                                        <p:cTn id="12" dur="500" fill="hold"/>
                                        <p:tgtEl>
                                          <p:spTgt spid="23557">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3557">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3557">
                                            <p:txEl>
                                              <p:pRg st="2" end="2"/>
                                            </p:txEl>
                                          </p:spTgt>
                                        </p:tgtEl>
                                        <p:attrNameLst>
                                          <p:attrName>style.visibility</p:attrName>
                                        </p:attrNameLst>
                                      </p:cBhvr>
                                      <p:to>
                                        <p:strVal val="visible"/>
                                      </p:to>
                                    </p:set>
                                    <p:anim calcmode="lin" valueType="num">
                                      <p:cBhvr additive="base">
                                        <p:cTn id="17" dur="500" fill="hold"/>
                                        <p:tgtEl>
                                          <p:spTgt spid="2355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3557">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23557">
                                            <p:txEl>
                                              <p:pRg st="3" end="3"/>
                                            </p:txEl>
                                          </p:spTgt>
                                        </p:tgtEl>
                                        <p:attrNameLst>
                                          <p:attrName>style.visibility</p:attrName>
                                        </p:attrNameLst>
                                      </p:cBhvr>
                                      <p:to>
                                        <p:strVal val="visible"/>
                                      </p:to>
                                    </p:set>
                                    <p:anim calcmode="lin" valueType="num">
                                      <p:cBhvr additive="base">
                                        <p:cTn id="22" dur="500" fill="hold"/>
                                        <p:tgtEl>
                                          <p:spTgt spid="23557">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3557">
                                            <p:txEl>
                                              <p:pRg st="3" end="3"/>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3557">
                                            <p:txEl>
                                              <p:pRg st="4" end="4"/>
                                            </p:txEl>
                                          </p:spTgt>
                                        </p:tgtEl>
                                        <p:attrNameLst>
                                          <p:attrName>style.visibility</p:attrName>
                                        </p:attrNameLst>
                                      </p:cBhvr>
                                      <p:to>
                                        <p:strVal val="visible"/>
                                      </p:to>
                                    </p:set>
                                    <p:anim calcmode="lin" valueType="num">
                                      <p:cBhvr additive="base">
                                        <p:cTn id="26" dur="500" fill="hold"/>
                                        <p:tgtEl>
                                          <p:spTgt spid="23557">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3557">
                                            <p:txEl>
                                              <p:pRg st="4" end="4"/>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33793"/>
                                        </p:tgtEl>
                                        <p:attrNameLst>
                                          <p:attrName>style.visibility</p:attrName>
                                        </p:attrNameLst>
                                      </p:cBhvr>
                                      <p:to>
                                        <p:strVal val="visible"/>
                                      </p:to>
                                    </p:set>
                                    <p:animEffect transition="in" filter="fade">
                                      <p:cBhvr>
                                        <p:cTn id="31" dur="1000"/>
                                        <p:tgtEl>
                                          <p:spTgt spid="337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457200"/>
            <a:ext cx="8232775" cy="1143000"/>
          </a:xfrm>
        </p:spPr>
        <p:txBody>
          <a:bodyPr/>
          <a:lstStyle/>
          <a:p>
            <a:pPr algn="ctr"/>
            <a:r>
              <a:rPr lang="en-US" dirty="0"/>
              <a:t>Uniform Requirements</a:t>
            </a:r>
          </a:p>
        </p:txBody>
      </p:sp>
      <p:sp>
        <p:nvSpPr>
          <p:cNvPr id="23557" name="Text Box 5"/>
          <p:cNvSpPr txBox="1">
            <a:spLocks noChangeArrowheads="1"/>
          </p:cNvSpPr>
          <p:nvPr/>
        </p:nvSpPr>
        <p:spPr bwMode="auto">
          <a:xfrm>
            <a:off x="762000" y="2438400"/>
            <a:ext cx="7010400" cy="2616101"/>
          </a:xfrm>
          <a:prstGeom prst="rect">
            <a:avLst/>
          </a:prstGeom>
          <a:noFill/>
          <a:ln w="9525">
            <a:noFill/>
            <a:miter lim="800000"/>
            <a:headEnd/>
            <a:tailEnd/>
          </a:ln>
          <a:effectLst/>
        </p:spPr>
        <p:txBody>
          <a:bodyPr>
            <a:spAutoFit/>
          </a:bodyPr>
          <a:lstStyle/>
          <a:p>
            <a:pPr>
              <a:spcBef>
                <a:spcPct val="50000"/>
              </a:spcBef>
            </a:pPr>
            <a:r>
              <a:rPr lang="en-US" sz="3200" b="1" u="sng" dirty="0">
                <a:effectLst>
                  <a:outerShdw blurRad="38100" dist="38100" dir="2700000" algn="tl">
                    <a:srgbClr val="000000">
                      <a:alpha val="43137"/>
                    </a:srgbClr>
                  </a:outerShdw>
                </a:effectLst>
              </a:rPr>
              <a:t>Flotilla &amp; Division Meetings</a:t>
            </a:r>
            <a:endParaRPr lang="en-US" sz="3200" dirty="0">
              <a:effectLst>
                <a:outerShdw blurRad="38100" dist="38100" dir="2700000" algn="tl">
                  <a:srgbClr val="000000">
                    <a:alpha val="43137"/>
                  </a:srgbClr>
                </a:outerShdw>
              </a:effectLst>
            </a:endParaRPr>
          </a:p>
          <a:p>
            <a:pPr>
              <a:spcBef>
                <a:spcPct val="50000"/>
              </a:spcBef>
              <a:buFontTx/>
              <a:buChar char="•"/>
            </a:pPr>
            <a:r>
              <a:rPr lang="en-US" sz="3200" dirty="0"/>
              <a:t>Tropical Blue Uniform</a:t>
            </a:r>
          </a:p>
          <a:p>
            <a:pPr>
              <a:spcBef>
                <a:spcPct val="50000"/>
              </a:spcBef>
              <a:buFontTx/>
              <a:buChar char="•"/>
            </a:pPr>
            <a:r>
              <a:rPr lang="en-US" sz="3200" dirty="0"/>
              <a:t> Operational Dress Uniform</a:t>
            </a:r>
          </a:p>
          <a:p>
            <a:pPr>
              <a:spcBef>
                <a:spcPct val="50000"/>
              </a:spcBef>
            </a:pPr>
            <a:r>
              <a:rPr lang="en-US" dirty="0"/>
              <a:t> </a:t>
            </a:r>
          </a:p>
        </p:txBody>
      </p:sp>
      <p:pic>
        <p:nvPicPr>
          <p:cNvPr id="56322" name="Picture 2" descr="C:\Documents and Settings\Wally Smith\Desktop\My Pictures\C G Aux - C.O.W. Photos\2010-07-24-1.JPG"/>
          <p:cNvPicPr>
            <a:picLocks noChangeAspect="1" noChangeArrowheads="1"/>
          </p:cNvPicPr>
          <p:nvPr/>
        </p:nvPicPr>
        <p:blipFill>
          <a:blip r:embed="rId2" cstate="print"/>
          <a:srcRect/>
          <a:stretch>
            <a:fillRect/>
          </a:stretch>
        </p:blipFill>
        <p:spPr bwMode="auto">
          <a:xfrm>
            <a:off x="6553200" y="4876800"/>
            <a:ext cx="2337353" cy="1752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fade">
                                      <p:cBhvr>
                                        <p:cTn id="7" dur="1000"/>
                                        <p:tgtEl>
                                          <p:spTgt spid="56322"/>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3557">
                                            <p:txEl>
                                              <p:pRg st="0" end="0"/>
                                            </p:txEl>
                                          </p:spTgt>
                                        </p:tgtEl>
                                        <p:attrNameLst>
                                          <p:attrName>style.visibility</p:attrName>
                                        </p:attrNameLst>
                                      </p:cBhvr>
                                      <p:to>
                                        <p:strVal val="visible"/>
                                      </p:to>
                                    </p:set>
                                    <p:anim calcmode="lin" valueType="num">
                                      <p:cBhvr additive="base">
                                        <p:cTn id="11" dur="1000" fill="hold"/>
                                        <p:tgtEl>
                                          <p:spTgt spid="23557">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23557">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 presetClass="entr" presetSubtype="4" fill="hold" nodeType="afterEffect">
                                  <p:stCondLst>
                                    <p:cond delay="0"/>
                                  </p:stCondLst>
                                  <p:childTnLst>
                                    <p:set>
                                      <p:cBhvr>
                                        <p:cTn id="15" dur="1" fill="hold">
                                          <p:stCondLst>
                                            <p:cond delay="0"/>
                                          </p:stCondLst>
                                        </p:cTn>
                                        <p:tgtEl>
                                          <p:spTgt spid="23557">
                                            <p:txEl>
                                              <p:pRg st="1" end="1"/>
                                            </p:txEl>
                                          </p:spTgt>
                                        </p:tgtEl>
                                        <p:attrNameLst>
                                          <p:attrName>style.visibility</p:attrName>
                                        </p:attrNameLst>
                                      </p:cBhvr>
                                      <p:to>
                                        <p:strVal val="visible"/>
                                      </p:to>
                                    </p:set>
                                    <p:anim calcmode="lin" valueType="num">
                                      <p:cBhvr additive="base">
                                        <p:cTn id="16" dur="1000" fill="hold"/>
                                        <p:tgtEl>
                                          <p:spTgt spid="23557">
                                            <p:txEl>
                                              <p:pRg st="1" end="1"/>
                                            </p:txEl>
                                          </p:spTgt>
                                        </p:tgtEl>
                                        <p:attrNameLst>
                                          <p:attrName>ppt_x</p:attrName>
                                        </p:attrNameLst>
                                      </p:cBhvr>
                                      <p:tavLst>
                                        <p:tav tm="0">
                                          <p:val>
                                            <p:strVal val="#ppt_x"/>
                                          </p:val>
                                        </p:tav>
                                        <p:tav tm="100000">
                                          <p:val>
                                            <p:strVal val="#ppt_x"/>
                                          </p:val>
                                        </p:tav>
                                      </p:tavLst>
                                    </p:anim>
                                    <p:anim calcmode="lin" valueType="num">
                                      <p:cBhvr additive="base">
                                        <p:cTn id="17" dur="1000" fill="hold"/>
                                        <p:tgtEl>
                                          <p:spTgt spid="23557">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3000"/>
                            </p:stCondLst>
                            <p:childTnLst>
                              <p:par>
                                <p:cTn id="19" presetID="2" presetClass="entr" presetSubtype="4" fill="hold" nodeType="afterEffect">
                                  <p:stCondLst>
                                    <p:cond delay="0"/>
                                  </p:stCondLst>
                                  <p:childTnLst>
                                    <p:set>
                                      <p:cBhvr>
                                        <p:cTn id="20" dur="1" fill="hold">
                                          <p:stCondLst>
                                            <p:cond delay="0"/>
                                          </p:stCondLst>
                                        </p:cTn>
                                        <p:tgtEl>
                                          <p:spTgt spid="23557">
                                            <p:txEl>
                                              <p:pRg st="2" end="2"/>
                                            </p:txEl>
                                          </p:spTgt>
                                        </p:tgtEl>
                                        <p:attrNameLst>
                                          <p:attrName>style.visibility</p:attrName>
                                        </p:attrNameLst>
                                      </p:cBhvr>
                                      <p:to>
                                        <p:strVal val="visible"/>
                                      </p:to>
                                    </p:set>
                                    <p:anim calcmode="lin" valueType="num">
                                      <p:cBhvr additive="base">
                                        <p:cTn id="21" dur="1000" fill="hold"/>
                                        <p:tgtEl>
                                          <p:spTgt spid="23557">
                                            <p:txEl>
                                              <p:pRg st="2" end="2"/>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2355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667000" y="228600"/>
            <a:ext cx="5638800" cy="762000"/>
          </a:xfrm>
        </p:spPr>
        <p:txBody>
          <a:bodyPr/>
          <a:lstStyle/>
          <a:p>
            <a:r>
              <a:rPr lang="en-US" dirty="0"/>
              <a:t>From the Manual</a:t>
            </a:r>
          </a:p>
        </p:txBody>
      </p:sp>
      <p:sp>
        <p:nvSpPr>
          <p:cNvPr id="12291" name="Rectangle 3"/>
          <p:cNvSpPr>
            <a:spLocks noGrp="1" noChangeArrowheads="1"/>
          </p:cNvSpPr>
          <p:nvPr>
            <p:ph type="body" idx="1"/>
          </p:nvPr>
        </p:nvSpPr>
        <p:spPr>
          <a:xfrm>
            <a:off x="228600" y="1066800"/>
            <a:ext cx="8763000" cy="5638800"/>
          </a:xfrm>
        </p:spPr>
        <p:txBody>
          <a:bodyPr/>
          <a:lstStyle/>
          <a:p>
            <a:pPr algn="ctr">
              <a:buNone/>
            </a:pPr>
            <a:r>
              <a:rPr lang="en-US" sz="4000" b="1" dirty="0"/>
              <a:t>Pride</a:t>
            </a:r>
          </a:p>
          <a:p>
            <a:pPr>
              <a:buNone/>
            </a:pPr>
            <a:r>
              <a:rPr lang="en-US" sz="2400" b="1" dirty="0"/>
              <a:t>	“In keeping with the true spirit of an organization of volunteers, the possession and wear of the Auxiliary uniform by Auxiliarists should be a matter of personal pride.” </a:t>
            </a:r>
          </a:p>
          <a:p>
            <a:pPr>
              <a:buNone/>
            </a:pPr>
            <a:endParaRPr lang="en-US" sz="2400" b="1" dirty="0"/>
          </a:p>
          <a:p>
            <a:pPr algn="ctr">
              <a:buNone/>
            </a:pPr>
            <a:r>
              <a:rPr lang="en-US" sz="4000" b="1" dirty="0"/>
              <a:t>Representative</a:t>
            </a:r>
          </a:p>
          <a:p>
            <a:pPr>
              <a:buNone/>
            </a:pPr>
            <a:r>
              <a:rPr lang="en-US" sz="2400" b="1" dirty="0"/>
              <a:t>“When in uniform, the Auxiliarist is a representative of DHS, the Coast Guard, Auxiliary, and the U.S. Government.” </a:t>
            </a:r>
          </a:p>
          <a:p>
            <a:pPr>
              <a:buNone/>
            </a:pPr>
            <a:endParaRPr lang="en-US" sz="2400" b="1" dirty="0"/>
          </a:p>
          <a:p>
            <a:pPr algn="ctr">
              <a:buNone/>
            </a:pPr>
            <a:r>
              <a:rPr lang="en-US" sz="4000" b="1" dirty="0"/>
              <a:t>Appearance</a:t>
            </a:r>
          </a:p>
          <a:p>
            <a:pPr>
              <a:buNone/>
            </a:pPr>
            <a:r>
              <a:rPr lang="en-US" sz="2400" b="1" dirty="0"/>
              <a:t>“Appearance, uniform fit, and grooming shall reflect the pride of that representation.” 	</a:t>
            </a:r>
          </a:p>
          <a:p>
            <a:endParaRPr lang="en-US" sz="2400" dirty="0"/>
          </a:p>
        </p:txBody>
      </p:sp>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1000"/>
                                        <p:tgtEl>
                                          <p:spTgt spid="12290"/>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12291">
                                            <p:txEl>
                                              <p:pRg st="0" end="0"/>
                                            </p:txEl>
                                          </p:spTgt>
                                        </p:tgtEl>
                                        <p:attrNameLst>
                                          <p:attrName>style.visibility</p:attrName>
                                        </p:attrNameLst>
                                      </p:cBhvr>
                                      <p:to>
                                        <p:strVal val="visible"/>
                                      </p:to>
                                    </p:set>
                                    <p:anim calcmode="lin" valueType="num">
                                      <p:cBhvr additive="base">
                                        <p:cTn id="11" dur="500" fill="hold"/>
                                        <p:tgtEl>
                                          <p:spTgt spid="12291">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2291">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9" presetClass="entr" presetSubtype="0" fill="hold" grpId="0" nodeType="afterEffect">
                                  <p:stCondLst>
                                    <p:cond delay="0"/>
                                  </p:stCondLst>
                                  <p:childTnLst>
                                    <p:set>
                                      <p:cBhvr>
                                        <p:cTn id="15" dur="1" fill="hold">
                                          <p:stCondLst>
                                            <p:cond delay="0"/>
                                          </p:stCondLst>
                                        </p:cTn>
                                        <p:tgtEl>
                                          <p:spTgt spid="12291">
                                            <p:txEl>
                                              <p:pRg st="1" end="1"/>
                                            </p:txEl>
                                          </p:spTgt>
                                        </p:tgtEl>
                                        <p:attrNameLst>
                                          <p:attrName>style.visibility</p:attrName>
                                        </p:attrNameLst>
                                      </p:cBhvr>
                                      <p:to>
                                        <p:strVal val="visible"/>
                                      </p:to>
                                    </p:set>
                                    <p:animEffect transition="in" filter="dissolve">
                                      <p:cBhvr>
                                        <p:cTn id="16" dur="1000"/>
                                        <p:tgtEl>
                                          <p:spTgt spid="1229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12291">
                                            <p:txEl>
                                              <p:pRg st="3" end="3"/>
                                            </p:txEl>
                                          </p:spTgt>
                                        </p:tgtEl>
                                        <p:attrNameLst>
                                          <p:attrName>style.visibility</p:attrName>
                                        </p:attrNameLst>
                                      </p:cBhvr>
                                      <p:to>
                                        <p:strVal val="visible"/>
                                      </p:to>
                                    </p:set>
                                    <p:anim calcmode="lin" valueType="num">
                                      <p:cBhvr additive="base">
                                        <p:cTn id="21" dur="500" fill="hold"/>
                                        <p:tgtEl>
                                          <p:spTgt spid="12291">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2291">
                                            <p:txEl>
                                              <p:pRg st="3" end="3"/>
                                            </p:txEl>
                                          </p:spTgt>
                                        </p:tgtEl>
                                        <p:attrNameLst>
                                          <p:attrName>ppt_y</p:attrName>
                                        </p:attrNameLst>
                                      </p:cBhvr>
                                      <p:tavLst>
                                        <p:tav tm="0">
                                          <p:val>
                                            <p:strVal val="#ppt_y"/>
                                          </p:val>
                                        </p:tav>
                                        <p:tav tm="100000">
                                          <p:val>
                                            <p:strVal val="#ppt_y"/>
                                          </p:val>
                                        </p:tav>
                                      </p:tavLst>
                                    </p:anim>
                                  </p:childTnLst>
                                </p:cTn>
                              </p:par>
                            </p:childTnLst>
                          </p:cTn>
                        </p:par>
                        <p:par>
                          <p:cTn id="23" fill="hold">
                            <p:stCondLst>
                              <p:cond delay="500"/>
                            </p:stCondLst>
                            <p:childTnLst>
                              <p:par>
                                <p:cTn id="24" presetID="9" presetClass="entr" presetSubtype="0" fill="hold" grpId="0" nodeType="afterEffect">
                                  <p:stCondLst>
                                    <p:cond delay="0"/>
                                  </p:stCondLst>
                                  <p:childTnLst>
                                    <p:set>
                                      <p:cBhvr>
                                        <p:cTn id="25" dur="1" fill="hold">
                                          <p:stCondLst>
                                            <p:cond delay="0"/>
                                          </p:stCondLst>
                                        </p:cTn>
                                        <p:tgtEl>
                                          <p:spTgt spid="12291">
                                            <p:txEl>
                                              <p:pRg st="4" end="4"/>
                                            </p:txEl>
                                          </p:spTgt>
                                        </p:tgtEl>
                                        <p:attrNameLst>
                                          <p:attrName>style.visibility</p:attrName>
                                        </p:attrNameLst>
                                      </p:cBhvr>
                                      <p:to>
                                        <p:strVal val="visible"/>
                                      </p:to>
                                    </p:set>
                                    <p:animEffect transition="in" filter="dissolve">
                                      <p:cBhvr>
                                        <p:cTn id="26" dur="1000"/>
                                        <p:tgtEl>
                                          <p:spTgt spid="12291">
                                            <p:txEl>
                                              <p:pRg st="4" end="4"/>
                                            </p:txEl>
                                          </p:spTgt>
                                        </p:tgtEl>
                                      </p:cBhvr>
                                    </p:animEffect>
                                  </p:childTnLst>
                                </p:cTn>
                              </p:par>
                              <p:par>
                                <p:cTn id="27" presetID="9" presetClass="emph" presetSubtype="0" nodeType="withEffect">
                                  <p:stCondLst>
                                    <p:cond delay="0"/>
                                  </p:stCondLst>
                                  <p:childTnLst>
                                    <p:set>
                                      <p:cBhvr rctx="PPT">
                                        <p:cTn id="28" dur="indefinite"/>
                                        <p:tgtEl>
                                          <p:spTgt spid="12291">
                                            <p:txEl>
                                              <p:pRg st="1" end="1"/>
                                            </p:txEl>
                                          </p:spTgt>
                                        </p:tgtEl>
                                        <p:attrNameLst>
                                          <p:attrName>style.opacity</p:attrName>
                                        </p:attrNameLst>
                                      </p:cBhvr>
                                      <p:to>
                                        <p:strVal val="0.5"/>
                                      </p:to>
                                    </p:set>
                                    <p:animEffect filter="image" prLst="opacity: 0.5">
                                      <p:cBhvr rctx="IE">
                                        <p:cTn id="29" dur="indefinite"/>
                                        <p:tgtEl>
                                          <p:spTgt spid="12291">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12291">
                                            <p:txEl>
                                              <p:pRg st="6" end="6"/>
                                            </p:txEl>
                                          </p:spTgt>
                                        </p:tgtEl>
                                        <p:attrNameLst>
                                          <p:attrName>style.visibility</p:attrName>
                                        </p:attrNameLst>
                                      </p:cBhvr>
                                      <p:to>
                                        <p:strVal val="visible"/>
                                      </p:to>
                                    </p:set>
                                    <p:anim calcmode="lin" valueType="num">
                                      <p:cBhvr additive="base">
                                        <p:cTn id="34" dur="500" fill="hold"/>
                                        <p:tgtEl>
                                          <p:spTgt spid="12291">
                                            <p:txEl>
                                              <p:pRg st="6" end="6"/>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12291">
                                            <p:txEl>
                                              <p:pRg st="6" end="6"/>
                                            </p:txEl>
                                          </p:spTgt>
                                        </p:tgtEl>
                                        <p:attrNameLst>
                                          <p:attrName>ppt_y</p:attrName>
                                        </p:attrNameLst>
                                      </p:cBhvr>
                                      <p:tavLst>
                                        <p:tav tm="0">
                                          <p:val>
                                            <p:strVal val="#ppt_y"/>
                                          </p:val>
                                        </p:tav>
                                        <p:tav tm="100000">
                                          <p:val>
                                            <p:strVal val="#ppt_y"/>
                                          </p:val>
                                        </p:tav>
                                      </p:tavLst>
                                    </p:anim>
                                  </p:childTnLst>
                                </p:cTn>
                              </p:par>
                            </p:childTnLst>
                          </p:cTn>
                        </p:par>
                        <p:par>
                          <p:cTn id="36" fill="hold">
                            <p:stCondLst>
                              <p:cond delay="500"/>
                            </p:stCondLst>
                            <p:childTnLst>
                              <p:par>
                                <p:cTn id="37" presetID="9" presetClass="entr" presetSubtype="0" fill="hold" grpId="0" nodeType="afterEffect">
                                  <p:stCondLst>
                                    <p:cond delay="0"/>
                                  </p:stCondLst>
                                  <p:childTnLst>
                                    <p:set>
                                      <p:cBhvr>
                                        <p:cTn id="38" dur="1" fill="hold">
                                          <p:stCondLst>
                                            <p:cond delay="0"/>
                                          </p:stCondLst>
                                        </p:cTn>
                                        <p:tgtEl>
                                          <p:spTgt spid="12291">
                                            <p:txEl>
                                              <p:pRg st="7" end="7"/>
                                            </p:txEl>
                                          </p:spTgt>
                                        </p:tgtEl>
                                        <p:attrNameLst>
                                          <p:attrName>style.visibility</p:attrName>
                                        </p:attrNameLst>
                                      </p:cBhvr>
                                      <p:to>
                                        <p:strVal val="visible"/>
                                      </p:to>
                                    </p:set>
                                    <p:animEffect transition="in" filter="dissolve">
                                      <p:cBhvr>
                                        <p:cTn id="39" dur="1000"/>
                                        <p:tgtEl>
                                          <p:spTgt spid="12291">
                                            <p:txEl>
                                              <p:pRg st="7" end="7"/>
                                            </p:txEl>
                                          </p:spTgt>
                                        </p:tgtEl>
                                      </p:cBhvr>
                                    </p:animEffect>
                                  </p:childTnLst>
                                </p:cTn>
                              </p:par>
                              <p:par>
                                <p:cTn id="40" presetID="9" presetClass="emph" presetSubtype="0" nodeType="withEffect">
                                  <p:stCondLst>
                                    <p:cond delay="0"/>
                                  </p:stCondLst>
                                  <p:childTnLst>
                                    <p:set>
                                      <p:cBhvr rctx="PPT">
                                        <p:cTn id="41" dur="indefinite"/>
                                        <p:tgtEl>
                                          <p:spTgt spid="12291">
                                            <p:txEl>
                                              <p:pRg st="4" end="4"/>
                                            </p:txEl>
                                          </p:spTgt>
                                        </p:tgtEl>
                                        <p:attrNameLst>
                                          <p:attrName>style.opacity</p:attrName>
                                        </p:attrNameLst>
                                      </p:cBhvr>
                                      <p:to>
                                        <p:strVal val="0.5"/>
                                      </p:to>
                                    </p:set>
                                    <p:animEffect filter="image" prLst="opacity: 0.5">
                                      <p:cBhvr rctx="IE">
                                        <p:cTn id="42" dur="indefinite"/>
                                        <p:tgtEl>
                                          <p:spTgt spid="122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uiExpand="1"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81000" y="457200"/>
            <a:ext cx="8308975" cy="1143000"/>
          </a:xfrm>
        </p:spPr>
        <p:txBody>
          <a:bodyPr/>
          <a:lstStyle/>
          <a:p>
            <a:pPr algn="ctr"/>
            <a:r>
              <a:rPr lang="en-US" dirty="0"/>
              <a:t>Uniform Requirements</a:t>
            </a:r>
          </a:p>
        </p:txBody>
      </p:sp>
      <p:sp>
        <p:nvSpPr>
          <p:cNvPr id="25604" name="Text Box 4"/>
          <p:cNvSpPr txBox="1">
            <a:spLocks noChangeArrowheads="1"/>
          </p:cNvSpPr>
          <p:nvPr/>
        </p:nvSpPr>
        <p:spPr bwMode="auto">
          <a:xfrm>
            <a:off x="381000" y="2438400"/>
            <a:ext cx="8077200" cy="2677656"/>
          </a:xfrm>
          <a:prstGeom prst="rect">
            <a:avLst/>
          </a:prstGeom>
          <a:noFill/>
          <a:ln w="9525">
            <a:noFill/>
            <a:miter lim="800000"/>
            <a:headEnd/>
            <a:tailEnd/>
          </a:ln>
          <a:effectLst/>
        </p:spPr>
        <p:txBody>
          <a:bodyPr>
            <a:spAutoFit/>
          </a:bodyPr>
          <a:lstStyle/>
          <a:p>
            <a:pPr>
              <a:spcBef>
                <a:spcPct val="50000"/>
              </a:spcBef>
            </a:pPr>
            <a:r>
              <a:rPr lang="en-US" b="1" u="sng" dirty="0"/>
              <a:t>BOATING SAFETY BOOTH &amp; OTHER PA FUNCTIONS</a:t>
            </a:r>
            <a:endParaRPr lang="en-US" dirty="0"/>
          </a:p>
          <a:p>
            <a:pPr>
              <a:spcBef>
                <a:spcPct val="50000"/>
              </a:spcBef>
              <a:buFontTx/>
              <a:buChar char="•"/>
            </a:pPr>
            <a:r>
              <a:rPr lang="en-US" dirty="0"/>
              <a:t>Tropical Blue Uniform</a:t>
            </a:r>
          </a:p>
          <a:p>
            <a:pPr>
              <a:spcBef>
                <a:spcPct val="50000"/>
              </a:spcBef>
              <a:buFontTx/>
              <a:buChar char="•"/>
            </a:pPr>
            <a:r>
              <a:rPr lang="en-US" dirty="0"/>
              <a:t>Operational Dress Uniform</a:t>
            </a:r>
          </a:p>
          <a:p>
            <a:pPr>
              <a:spcBef>
                <a:spcPct val="50000"/>
              </a:spcBef>
              <a:buFontTx/>
              <a:buChar char="•"/>
            </a:pPr>
            <a:r>
              <a:rPr lang="en-US" dirty="0"/>
              <a:t>Authorized Blue Blazer </a:t>
            </a:r>
          </a:p>
          <a:p>
            <a:pPr>
              <a:spcBef>
                <a:spcPct val="50000"/>
              </a:spcBef>
            </a:pPr>
            <a:r>
              <a:rPr lang="en-US" dirty="0"/>
              <a:t>	w/Appropriate Civilian Attire</a:t>
            </a:r>
          </a:p>
        </p:txBody>
      </p:sp>
      <p:pic>
        <p:nvPicPr>
          <p:cNvPr id="32770" name="Picture 2" descr="C:\Documents and Settings\Wally Smith\Desktop\My Pictures\C G Aux - Coastie - AT&amp;T Park - 2010-07-27\P1010001.JPG"/>
          <p:cNvPicPr>
            <a:picLocks noChangeAspect="1" noChangeArrowheads="1"/>
          </p:cNvPicPr>
          <p:nvPr/>
        </p:nvPicPr>
        <p:blipFill>
          <a:blip r:embed="rId2" cstate="print"/>
          <a:srcRect/>
          <a:stretch>
            <a:fillRect/>
          </a:stretch>
        </p:blipFill>
        <p:spPr bwMode="auto">
          <a:xfrm>
            <a:off x="5180842" y="3886200"/>
            <a:ext cx="3863146" cy="2897188"/>
          </a:xfrm>
          <a:prstGeom prst="rect">
            <a:avLst/>
          </a:prstGeom>
          <a:noFill/>
        </p:spPr>
      </p:pic>
      <p:pic>
        <p:nvPicPr>
          <p:cNvPr id="33793" name="Picture 1" descr="C:\Documents and Settings\Wally Smith\Desktop\My Pictures\C G Aux Photos\2010-03-27-3.jpg"/>
          <p:cNvPicPr>
            <a:picLocks noChangeAspect="1" noChangeArrowheads="1"/>
          </p:cNvPicPr>
          <p:nvPr/>
        </p:nvPicPr>
        <p:blipFill>
          <a:blip r:embed="rId3" cstate="print"/>
          <a:srcRect/>
          <a:stretch>
            <a:fillRect/>
          </a:stretch>
        </p:blipFill>
        <p:spPr bwMode="auto">
          <a:xfrm>
            <a:off x="4572000" y="1600200"/>
            <a:ext cx="3647452" cy="298170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604">
                                            <p:txEl>
                                              <p:pRg st="0" end="0"/>
                                            </p:txEl>
                                          </p:spTgt>
                                        </p:tgtEl>
                                        <p:attrNameLst>
                                          <p:attrName>style.visibility</p:attrName>
                                        </p:attrNameLst>
                                      </p:cBhvr>
                                      <p:to>
                                        <p:strVal val="visible"/>
                                      </p:to>
                                    </p:set>
                                    <p:animEffect transition="in" filter="fade">
                                      <p:cBhvr>
                                        <p:cTn id="7" dur="1000"/>
                                        <p:tgtEl>
                                          <p:spTgt spid="25604">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5604">
                                            <p:txEl>
                                              <p:pRg st="1" end="1"/>
                                            </p:txEl>
                                          </p:spTgt>
                                        </p:tgtEl>
                                        <p:attrNameLst>
                                          <p:attrName>style.visibility</p:attrName>
                                        </p:attrNameLst>
                                      </p:cBhvr>
                                      <p:to>
                                        <p:strVal val="visible"/>
                                      </p:to>
                                    </p:set>
                                    <p:animEffect transition="in" filter="fade">
                                      <p:cBhvr>
                                        <p:cTn id="11" dur="1000"/>
                                        <p:tgtEl>
                                          <p:spTgt spid="25604">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5604">
                                            <p:txEl>
                                              <p:pRg st="2" end="2"/>
                                            </p:txEl>
                                          </p:spTgt>
                                        </p:tgtEl>
                                        <p:attrNameLst>
                                          <p:attrName>style.visibility</p:attrName>
                                        </p:attrNameLst>
                                      </p:cBhvr>
                                      <p:to>
                                        <p:strVal val="visible"/>
                                      </p:to>
                                    </p:set>
                                    <p:animEffect transition="in" filter="fade">
                                      <p:cBhvr>
                                        <p:cTn id="15" dur="1000"/>
                                        <p:tgtEl>
                                          <p:spTgt spid="25604">
                                            <p:txEl>
                                              <p:pRg st="2" end="2"/>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5604">
                                            <p:txEl>
                                              <p:pRg st="3" end="3"/>
                                            </p:txEl>
                                          </p:spTgt>
                                        </p:tgtEl>
                                        <p:attrNameLst>
                                          <p:attrName>style.visibility</p:attrName>
                                        </p:attrNameLst>
                                      </p:cBhvr>
                                      <p:to>
                                        <p:strVal val="visible"/>
                                      </p:to>
                                    </p:set>
                                    <p:animEffect transition="in" filter="fade">
                                      <p:cBhvr>
                                        <p:cTn id="19" dur="1000"/>
                                        <p:tgtEl>
                                          <p:spTgt spid="25604">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5604">
                                            <p:txEl>
                                              <p:pRg st="4" end="4"/>
                                            </p:txEl>
                                          </p:spTgt>
                                        </p:tgtEl>
                                        <p:attrNameLst>
                                          <p:attrName>style.visibility</p:attrName>
                                        </p:attrNameLst>
                                      </p:cBhvr>
                                      <p:to>
                                        <p:strVal val="visible"/>
                                      </p:to>
                                    </p:set>
                                    <p:animEffect transition="in" filter="fade">
                                      <p:cBhvr>
                                        <p:cTn id="22" dur="1000"/>
                                        <p:tgtEl>
                                          <p:spTgt spid="25604">
                                            <p:txEl>
                                              <p:pRg st="4" end="4"/>
                                            </p:txEl>
                                          </p:spTgt>
                                        </p:tgtEl>
                                      </p:cBhvr>
                                    </p:animEffect>
                                  </p:childTnLst>
                                </p:cTn>
                              </p:par>
                            </p:childTnLst>
                          </p:cTn>
                        </p:par>
                        <p:par>
                          <p:cTn id="23" fill="hold">
                            <p:stCondLst>
                              <p:cond delay="4000"/>
                            </p:stCondLst>
                            <p:childTnLst>
                              <p:par>
                                <p:cTn id="24" presetID="10" presetClass="entr" presetSubtype="0" fill="hold" nodeType="afterEffect">
                                  <p:stCondLst>
                                    <p:cond delay="0"/>
                                  </p:stCondLst>
                                  <p:childTnLst>
                                    <p:set>
                                      <p:cBhvr>
                                        <p:cTn id="25" dur="1" fill="hold">
                                          <p:stCondLst>
                                            <p:cond delay="0"/>
                                          </p:stCondLst>
                                        </p:cTn>
                                        <p:tgtEl>
                                          <p:spTgt spid="32770"/>
                                        </p:tgtEl>
                                        <p:attrNameLst>
                                          <p:attrName>style.visibility</p:attrName>
                                        </p:attrNameLst>
                                      </p:cBhvr>
                                      <p:to>
                                        <p:strVal val="visible"/>
                                      </p:to>
                                    </p:set>
                                    <p:animEffect transition="in" filter="fade">
                                      <p:cBhvr>
                                        <p:cTn id="26" dur="1000"/>
                                        <p:tgtEl>
                                          <p:spTgt spid="3277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3793"/>
                                        </p:tgtEl>
                                        <p:attrNameLst>
                                          <p:attrName>style.visibility</p:attrName>
                                        </p:attrNameLst>
                                      </p:cBhvr>
                                      <p:to>
                                        <p:strVal val="visible"/>
                                      </p:to>
                                    </p:set>
                                    <p:animEffect transition="in" filter="fade">
                                      <p:cBhvr>
                                        <p:cTn id="31" dur="500"/>
                                        <p:tgtEl>
                                          <p:spTgt spid="33793"/>
                                        </p:tgtEl>
                                      </p:cBhvr>
                                    </p:animEffect>
                                  </p:childTnLst>
                                </p:cTn>
                              </p:par>
                              <p:par>
                                <p:cTn id="32" presetID="10" presetClass="exit" presetSubtype="0" fill="hold" nodeType="withEffect">
                                  <p:stCondLst>
                                    <p:cond delay="0"/>
                                  </p:stCondLst>
                                  <p:childTnLst>
                                    <p:animEffect transition="out" filter="fade">
                                      <p:cBhvr>
                                        <p:cTn id="33" dur="500"/>
                                        <p:tgtEl>
                                          <p:spTgt spid="25604">
                                            <p:txEl>
                                              <p:pRg st="0" end="0"/>
                                            </p:txEl>
                                          </p:spTgt>
                                        </p:tgtEl>
                                      </p:cBhvr>
                                    </p:animEffect>
                                    <p:set>
                                      <p:cBhvr>
                                        <p:cTn id="34" dur="1" fill="hold">
                                          <p:stCondLst>
                                            <p:cond delay="499"/>
                                          </p:stCondLst>
                                        </p:cTn>
                                        <p:tgtEl>
                                          <p:spTgt spid="25604">
                                            <p:txEl>
                                              <p:pRg st="0" end="0"/>
                                            </p:txEl>
                                          </p:spTgt>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25604">
                                            <p:txEl>
                                              <p:pRg st="1" end="1"/>
                                            </p:txEl>
                                          </p:spTgt>
                                        </p:tgtEl>
                                      </p:cBhvr>
                                    </p:animEffect>
                                    <p:set>
                                      <p:cBhvr>
                                        <p:cTn id="37" dur="1" fill="hold">
                                          <p:stCondLst>
                                            <p:cond delay="499"/>
                                          </p:stCondLst>
                                        </p:cTn>
                                        <p:tgtEl>
                                          <p:spTgt spid="25604">
                                            <p:txEl>
                                              <p:pRg st="1" end="1"/>
                                            </p:txEl>
                                          </p:spTgt>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25604">
                                            <p:txEl>
                                              <p:pRg st="2" end="2"/>
                                            </p:txEl>
                                          </p:spTgt>
                                        </p:tgtEl>
                                      </p:cBhvr>
                                    </p:animEffect>
                                    <p:set>
                                      <p:cBhvr>
                                        <p:cTn id="40" dur="1" fill="hold">
                                          <p:stCondLst>
                                            <p:cond delay="499"/>
                                          </p:stCondLst>
                                        </p:cTn>
                                        <p:tgtEl>
                                          <p:spTgt spid="25604">
                                            <p:txEl>
                                              <p:pRg st="2" end="2"/>
                                            </p:txEl>
                                          </p:spTgt>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32770"/>
                                        </p:tgtEl>
                                      </p:cBhvr>
                                    </p:animEffect>
                                    <p:set>
                                      <p:cBhvr>
                                        <p:cTn id="43" dur="1" fill="hold">
                                          <p:stCondLst>
                                            <p:cond delay="499"/>
                                          </p:stCondLst>
                                        </p:cTn>
                                        <p:tgtEl>
                                          <p:spTgt spid="327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457200"/>
            <a:ext cx="8232775" cy="1143000"/>
          </a:xfrm>
        </p:spPr>
        <p:txBody>
          <a:bodyPr/>
          <a:lstStyle/>
          <a:p>
            <a:pPr algn="ctr"/>
            <a:r>
              <a:rPr lang="en-US" dirty="0"/>
              <a:t>Uniform Requirements</a:t>
            </a:r>
          </a:p>
        </p:txBody>
      </p:sp>
      <p:sp>
        <p:nvSpPr>
          <p:cNvPr id="26628" name="Text Box 4"/>
          <p:cNvSpPr txBox="1">
            <a:spLocks noChangeArrowheads="1"/>
          </p:cNvSpPr>
          <p:nvPr/>
        </p:nvSpPr>
        <p:spPr bwMode="auto">
          <a:xfrm>
            <a:off x="381000" y="1828800"/>
            <a:ext cx="8382000" cy="4984492"/>
          </a:xfrm>
          <a:prstGeom prst="rect">
            <a:avLst/>
          </a:prstGeom>
          <a:noFill/>
          <a:ln w="9525">
            <a:noFill/>
            <a:miter lim="800000"/>
            <a:headEnd/>
            <a:tailEnd/>
          </a:ln>
          <a:effectLst/>
        </p:spPr>
        <p:txBody>
          <a:bodyPr wrap="square">
            <a:spAutoFit/>
          </a:bodyPr>
          <a:lstStyle/>
          <a:p>
            <a:pPr>
              <a:spcBef>
                <a:spcPct val="50000"/>
              </a:spcBef>
            </a:pPr>
            <a:r>
              <a:rPr lang="en-US" sz="2800" b="1" u="sng" dirty="0"/>
              <a:t>OTHER AUTHORIZED ACTIVITIES:</a:t>
            </a:r>
            <a:endParaRPr lang="en-US" sz="2800" dirty="0"/>
          </a:p>
          <a:p>
            <a:pPr>
              <a:spcBef>
                <a:spcPct val="50000"/>
              </a:spcBef>
              <a:buFontTx/>
              <a:buChar char="•"/>
            </a:pPr>
            <a:r>
              <a:rPr lang="en-US" sz="2800" dirty="0"/>
              <a:t>  Traveling on Coast Guard or other military facility</a:t>
            </a:r>
          </a:p>
          <a:p>
            <a:pPr lvl="1">
              <a:spcBef>
                <a:spcPct val="50000"/>
              </a:spcBef>
              <a:buFontTx/>
              <a:buChar char="­"/>
            </a:pPr>
            <a:r>
              <a:rPr lang="en-US" sz="2800" dirty="0"/>
              <a:t> As prescribed by the District Commander or DIRAUX</a:t>
            </a:r>
          </a:p>
          <a:p>
            <a:pPr>
              <a:spcBef>
                <a:spcPct val="50000"/>
              </a:spcBef>
              <a:buFontTx/>
              <a:buChar char="•"/>
            </a:pPr>
            <a:r>
              <a:rPr lang="en-US" sz="2800" dirty="0"/>
              <a:t>  Performing various other US Coast Guard activities</a:t>
            </a:r>
          </a:p>
          <a:p>
            <a:pPr lvl="1">
              <a:spcBef>
                <a:spcPct val="50000"/>
              </a:spcBef>
              <a:buFontTx/>
              <a:buChar char="­"/>
            </a:pPr>
            <a:r>
              <a:rPr lang="en-US" sz="2800" dirty="0"/>
              <a:t> As prescribed by the unit CO or OIC</a:t>
            </a:r>
          </a:p>
          <a:p>
            <a:pPr>
              <a:spcBef>
                <a:spcPct val="50000"/>
              </a:spcBef>
              <a:buFontTx/>
              <a:buChar char="•"/>
            </a:pPr>
            <a:r>
              <a:rPr lang="en-US" sz="2800" dirty="0"/>
              <a:t>  Performing various other CG Auxiliary activities</a:t>
            </a:r>
          </a:p>
          <a:p>
            <a:pPr lvl="1">
              <a:spcBef>
                <a:spcPct val="50000"/>
              </a:spcBef>
              <a:buFontTx/>
              <a:buChar char="­"/>
            </a:pPr>
            <a:r>
              <a:rPr lang="en-US" sz="2800" dirty="0"/>
              <a:t> As prescribed by the DIRAUX or Auxiliary Officer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6628">
                                            <p:txEl>
                                              <p:pRg st="0" end="0"/>
                                            </p:txEl>
                                          </p:spTgt>
                                        </p:tgtEl>
                                        <p:attrNameLst>
                                          <p:attrName>style.visibility</p:attrName>
                                        </p:attrNameLst>
                                      </p:cBhvr>
                                      <p:to>
                                        <p:strVal val="visible"/>
                                      </p:to>
                                    </p:set>
                                    <p:anim calcmode="lin" valueType="num">
                                      <p:cBhvr additive="base">
                                        <p:cTn id="7" dur="1000" fill="hold"/>
                                        <p:tgtEl>
                                          <p:spTgt spid="26628">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6628">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26628">
                                            <p:txEl>
                                              <p:pRg st="1" end="1"/>
                                            </p:txEl>
                                          </p:spTgt>
                                        </p:tgtEl>
                                        <p:attrNameLst>
                                          <p:attrName>style.visibility</p:attrName>
                                        </p:attrNameLst>
                                      </p:cBhvr>
                                      <p:to>
                                        <p:strVal val="visible"/>
                                      </p:to>
                                    </p:set>
                                    <p:anim calcmode="lin" valueType="num">
                                      <p:cBhvr additive="base">
                                        <p:cTn id="12" dur="1000" fill="hold"/>
                                        <p:tgtEl>
                                          <p:spTgt spid="26628">
                                            <p:txEl>
                                              <p:pRg st="1" end="1"/>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26628">
                                            <p:txEl>
                                              <p:pRg st="1" end="1"/>
                                            </p:txEl>
                                          </p:spTgt>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26628">
                                            <p:txEl>
                                              <p:pRg st="2" end="2"/>
                                            </p:txEl>
                                          </p:spTgt>
                                        </p:tgtEl>
                                        <p:attrNameLst>
                                          <p:attrName>style.visibility</p:attrName>
                                        </p:attrNameLst>
                                      </p:cBhvr>
                                      <p:to>
                                        <p:strVal val="visible"/>
                                      </p:to>
                                    </p:set>
                                    <p:anim calcmode="lin" valueType="num">
                                      <p:cBhvr additive="base">
                                        <p:cTn id="16" dur="1000" fill="hold"/>
                                        <p:tgtEl>
                                          <p:spTgt spid="26628">
                                            <p:txEl>
                                              <p:pRg st="2" end="2"/>
                                            </p:txEl>
                                          </p:spTgt>
                                        </p:tgtEl>
                                        <p:attrNameLst>
                                          <p:attrName>ppt_x</p:attrName>
                                        </p:attrNameLst>
                                      </p:cBhvr>
                                      <p:tavLst>
                                        <p:tav tm="0">
                                          <p:val>
                                            <p:strVal val="0-#ppt_w/2"/>
                                          </p:val>
                                        </p:tav>
                                        <p:tav tm="100000">
                                          <p:val>
                                            <p:strVal val="#ppt_x"/>
                                          </p:val>
                                        </p:tav>
                                      </p:tavLst>
                                    </p:anim>
                                    <p:anim calcmode="lin" valueType="num">
                                      <p:cBhvr additive="base">
                                        <p:cTn id="17" dur="1000" fill="hold"/>
                                        <p:tgtEl>
                                          <p:spTgt spid="2662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26628">
                                            <p:txEl>
                                              <p:pRg st="3" end="3"/>
                                            </p:txEl>
                                          </p:spTgt>
                                        </p:tgtEl>
                                        <p:attrNameLst>
                                          <p:attrName>style.visibility</p:attrName>
                                        </p:attrNameLst>
                                      </p:cBhvr>
                                      <p:to>
                                        <p:strVal val="visible"/>
                                      </p:to>
                                    </p:set>
                                    <p:anim calcmode="lin" valueType="num">
                                      <p:cBhvr additive="base">
                                        <p:cTn id="22" dur="1000" fill="hold"/>
                                        <p:tgtEl>
                                          <p:spTgt spid="26628">
                                            <p:txEl>
                                              <p:pRg st="3" end="3"/>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26628">
                                            <p:txEl>
                                              <p:pRg st="3" end="3"/>
                                            </p:txEl>
                                          </p:spTgt>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26628">
                                            <p:txEl>
                                              <p:pRg st="4" end="4"/>
                                            </p:txEl>
                                          </p:spTgt>
                                        </p:tgtEl>
                                        <p:attrNameLst>
                                          <p:attrName>style.visibility</p:attrName>
                                        </p:attrNameLst>
                                      </p:cBhvr>
                                      <p:to>
                                        <p:strVal val="visible"/>
                                      </p:to>
                                    </p:set>
                                    <p:anim calcmode="lin" valueType="num">
                                      <p:cBhvr additive="base">
                                        <p:cTn id="26" dur="1000" fill="hold"/>
                                        <p:tgtEl>
                                          <p:spTgt spid="26628">
                                            <p:txEl>
                                              <p:pRg st="4" end="4"/>
                                            </p:txEl>
                                          </p:spTgt>
                                        </p:tgtEl>
                                        <p:attrNameLst>
                                          <p:attrName>ppt_x</p:attrName>
                                        </p:attrNameLst>
                                      </p:cBhvr>
                                      <p:tavLst>
                                        <p:tav tm="0">
                                          <p:val>
                                            <p:strVal val="0-#ppt_w/2"/>
                                          </p:val>
                                        </p:tav>
                                        <p:tav tm="100000">
                                          <p:val>
                                            <p:strVal val="#ppt_x"/>
                                          </p:val>
                                        </p:tav>
                                      </p:tavLst>
                                    </p:anim>
                                    <p:anim calcmode="lin" valueType="num">
                                      <p:cBhvr additive="base">
                                        <p:cTn id="27" dur="1000" fill="hold"/>
                                        <p:tgtEl>
                                          <p:spTgt spid="2662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26628">
                                            <p:txEl>
                                              <p:pRg st="5" end="5"/>
                                            </p:txEl>
                                          </p:spTgt>
                                        </p:tgtEl>
                                        <p:attrNameLst>
                                          <p:attrName>style.visibility</p:attrName>
                                        </p:attrNameLst>
                                      </p:cBhvr>
                                      <p:to>
                                        <p:strVal val="visible"/>
                                      </p:to>
                                    </p:set>
                                    <p:anim calcmode="lin" valueType="num">
                                      <p:cBhvr additive="base">
                                        <p:cTn id="32" dur="1000" fill="hold"/>
                                        <p:tgtEl>
                                          <p:spTgt spid="26628">
                                            <p:txEl>
                                              <p:pRg st="5" end="5"/>
                                            </p:tx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26628">
                                            <p:txEl>
                                              <p:pRg st="5" end="5"/>
                                            </p:txEl>
                                          </p:spTgt>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0"/>
                                  </p:stCondLst>
                                  <p:childTnLst>
                                    <p:set>
                                      <p:cBhvr>
                                        <p:cTn id="35" dur="1" fill="hold">
                                          <p:stCondLst>
                                            <p:cond delay="0"/>
                                          </p:stCondLst>
                                        </p:cTn>
                                        <p:tgtEl>
                                          <p:spTgt spid="26628">
                                            <p:txEl>
                                              <p:pRg st="6" end="6"/>
                                            </p:txEl>
                                          </p:spTgt>
                                        </p:tgtEl>
                                        <p:attrNameLst>
                                          <p:attrName>style.visibility</p:attrName>
                                        </p:attrNameLst>
                                      </p:cBhvr>
                                      <p:to>
                                        <p:strVal val="visible"/>
                                      </p:to>
                                    </p:set>
                                    <p:anim calcmode="lin" valueType="num">
                                      <p:cBhvr additive="base">
                                        <p:cTn id="36" dur="1000" fill="hold"/>
                                        <p:tgtEl>
                                          <p:spTgt spid="26628">
                                            <p:txEl>
                                              <p:pRg st="6" end="6"/>
                                            </p:txEl>
                                          </p:spTgt>
                                        </p:tgtEl>
                                        <p:attrNameLst>
                                          <p:attrName>ppt_x</p:attrName>
                                        </p:attrNameLst>
                                      </p:cBhvr>
                                      <p:tavLst>
                                        <p:tav tm="0">
                                          <p:val>
                                            <p:strVal val="0-#ppt_w/2"/>
                                          </p:val>
                                        </p:tav>
                                        <p:tav tm="100000">
                                          <p:val>
                                            <p:strVal val="#ppt_x"/>
                                          </p:val>
                                        </p:tav>
                                      </p:tavLst>
                                    </p:anim>
                                    <p:anim calcmode="lin" valueType="num">
                                      <p:cBhvr additive="base">
                                        <p:cTn id="37" dur="1000" fill="hold"/>
                                        <p:tgtEl>
                                          <p:spTgt spid="26628">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457200"/>
            <a:ext cx="8232775" cy="1143000"/>
          </a:xfrm>
        </p:spPr>
        <p:txBody>
          <a:bodyPr/>
          <a:lstStyle/>
          <a:p>
            <a:pPr algn="ctr"/>
            <a:r>
              <a:rPr lang="en-US" dirty="0"/>
              <a:t>When to Wear Which?</a:t>
            </a:r>
          </a:p>
        </p:txBody>
      </p:sp>
      <p:sp>
        <p:nvSpPr>
          <p:cNvPr id="26628" name="Text Box 4"/>
          <p:cNvSpPr txBox="1">
            <a:spLocks noChangeArrowheads="1"/>
          </p:cNvSpPr>
          <p:nvPr/>
        </p:nvSpPr>
        <p:spPr bwMode="auto">
          <a:xfrm>
            <a:off x="533400" y="2057400"/>
            <a:ext cx="7696200" cy="3970318"/>
          </a:xfrm>
          <a:prstGeom prst="rect">
            <a:avLst/>
          </a:prstGeom>
          <a:noFill/>
          <a:ln w="9525">
            <a:noFill/>
            <a:miter lim="800000"/>
            <a:headEnd/>
            <a:tailEnd/>
          </a:ln>
          <a:effectLst/>
        </p:spPr>
        <p:txBody>
          <a:bodyPr wrap="square">
            <a:spAutoFit/>
          </a:bodyPr>
          <a:lstStyle/>
          <a:p>
            <a:pPr algn="ctr">
              <a:spcBef>
                <a:spcPct val="50000"/>
              </a:spcBef>
            </a:pPr>
            <a:r>
              <a:rPr lang="en-US" sz="3600" dirty="0"/>
              <a:t>The “</a:t>
            </a:r>
            <a:r>
              <a:rPr lang="en-US" sz="3600" dirty="0">
                <a:effectLst>
                  <a:outerShdw blurRad="38100" dist="38100" dir="2700000" algn="tl">
                    <a:srgbClr val="000000">
                      <a:alpha val="43137"/>
                    </a:srgbClr>
                  </a:outerShdw>
                </a:effectLst>
              </a:rPr>
              <a:t>Uniform of the Day</a:t>
            </a:r>
            <a:r>
              <a:rPr lang="en-US" sz="3600" dirty="0"/>
              <a:t>”, or appropriate uniform, will be prescribed by the event or activity organizer.</a:t>
            </a:r>
          </a:p>
          <a:p>
            <a:pPr algn="ctr">
              <a:spcBef>
                <a:spcPct val="50000"/>
              </a:spcBef>
            </a:pPr>
            <a:endParaRPr lang="en-US" sz="3600" dirty="0"/>
          </a:p>
          <a:p>
            <a:pPr algn="ctr">
              <a:spcBef>
                <a:spcPct val="50000"/>
              </a:spcBef>
            </a:pPr>
            <a:r>
              <a:rPr lang="en-US" sz="3600" dirty="0"/>
              <a:t>All personnel participating should be wearing the specified uniform.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6628">
                                            <p:txEl>
                                              <p:pRg st="0" end="0"/>
                                            </p:txEl>
                                          </p:spTgt>
                                        </p:tgtEl>
                                        <p:attrNameLst>
                                          <p:attrName>style.visibility</p:attrName>
                                        </p:attrNameLst>
                                      </p:cBhvr>
                                      <p:to>
                                        <p:strVal val="visible"/>
                                      </p:to>
                                    </p:set>
                                    <p:anim calcmode="lin" valueType="num">
                                      <p:cBhvr additive="base">
                                        <p:cTn id="7" dur="1000" fill="hold"/>
                                        <p:tgtEl>
                                          <p:spTgt spid="26628">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6628">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26628">
                                            <p:txEl>
                                              <p:pRg st="2" end="2"/>
                                            </p:txEl>
                                          </p:spTgt>
                                        </p:tgtEl>
                                        <p:attrNameLst>
                                          <p:attrName>style.visibility</p:attrName>
                                        </p:attrNameLst>
                                      </p:cBhvr>
                                      <p:to>
                                        <p:strVal val="visible"/>
                                      </p:to>
                                    </p:set>
                                    <p:anim calcmode="lin" valueType="num">
                                      <p:cBhvr additive="base">
                                        <p:cTn id="12" dur="1000" fill="hold"/>
                                        <p:tgtEl>
                                          <p:spTgt spid="26628">
                                            <p:txEl>
                                              <p:pRg st="2" end="2"/>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2662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0" name="Object 0"/>
          <p:cNvGraphicFramePr>
            <a:graphicFrameLocks noChangeAspect="1"/>
          </p:cNvGraphicFramePr>
          <p:nvPr/>
        </p:nvGraphicFramePr>
        <p:xfrm>
          <a:off x="552450" y="2057400"/>
          <a:ext cx="8361363" cy="4800600"/>
        </p:xfrm>
        <a:graphic>
          <a:graphicData uri="http://schemas.openxmlformats.org/presentationml/2006/ole">
            <mc:AlternateContent xmlns:mc="http://schemas.openxmlformats.org/markup-compatibility/2006">
              <mc:Choice xmlns:v="urn:schemas-microsoft-com:vml" Requires="v">
                <p:oleObj spid="_x0000_s30724" name="Document" r:id="rId3" imgW="8353440" imgH="4615200" progId="Word.Document.8">
                  <p:embed/>
                </p:oleObj>
              </mc:Choice>
              <mc:Fallback>
                <p:oleObj name="Document" r:id="rId3" imgW="8353440" imgH="4615200" progId="Word.Document.8">
                  <p:embed/>
                  <p:pic>
                    <p:nvPicPr>
                      <p:cNvPr id="0" name="Picture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450" y="2057400"/>
                        <a:ext cx="8361363" cy="480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698" name="Rectangle 2"/>
          <p:cNvSpPr>
            <a:spLocks noGrp="1" noChangeArrowheads="1"/>
          </p:cNvSpPr>
          <p:nvPr>
            <p:ph type="title"/>
          </p:nvPr>
        </p:nvSpPr>
        <p:spPr>
          <a:xfrm>
            <a:off x="2819400" y="533400"/>
            <a:ext cx="4575175" cy="1143000"/>
          </a:xfrm>
        </p:spPr>
        <p:txBody>
          <a:bodyPr/>
          <a:lstStyle/>
          <a:p>
            <a:r>
              <a:rPr lang="en-US" dirty="0"/>
              <a:t>CGAUX Devices</a:t>
            </a:r>
          </a:p>
        </p:txBody>
      </p:sp>
      <p:pic>
        <p:nvPicPr>
          <p:cNvPr id="29701" name="Picture 5" descr="C:\My Documents\Graphics\CGAUX-Clipart\Uniform\aide_bds.GIF"/>
          <p:cNvPicPr>
            <a:picLocks noChangeAspect="1" noChangeArrowheads="1"/>
          </p:cNvPicPr>
          <p:nvPr/>
        </p:nvPicPr>
        <p:blipFill>
          <a:blip r:embed="rId5" cstate="print"/>
          <a:srcRect/>
          <a:stretch>
            <a:fillRect/>
          </a:stretch>
        </p:blipFill>
        <p:spPr bwMode="auto">
          <a:xfrm>
            <a:off x="4572000" y="2514600"/>
            <a:ext cx="1009650" cy="2066925"/>
          </a:xfrm>
          <a:prstGeom prst="rect">
            <a:avLst/>
          </a:prstGeom>
          <a:noFill/>
        </p:spPr>
      </p:pic>
      <p:pic>
        <p:nvPicPr>
          <p:cNvPr id="29702" name="Picture 6" descr="C:\My Documents\Graphics\CGAUX-Clipart\Uniform\fc_bds.GIF"/>
          <p:cNvPicPr>
            <a:picLocks noChangeAspect="1" noChangeArrowheads="1"/>
          </p:cNvPicPr>
          <p:nvPr/>
        </p:nvPicPr>
        <p:blipFill>
          <a:blip r:embed="rId6" cstate="print"/>
          <a:srcRect/>
          <a:stretch>
            <a:fillRect/>
          </a:stretch>
        </p:blipFill>
        <p:spPr bwMode="auto">
          <a:xfrm>
            <a:off x="3505200" y="2514600"/>
            <a:ext cx="1009650" cy="2066925"/>
          </a:xfrm>
          <a:prstGeom prst="rect">
            <a:avLst/>
          </a:prstGeom>
          <a:noFill/>
        </p:spPr>
      </p:pic>
      <p:pic>
        <p:nvPicPr>
          <p:cNvPr id="29703" name="Picture 7" descr="C:\My Documents\Graphics\CGAUX-Clipart\Uniform\FC-2.tif"/>
          <p:cNvPicPr>
            <a:picLocks noChangeAspect="1" noChangeArrowheads="1"/>
          </p:cNvPicPr>
          <p:nvPr/>
        </p:nvPicPr>
        <p:blipFill>
          <a:blip r:embed="rId7" cstate="print"/>
          <a:srcRect/>
          <a:stretch>
            <a:fillRect/>
          </a:stretch>
        </p:blipFill>
        <p:spPr bwMode="auto">
          <a:xfrm>
            <a:off x="3733800" y="5492750"/>
            <a:ext cx="762000" cy="700088"/>
          </a:xfrm>
          <a:prstGeom prst="rect">
            <a:avLst/>
          </a:prstGeom>
          <a:noFill/>
        </p:spPr>
      </p:pic>
      <p:pic>
        <p:nvPicPr>
          <p:cNvPr id="29705" name="Picture 9" descr="A:\AUX00011.TIF"/>
          <p:cNvPicPr>
            <a:picLocks noChangeAspect="1" noChangeArrowheads="1"/>
          </p:cNvPicPr>
          <p:nvPr/>
        </p:nvPicPr>
        <p:blipFill>
          <a:blip r:embed="rId8" cstate="print"/>
          <a:srcRect/>
          <a:stretch>
            <a:fillRect/>
          </a:stretch>
        </p:blipFill>
        <p:spPr bwMode="auto">
          <a:xfrm>
            <a:off x="6248400" y="5105400"/>
            <a:ext cx="2209800" cy="914400"/>
          </a:xfrm>
          <a:prstGeom prst="rect">
            <a:avLst/>
          </a:prstGeom>
          <a:noFill/>
        </p:spPr>
      </p:pic>
      <p:pic>
        <p:nvPicPr>
          <p:cNvPr id="29706" name="Picture 10" descr="A:\SHEILD.TIF"/>
          <p:cNvPicPr>
            <a:picLocks noChangeAspect="1" noChangeArrowheads="1"/>
          </p:cNvPicPr>
          <p:nvPr/>
        </p:nvPicPr>
        <p:blipFill>
          <a:blip r:embed="rId9" cstate="print"/>
          <a:srcRect/>
          <a:stretch>
            <a:fillRect/>
          </a:stretch>
        </p:blipFill>
        <p:spPr bwMode="auto">
          <a:xfrm>
            <a:off x="762000" y="2057400"/>
            <a:ext cx="2171700" cy="2033588"/>
          </a:xfrm>
          <a:prstGeom prst="rect">
            <a:avLst/>
          </a:prstGeom>
          <a:noFill/>
        </p:spPr>
      </p:pic>
      <p:pic>
        <p:nvPicPr>
          <p:cNvPr id="29708" name="Picture 12" descr="A:\AUXCOX.TIF"/>
          <p:cNvPicPr>
            <a:picLocks noChangeAspect="1" noChangeArrowheads="1"/>
          </p:cNvPicPr>
          <p:nvPr/>
        </p:nvPicPr>
        <p:blipFill>
          <a:blip r:embed="rId10" cstate="print"/>
          <a:srcRect/>
          <a:stretch>
            <a:fillRect/>
          </a:stretch>
        </p:blipFill>
        <p:spPr bwMode="auto">
          <a:xfrm>
            <a:off x="6096000" y="2362200"/>
            <a:ext cx="2133600" cy="820738"/>
          </a:xfrm>
          <a:prstGeom prst="rect">
            <a:avLst/>
          </a:prstGeom>
          <a:noFill/>
        </p:spPr>
      </p:pic>
      <p:pic>
        <p:nvPicPr>
          <p:cNvPr id="29709" name="Picture 13" descr="A:\AUXOP.TIF"/>
          <p:cNvPicPr>
            <a:picLocks noChangeAspect="1" noChangeArrowheads="1"/>
          </p:cNvPicPr>
          <p:nvPr/>
        </p:nvPicPr>
        <p:blipFill>
          <a:blip r:embed="rId11" cstate="print"/>
          <a:srcRect/>
          <a:stretch>
            <a:fillRect/>
          </a:stretch>
        </p:blipFill>
        <p:spPr bwMode="auto">
          <a:xfrm>
            <a:off x="1600200" y="5334000"/>
            <a:ext cx="685800" cy="601663"/>
          </a:xfrm>
          <a:prstGeom prst="rect">
            <a:avLst/>
          </a:prstGeom>
          <a:noFill/>
        </p:spPr>
      </p:pic>
      <p:pic>
        <p:nvPicPr>
          <p:cNvPr id="29711" name="Picture 15" descr="A:\COLLAR1.TIF"/>
          <p:cNvPicPr>
            <a:picLocks noChangeAspect="1" noChangeArrowheads="1"/>
          </p:cNvPicPr>
          <p:nvPr/>
        </p:nvPicPr>
        <p:blipFill>
          <a:blip r:embed="rId12" cstate="print"/>
          <a:srcRect/>
          <a:stretch>
            <a:fillRect/>
          </a:stretch>
        </p:blipFill>
        <p:spPr bwMode="auto">
          <a:xfrm>
            <a:off x="4800600" y="5410200"/>
            <a:ext cx="555625" cy="790575"/>
          </a:xfrm>
          <a:prstGeom prst="rect">
            <a:avLst/>
          </a:prstGeom>
          <a:noFill/>
        </p:spPr>
      </p:pic>
      <p:sp>
        <p:nvSpPr>
          <p:cNvPr id="29713" name="Text Box 17"/>
          <p:cNvSpPr txBox="1">
            <a:spLocks noChangeArrowheads="1"/>
          </p:cNvSpPr>
          <p:nvPr/>
        </p:nvSpPr>
        <p:spPr bwMode="auto">
          <a:xfrm>
            <a:off x="1219200" y="3962400"/>
            <a:ext cx="1752600" cy="457200"/>
          </a:xfrm>
          <a:prstGeom prst="rect">
            <a:avLst/>
          </a:prstGeom>
          <a:noFill/>
          <a:ln w="9525">
            <a:noFill/>
            <a:miter lim="800000"/>
            <a:headEnd/>
            <a:tailEnd/>
          </a:ln>
          <a:effectLst/>
        </p:spPr>
        <p:txBody>
          <a:bodyPr>
            <a:spAutoFit/>
          </a:bodyPr>
          <a:lstStyle/>
          <a:p>
            <a:pPr>
              <a:spcBef>
                <a:spcPct val="50000"/>
              </a:spcBef>
            </a:pPr>
            <a:r>
              <a:rPr lang="en-US" dirty="0">
                <a:solidFill>
                  <a:schemeClr val="bg2"/>
                </a:solidFill>
              </a:rPr>
              <a:t>Cap Device</a:t>
            </a:r>
            <a:endParaRPr lang="en-US" dirty="0">
              <a:solidFill>
                <a:schemeClr val="accent1"/>
              </a:solidFill>
            </a:endParaRPr>
          </a:p>
        </p:txBody>
      </p:sp>
      <p:sp>
        <p:nvSpPr>
          <p:cNvPr id="29715" name="Text Box 19"/>
          <p:cNvSpPr txBox="1">
            <a:spLocks noChangeArrowheads="1"/>
          </p:cNvSpPr>
          <p:nvPr/>
        </p:nvSpPr>
        <p:spPr bwMode="auto">
          <a:xfrm>
            <a:off x="5791200" y="3048000"/>
            <a:ext cx="2819400" cy="701675"/>
          </a:xfrm>
          <a:prstGeom prst="rect">
            <a:avLst/>
          </a:prstGeom>
          <a:noFill/>
          <a:ln w="9525">
            <a:noFill/>
            <a:miter lim="800000"/>
            <a:headEnd/>
            <a:tailEnd/>
          </a:ln>
          <a:effectLst/>
        </p:spPr>
        <p:txBody>
          <a:bodyPr>
            <a:spAutoFit/>
          </a:bodyPr>
          <a:lstStyle/>
          <a:p>
            <a:pPr algn="ctr"/>
            <a:r>
              <a:rPr lang="en-US" sz="2000" dirty="0">
                <a:solidFill>
                  <a:schemeClr val="bg2"/>
                </a:solidFill>
              </a:rPr>
              <a:t>Auxiliary Coxswain</a:t>
            </a:r>
          </a:p>
          <a:p>
            <a:pPr algn="ctr"/>
            <a:r>
              <a:rPr lang="en-US" sz="2000" dirty="0">
                <a:solidFill>
                  <a:schemeClr val="bg2"/>
                </a:solidFill>
              </a:rPr>
              <a:t>Breast Device</a:t>
            </a:r>
            <a:endParaRPr lang="en-US" dirty="0">
              <a:solidFill>
                <a:schemeClr val="bg2"/>
              </a:solidFill>
            </a:endParaRPr>
          </a:p>
        </p:txBody>
      </p:sp>
      <p:sp>
        <p:nvSpPr>
          <p:cNvPr id="29716" name="Text Box 20"/>
          <p:cNvSpPr txBox="1">
            <a:spLocks noChangeArrowheads="1"/>
          </p:cNvSpPr>
          <p:nvPr/>
        </p:nvSpPr>
        <p:spPr bwMode="auto">
          <a:xfrm>
            <a:off x="6400800" y="5791200"/>
            <a:ext cx="1697038" cy="701675"/>
          </a:xfrm>
          <a:prstGeom prst="rect">
            <a:avLst/>
          </a:prstGeom>
          <a:noFill/>
          <a:ln w="9525">
            <a:noFill/>
            <a:miter lim="800000"/>
            <a:headEnd/>
            <a:tailEnd/>
          </a:ln>
          <a:effectLst/>
        </p:spPr>
        <p:txBody>
          <a:bodyPr wrap="none">
            <a:spAutoFit/>
          </a:bodyPr>
          <a:lstStyle/>
          <a:p>
            <a:pPr algn="ctr"/>
            <a:r>
              <a:rPr lang="en-US" sz="2000" dirty="0">
                <a:solidFill>
                  <a:schemeClr val="bg2"/>
                </a:solidFill>
              </a:rPr>
              <a:t>Auxiliary Pilot</a:t>
            </a:r>
          </a:p>
          <a:p>
            <a:pPr algn="ctr"/>
            <a:r>
              <a:rPr lang="en-US" sz="2000" dirty="0">
                <a:solidFill>
                  <a:schemeClr val="bg2"/>
                </a:solidFill>
              </a:rPr>
              <a:t>Breast Device</a:t>
            </a:r>
            <a:endParaRPr lang="en-US" dirty="0"/>
          </a:p>
        </p:txBody>
      </p:sp>
      <p:sp>
        <p:nvSpPr>
          <p:cNvPr id="29719" name="Text Box 23"/>
          <p:cNvSpPr txBox="1">
            <a:spLocks noChangeArrowheads="1"/>
          </p:cNvSpPr>
          <p:nvPr/>
        </p:nvSpPr>
        <p:spPr bwMode="auto">
          <a:xfrm>
            <a:off x="3048000" y="6172200"/>
            <a:ext cx="2965450" cy="457200"/>
          </a:xfrm>
          <a:prstGeom prst="rect">
            <a:avLst/>
          </a:prstGeom>
          <a:noFill/>
          <a:ln w="9525">
            <a:noFill/>
            <a:miter lim="800000"/>
            <a:headEnd/>
            <a:tailEnd/>
          </a:ln>
          <a:effectLst/>
        </p:spPr>
        <p:txBody>
          <a:bodyPr wrap="none">
            <a:spAutoFit/>
          </a:bodyPr>
          <a:lstStyle/>
          <a:p>
            <a:r>
              <a:rPr lang="en-US" dirty="0">
                <a:solidFill>
                  <a:schemeClr val="bg2"/>
                </a:solidFill>
              </a:rPr>
              <a:t>Collar &amp; Coat Devices</a:t>
            </a:r>
            <a:endParaRPr lang="en-US" dirty="0"/>
          </a:p>
        </p:txBody>
      </p:sp>
      <p:sp>
        <p:nvSpPr>
          <p:cNvPr id="29720" name="Text Box 24"/>
          <p:cNvSpPr txBox="1">
            <a:spLocks noChangeArrowheads="1"/>
          </p:cNvSpPr>
          <p:nvPr/>
        </p:nvSpPr>
        <p:spPr bwMode="auto">
          <a:xfrm>
            <a:off x="3413125" y="2098675"/>
            <a:ext cx="2224088" cy="457200"/>
          </a:xfrm>
          <a:prstGeom prst="rect">
            <a:avLst/>
          </a:prstGeom>
          <a:noFill/>
          <a:ln w="9525">
            <a:noFill/>
            <a:miter lim="800000"/>
            <a:headEnd/>
            <a:tailEnd/>
          </a:ln>
          <a:effectLst/>
        </p:spPr>
        <p:txBody>
          <a:bodyPr wrap="none">
            <a:spAutoFit/>
          </a:bodyPr>
          <a:lstStyle/>
          <a:p>
            <a:r>
              <a:rPr lang="en-US" dirty="0">
                <a:solidFill>
                  <a:schemeClr val="bg2"/>
                </a:solidFill>
              </a:rPr>
              <a:t>Shoulder Boards</a:t>
            </a:r>
            <a:endParaRPr lang="en-US" dirty="0"/>
          </a:p>
        </p:txBody>
      </p:sp>
      <p:sp>
        <p:nvSpPr>
          <p:cNvPr id="29721" name="Text Box 25"/>
          <p:cNvSpPr txBox="1">
            <a:spLocks noChangeArrowheads="1"/>
          </p:cNvSpPr>
          <p:nvPr/>
        </p:nvSpPr>
        <p:spPr bwMode="auto">
          <a:xfrm>
            <a:off x="1219200" y="5867400"/>
            <a:ext cx="1508125" cy="336550"/>
          </a:xfrm>
          <a:prstGeom prst="rect">
            <a:avLst/>
          </a:prstGeom>
          <a:noFill/>
          <a:ln w="9525">
            <a:noFill/>
            <a:miter lim="800000"/>
            <a:headEnd/>
            <a:tailEnd/>
          </a:ln>
          <a:effectLst/>
        </p:spPr>
        <p:txBody>
          <a:bodyPr wrap="none">
            <a:spAutoFit/>
          </a:bodyPr>
          <a:lstStyle/>
          <a:p>
            <a:r>
              <a:rPr lang="en-US" sz="1600" dirty="0">
                <a:solidFill>
                  <a:schemeClr val="bg2"/>
                </a:solidFill>
              </a:rPr>
              <a:t>AUXOP Device</a:t>
            </a:r>
            <a:endParaRPr lang="en-US" sz="1600" dirty="0"/>
          </a:p>
        </p:txBody>
      </p:sp>
      <p:pic>
        <p:nvPicPr>
          <p:cNvPr id="29722" name="Picture 26" descr="C:\My Documents\Graphics\CG-Clipart\Uniform\cgmerit.gif"/>
          <p:cNvPicPr>
            <a:picLocks noChangeAspect="1" noChangeArrowheads="1"/>
          </p:cNvPicPr>
          <p:nvPr/>
        </p:nvPicPr>
        <p:blipFill>
          <a:blip r:embed="rId13" cstate="print"/>
          <a:srcRect/>
          <a:stretch>
            <a:fillRect/>
          </a:stretch>
        </p:blipFill>
        <p:spPr bwMode="auto">
          <a:xfrm>
            <a:off x="7239000" y="4114800"/>
            <a:ext cx="1000125" cy="285750"/>
          </a:xfrm>
          <a:prstGeom prst="rect">
            <a:avLst/>
          </a:prstGeom>
          <a:noFill/>
        </p:spPr>
      </p:pic>
      <p:pic>
        <p:nvPicPr>
          <p:cNvPr id="29723" name="Picture 27" descr="C:\My Documents\Graphics\CG-Clipart\Uniform\cgunit.gif"/>
          <p:cNvPicPr>
            <a:picLocks noChangeAspect="1" noChangeArrowheads="1"/>
          </p:cNvPicPr>
          <p:nvPr/>
        </p:nvPicPr>
        <p:blipFill>
          <a:blip r:embed="rId14" cstate="print"/>
          <a:srcRect/>
          <a:stretch>
            <a:fillRect/>
          </a:stretch>
        </p:blipFill>
        <p:spPr bwMode="auto">
          <a:xfrm>
            <a:off x="6248400" y="4114800"/>
            <a:ext cx="971550" cy="285750"/>
          </a:xfrm>
          <a:prstGeom prst="rect">
            <a:avLst/>
          </a:prstGeom>
          <a:noFill/>
        </p:spPr>
      </p:pic>
      <p:sp>
        <p:nvSpPr>
          <p:cNvPr id="29724" name="Text Box 28"/>
          <p:cNvSpPr txBox="1">
            <a:spLocks noChangeArrowheads="1"/>
          </p:cNvSpPr>
          <p:nvPr/>
        </p:nvSpPr>
        <p:spPr bwMode="auto">
          <a:xfrm>
            <a:off x="6705600" y="4419600"/>
            <a:ext cx="1030288" cy="396875"/>
          </a:xfrm>
          <a:prstGeom prst="rect">
            <a:avLst/>
          </a:prstGeom>
          <a:noFill/>
          <a:ln w="9525">
            <a:noFill/>
            <a:miter lim="800000"/>
            <a:headEnd/>
            <a:tailEnd/>
          </a:ln>
          <a:effectLst/>
        </p:spPr>
        <p:txBody>
          <a:bodyPr wrap="none">
            <a:spAutoFit/>
          </a:bodyPr>
          <a:lstStyle/>
          <a:p>
            <a:r>
              <a:rPr lang="en-US" sz="2000" dirty="0">
                <a:solidFill>
                  <a:schemeClr val="bg2"/>
                </a:solidFill>
              </a:rPr>
              <a:t>Ribbons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2625" y="304800"/>
            <a:ext cx="7772400" cy="1219200"/>
          </a:xfrm>
        </p:spPr>
        <p:txBody>
          <a:bodyPr/>
          <a:lstStyle/>
          <a:p>
            <a:pPr algn="ctr"/>
            <a:r>
              <a:rPr lang="en-US" dirty="0"/>
              <a:t>Military Award Recipients</a:t>
            </a:r>
          </a:p>
        </p:txBody>
      </p:sp>
      <p:sp>
        <p:nvSpPr>
          <p:cNvPr id="21" name="Content Placeholder 20"/>
          <p:cNvSpPr>
            <a:spLocks noGrp="1"/>
          </p:cNvSpPr>
          <p:nvPr>
            <p:ph idx="1"/>
          </p:nvPr>
        </p:nvSpPr>
        <p:spPr>
          <a:xfrm>
            <a:off x="304800" y="1524000"/>
            <a:ext cx="8534400" cy="4953000"/>
          </a:xfrm>
        </p:spPr>
        <p:txBody>
          <a:bodyPr/>
          <a:lstStyle/>
          <a:p>
            <a:r>
              <a:rPr lang="en-US" dirty="0"/>
              <a:t>Auxiliarists may wear prescribed prior or current military insignia earned while serving with a U.S. military service on the Auxiliary uniform</a:t>
            </a:r>
          </a:p>
          <a:p>
            <a:endParaRPr lang="en-US" dirty="0"/>
          </a:p>
          <a:p>
            <a:r>
              <a:rPr lang="en-US" dirty="0"/>
              <a:t>All prior military awards, badges and devices will be worn on the left side of the uniform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fade">
                                      <p:cBhvr>
                                        <p:cTn id="7" dur="500"/>
                                        <p:tgtEl>
                                          <p:spTgt spid="2969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anim calcmode="lin" valueType="num">
                                      <p:cBhvr additive="base">
                                        <p:cTn id="11"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1">
                                            <p:txEl>
                                              <p:pRg st="2" end="2"/>
                                            </p:txEl>
                                          </p:spTgt>
                                        </p:tgtEl>
                                        <p:attrNameLst>
                                          <p:attrName>style.visibility</p:attrName>
                                        </p:attrNameLst>
                                      </p:cBhvr>
                                      <p:to>
                                        <p:strVal val="visible"/>
                                      </p:to>
                                    </p:set>
                                    <p:anim calcmode="lin" valueType="num">
                                      <p:cBhvr additive="base">
                                        <p:cTn id="17" dur="500" fill="hold"/>
                                        <p:tgtEl>
                                          <p:spTgt spid="21">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1">
                                            <p:txEl>
                                              <p:pRg st="2" end="2"/>
                                            </p:txEl>
                                          </p:spTgt>
                                        </p:tgtEl>
                                        <p:attrNameLst>
                                          <p:attrName>ppt_y</p:attrName>
                                        </p:attrNameLst>
                                      </p:cBhvr>
                                      <p:tavLst>
                                        <p:tav tm="0">
                                          <p:val>
                                            <p:strVal val="#ppt_y"/>
                                          </p:val>
                                        </p:tav>
                                        <p:tav tm="100000">
                                          <p:val>
                                            <p:strVal val="#ppt_y"/>
                                          </p:val>
                                        </p:tav>
                                      </p:tavLst>
                                    </p:anim>
                                  </p:childTnLst>
                                </p:cTn>
                              </p:par>
                              <p:par>
                                <p:cTn id="19" presetID="9" presetClass="emph" presetSubtype="0" nodeType="withEffect">
                                  <p:stCondLst>
                                    <p:cond delay="0"/>
                                  </p:stCondLst>
                                  <p:childTnLst>
                                    <p:set>
                                      <p:cBhvr rctx="PPT">
                                        <p:cTn id="20" dur="indefinite"/>
                                        <p:tgtEl>
                                          <p:spTgt spid="21">
                                            <p:txEl>
                                              <p:pRg st="0" end="0"/>
                                            </p:txEl>
                                          </p:spTgt>
                                        </p:tgtEl>
                                        <p:attrNameLst>
                                          <p:attrName>style.opacity</p:attrName>
                                        </p:attrNameLst>
                                      </p:cBhvr>
                                      <p:to>
                                        <p:strVal val="0.5"/>
                                      </p:to>
                                    </p:set>
                                    <p:animEffect filter="image" prLst="opacity: 0.5">
                                      <p:cBhvr rctx="IE">
                                        <p:cTn id="21" dur="indefinite"/>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819400" y="228600"/>
            <a:ext cx="4575175" cy="1143000"/>
          </a:xfrm>
        </p:spPr>
        <p:txBody>
          <a:bodyPr/>
          <a:lstStyle/>
          <a:p>
            <a:pPr algn="ctr"/>
            <a:r>
              <a:rPr lang="en-US" sz="4000" dirty="0"/>
              <a:t>Devices &amp; Shoulder Boards</a:t>
            </a:r>
          </a:p>
        </p:txBody>
      </p:sp>
      <p:pic>
        <p:nvPicPr>
          <p:cNvPr id="29712" name="Picture 16" descr="C:\My Documents\Graphics\CGAUX-Clipart\Logos\auxemb.gif"/>
          <p:cNvPicPr>
            <a:picLocks noChangeAspect="1" noChangeArrowheads="1"/>
          </p:cNvPicPr>
          <p:nvPr/>
        </p:nvPicPr>
        <p:blipFill>
          <a:blip r:embed="rId2" cstate="print"/>
          <a:srcRect/>
          <a:stretch>
            <a:fillRect/>
          </a:stretch>
        </p:blipFill>
        <p:spPr bwMode="auto">
          <a:xfrm>
            <a:off x="685801" y="304801"/>
            <a:ext cx="1371600" cy="1312288"/>
          </a:xfrm>
          <a:prstGeom prst="rect">
            <a:avLst/>
          </a:prstGeom>
          <a:noFill/>
        </p:spPr>
      </p:pic>
      <p:sp>
        <p:nvSpPr>
          <p:cNvPr id="29713" name="Text Box 17"/>
          <p:cNvSpPr txBox="1">
            <a:spLocks noChangeArrowheads="1"/>
          </p:cNvSpPr>
          <p:nvPr/>
        </p:nvSpPr>
        <p:spPr bwMode="auto">
          <a:xfrm>
            <a:off x="1447800" y="1828800"/>
            <a:ext cx="990600" cy="400110"/>
          </a:xfrm>
          <a:prstGeom prst="rect">
            <a:avLst/>
          </a:prstGeom>
          <a:noFill/>
          <a:ln w="9525">
            <a:noFill/>
            <a:miter lim="800000"/>
            <a:headEnd/>
            <a:tailEnd/>
          </a:ln>
          <a:effectLst/>
        </p:spPr>
        <p:txBody>
          <a:bodyPr wrap="square">
            <a:spAutoFit/>
          </a:bodyPr>
          <a:lstStyle/>
          <a:p>
            <a:pPr algn="ctr">
              <a:spcBef>
                <a:spcPct val="50000"/>
              </a:spcBef>
            </a:pPr>
            <a:r>
              <a:rPr lang="en-US" sz="2000" b="1" u="sng" dirty="0">
                <a:effectLst>
                  <a:outerShdw blurRad="38100" dist="38100" dir="2700000" algn="tl">
                    <a:srgbClr val="000000">
                      <a:alpha val="43137"/>
                    </a:srgbClr>
                  </a:outerShdw>
                </a:effectLst>
              </a:rPr>
              <a:t>Flotilla</a:t>
            </a:r>
          </a:p>
        </p:txBody>
      </p:sp>
      <p:sp>
        <p:nvSpPr>
          <p:cNvPr id="29719" name="Text Box 23"/>
          <p:cNvSpPr txBox="1">
            <a:spLocks noChangeArrowheads="1"/>
          </p:cNvSpPr>
          <p:nvPr/>
        </p:nvSpPr>
        <p:spPr bwMode="auto">
          <a:xfrm>
            <a:off x="1295400" y="6324600"/>
            <a:ext cx="1219200" cy="338554"/>
          </a:xfrm>
          <a:prstGeom prst="rect">
            <a:avLst/>
          </a:prstGeom>
          <a:noFill/>
          <a:ln w="9525">
            <a:noFill/>
            <a:miter lim="800000"/>
            <a:headEnd/>
            <a:tailEnd/>
          </a:ln>
          <a:effectLst/>
        </p:spPr>
        <p:txBody>
          <a:bodyPr wrap="square">
            <a:spAutoFit/>
          </a:bodyPr>
          <a:lstStyle/>
          <a:p>
            <a:pPr algn="ctr"/>
            <a:r>
              <a:rPr lang="en-US" sz="1600" dirty="0"/>
              <a:t>NACO</a:t>
            </a:r>
          </a:p>
        </p:txBody>
      </p:sp>
      <p:sp>
        <p:nvSpPr>
          <p:cNvPr id="29721" name="Text Box 25"/>
          <p:cNvSpPr txBox="1">
            <a:spLocks noChangeArrowheads="1"/>
          </p:cNvSpPr>
          <p:nvPr/>
        </p:nvSpPr>
        <p:spPr bwMode="auto">
          <a:xfrm>
            <a:off x="533400" y="4572000"/>
            <a:ext cx="1295400" cy="338554"/>
          </a:xfrm>
          <a:prstGeom prst="rect">
            <a:avLst/>
          </a:prstGeom>
          <a:noFill/>
          <a:ln w="9525">
            <a:noFill/>
            <a:miter lim="800000"/>
            <a:headEnd/>
            <a:tailEnd/>
          </a:ln>
          <a:effectLst/>
        </p:spPr>
        <p:txBody>
          <a:bodyPr wrap="square">
            <a:spAutoFit/>
          </a:bodyPr>
          <a:lstStyle/>
          <a:p>
            <a:pPr algn="ctr"/>
            <a:r>
              <a:rPr lang="en-US" sz="1600" dirty="0"/>
              <a:t>FSO</a:t>
            </a:r>
          </a:p>
        </p:txBody>
      </p:sp>
      <p:pic>
        <p:nvPicPr>
          <p:cNvPr id="65539" name="Picture 3" descr="C:\Documents and Settings\Wally Smith\Desktop\My Pictures\C G Aux Photos\insignia_files\member_device.jpg"/>
          <p:cNvPicPr>
            <a:picLocks noChangeAspect="1" noChangeArrowheads="1"/>
          </p:cNvPicPr>
          <p:nvPr/>
        </p:nvPicPr>
        <p:blipFill>
          <a:blip r:embed="rId3" cstate="print"/>
          <a:srcRect/>
          <a:stretch>
            <a:fillRect/>
          </a:stretch>
        </p:blipFill>
        <p:spPr bwMode="auto">
          <a:xfrm>
            <a:off x="533400" y="2286000"/>
            <a:ext cx="1295400" cy="914400"/>
          </a:xfrm>
          <a:prstGeom prst="rect">
            <a:avLst/>
          </a:prstGeom>
          <a:noFill/>
        </p:spPr>
      </p:pic>
      <p:sp>
        <p:nvSpPr>
          <p:cNvPr id="23" name="Rectangle 22"/>
          <p:cNvSpPr/>
          <p:nvPr/>
        </p:nvSpPr>
        <p:spPr>
          <a:xfrm>
            <a:off x="533400" y="3200400"/>
            <a:ext cx="1295400" cy="338554"/>
          </a:xfrm>
          <a:prstGeom prst="rect">
            <a:avLst/>
          </a:prstGeom>
        </p:spPr>
        <p:txBody>
          <a:bodyPr wrap="square">
            <a:spAutoFit/>
          </a:bodyPr>
          <a:lstStyle/>
          <a:p>
            <a:pPr lvl="0" algn="ctr"/>
            <a:r>
              <a:rPr lang="en-US" sz="1600" dirty="0"/>
              <a:t>Member</a:t>
            </a:r>
          </a:p>
        </p:txBody>
      </p:sp>
      <p:pic>
        <p:nvPicPr>
          <p:cNvPr id="65540" name="Picture 4" descr="C:\Documents and Settings\Wally Smith\Desktop\My Pictures\C G Aux Photos\insignia_files\fso.jpg"/>
          <p:cNvPicPr>
            <a:picLocks noChangeAspect="1" noChangeArrowheads="1"/>
          </p:cNvPicPr>
          <p:nvPr/>
        </p:nvPicPr>
        <p:blipFill>
          <a:blip r:embed="rId4" cstate="print"/>
          <a:srcRect/>
          <a:stretch>
            <a:fillRect/>
          </a:stretch>
        </p:blipFill>
        <p:spPr bwMode="auto">
          <a:xfrm>
            <a:off x="533400" y="3657600"/>
            <a:ext cx="1305232" cy="914400"/>
          </a:xfrm>
          <a:prstGeom prst="rect">
            <a:avLst/>
          </a:prstGeom>
          <a:noFill/>
        </p:spPr>
      </p:pic>
      <p:pic>
        <p:nvPicPr>
          <p:cNvPr id="65541" name="Picture 5" descr="C:\Documents and Settings\Wally Smith\Desktop\My Pictures\C G Aux Photos\insignia_files\vfc.jpg"/>
          <p:cNvPicPr>
            <a:picLocks noChangeAspect="1" noChangeArrowheads="1"/>
          </p:cNvPicPr>
          <p:nvPr/>
        </p:nvPicPr>
        <p:blipFill>
          <a:blip r:embed="rId5" cstate="print"/>
          <a:srcRect/>
          <a:stretch>
            <a:fillRect/>
          </a:stretch>
        </p:blipFill>
        <p:spPr bwMode="auto">
          <a:xfrm>
            <a:off x="2057400" y="2286000"/>
            <a:ext cx="1295400" cy="914400"/>
          </a:xfrm>
          <a:prstGeom prst="rect">
            <a:avLst/>
          </a:prstGeom>
          <a:noFill/>
        </p:spPr>
      </p:pic>
      <p:pic>
        <p:nvPicPr>
          <p:cNvPr id="65542" name="Picture 6" descr="C:\Documents and Settings\Wally Smith\Desktop\My Pictures\C G Aux Photos\insignia_files\fc.jpg"/>
          <p:cNvPicPr>
            <a:picLocks noChangeAspect="1" noChangeArrowheads="1"/>
          </p:cNvPicPr>
          <p:nvPr/>
        </p:nvPicPr>
        <p:blipFill>
          <a:blip r:embed="rId6" cstate="print"/>
          <a:srcRect/>
          <a:stretch>
            <a:fillRect/>
          </a:stretch>
        </p:blipFill>
        <p:spPr bwMode="auto">
          <a:xfrm>
            <a:off x="2133600" y="3657600"/>
            <a:ext cx="1233487" cy="914400"/>
          </a:xfrm>
          <a:prstGeom prst="rect">
            <a:avLst/>
          </a:prstGeom>
          <a:noFill/>
        </p:spPr>
      </p:pic>
      <p:sp>
        <p:nvSpPr>
          <p:cNvPr id="27" name="Text Box 25"/>
          <p:cNvSpPr txBox="1">
            <a:spLocks noChangeArrowheads="1"/>
          </p:cNvSpPr>
          <p:nvPr/>
        </p:nvSpPr>
        <p:spPr bwMode="auto">
          <a:xfrm>
            <a:off x="2057400" y="4572000"/>
            <a:ext cx="1295400" cy="338554"/>
          </a:xfrm>
          <a:prstGeom prst="rect">
            <a:avLst/>
          </a:prstGeom>
          <a:noFill/>
          <a:ln w="9525">
            <a:noFill/>
            <a:miter lim="800000"/>
            <a:headEnd/>
            <a:tailEnd/>
          </a:ln>
          <a:effectLst/>
        </p:spPr>
        <p:txBody>
          <a:bodyPr wrap="square">
            <a:spAutoFit/>
          </a:bodyPr>
          <a:lstStyle/>
          <a:p>
            <a:pPr algn="ctr"/>
            <a:r>
              <a:rPr lang="en-US" sz="1600" dirty="0"/>
              <a:t>FC</a:t>
            </a:r>
          </a:p>
        </p:txBody>
      </p:sp>
      <p:sp>
        <p:nvSpPr>
          <p:cNvPr id="28" name="Text Box 17"/>
          <p:cNvSpPr txBox="1">
            <a:spLocks noChangeArrowheads="1"/>
          </p:cNvSpPr>
          <p:nvPr/>
        </p:nvSpPr>
        <p:spPr bwMode="auto">
          <a:xfrm>
            <a:off x="3733800" y="1828800"/>
            <a:ext cx="1219200" cy="400110"/>
          </a:xfrm>
          <a:prstGeom prst="rect">
            <a:avLst/>
          </a:prstGeom>
          <a:noFill/>
          <a:ln w="9525">
            <a:noFill/>
            <a:miter lim="800000"/>
            <a:headEnd/>
            <a:tailEnd/>
          </a:ln>
          <a:effectLst/>
        </p:spPr>
        <p:txBody>
          <a:bodyPr wrap="square">
            <a:spAutoFit/>
          </a:bodyPr>
          <a:lstStyle/>
          <a:p>
            <a:pPr algn="ctr">
              <a:spcBef>
                <a:spcPct val="50000"/>
              </a:spcBef>
            </a:pPr>
            <a:r>
              <a:rPr lang="en-US" sz="2000" b="1" u="sng" dirty="0">
                <a:effectLst>
                  <a:outerShdw blurRad="38100" dist="38100" dir="2700000" algn="tl">
                    <a:srgbClr val="000000">
                      <a:alpha val="43137"/>
                    </a:srgbClr>
                  </a:outerShdw>
                </a:effectLst>
              </a:rPr>
              <a:t>Division</a:t>
            </a:r>
          </a:p>
        </p:txBody>
      </p:sp>
      <p:pic>
        <p:nvPicPr>
          <p:cNvPr id="65543" name="Picture 7" descr="C:\Documents and Settings\Wally Smith\Desktop\My Pictures\C G Aux Photos\insignia_files\so.jpg"/>
          <p:cNvPicPr>
            <a:picLocks noChangeAspect="1" noChangeArrowheads="1"/>
          </p:cNvPicPr>
          <p:nvPr/>
        </p:nvPicPr>
        <p:blipFill>
          <a:blip r:embed="rId7" cstate="print"/>
          <a:srcRect/>
          <a:stretch>
            <a:fillRect/>
          </a:stretch>
        </p:blipFill>
        <p:spPr bwMode="auto">
          <a:xfrm>
            <a:off x="3733800" y="2286000"/>
            <a:ext cx="1219200" cy="914400"/>
          </a:xfrm>
          <a:prstGeom prst="rect">
            <a:avLst/>
          </a:prstGeom>
          <a:noFill/>
        </p:spPr>
      </p:pic>
      <p:sp>
        <p:nvSpPr>
          <p:cNvPr id="30" name="Text Box 25"/>
          <p:cNvSpPr txBox="1">
            <a:spLocks noChangeArrowheads="1"/>
          </p:cNvSpPr>
          <p:nvPr/>
        </p:nvSpPr>
        <p:spPr bwMode="auto">
          <a:xfrm>
            <a:off x="3733800" y="3200400"/>
            <a:ext cx="1219200" cy="338554"/>
          </a:xfrm>
          <a:prstGeom prst="rect">
            <a:avLst/>
          </a:prstGeom>
          <a:noFill/>
          <a:ln w="9525">
            <a:noFill/>
            <a:miter lim="800000"/>
            <a:headEnd/>
            <a:tailEnd/>
          </a:ln>
          <a:effectLst/>
        </p:spPr>
        <p:txBody>
          <a:bodyPr wrap="square">
            <a:spAutoFit/>
          </a:bodyPr>
          <a:lstStyle/>
          <a:p>
            <a:pPr algn="ctr"/>
            <a:r>
              <a:rPr lang="en-US" sz="1600" dirty="0"/>
              <a:t>SO</a:t>
            </a:r>
          </a:p>
        </p:txBody>
      </p:sp>
      <p:pic>
        <p:nvPicPr>
          <p:cNvPr id="65544" name="Picture 8" descr="C:\Documents and Settings\Wally Smith\Desktop\My Pictures\C G Aux Photos\insignia_files\vcdr.jpg"/>
          <p:cNvPicPr>
            <a:picLocks noChangeAspect="1" noChangeArrowheads="1"/>
          </p:cNvPicPr>
          <p:nvPr/>
        </p:nvPicPr>
        <p:blipFill>
          <a:blip r:embed="rId8" cstate="print"/>
          <a:srcRect/>
          <a:stretch>
            <a:fillRect/>
          </a:stretch>
        </p:blipFill>
        <p:spPr bwMode="auto">
          <a:xfrm>
            <a:off x="3733800" y="3581400"/>
            <a:ext cx="1237343" cy="914400"/>
          </a:xfrm>
          <a:prstGeom prst="rect">
            <a:avLst/>
          </a:prstGeom>
          <a:noFill/>
        </p:spPr>
      </p:pic>
      <p:sp>
        <p:nvSpPr>
          <p:cNvPr id="33" name="Text Box 25"/>
          <p:cNvSpPr txBox="1">
            <a:spLocks noChangeArrowheads="1"/>
          </p:cNvSpPr>
          <p:nvPr/>
        </p:nvSpPr>
        <p:spPr bwMode="auto">
          <a:xfrm>
            <a:off x="3733800" y="4495800"/>
            <a:ext cx="1219200" cy="338554"/>
          </a:xfrm>
          <a:prstGeom prst="rect">
            <a:avLst/>
          </a:prstGeom>
          <a:noFill/>
          <a:ln w="9525">
            <a:noFill/>
            <a:miter lim="800000"/>
            <a:headEnd/>
            <a:tailEnd/>
          </a:ln>
          <a:effectLst/>
        </p:spPr>
        <p:txBody>
          <a:bodyPr wrap="square">
            <a:spAutoFit/>
          </a:bodyPr>
          <a:lstStyle/>
          <a:p>
            <a:pPr algn="ctr"/>
            <a:r>
              <a:rPr lang="en-US" sz="1600" dirty="0"/>
              <a:t>VCDR</a:t>
            </a:r>
          </a:p>
        </p:txBody>
      </p:sp>
      <p:pic>
        <p:nvPicPr>
          <p:cNvPr id="65545" name="Picture 9" descr="C:\Documents and Settings\Wally Smith\Desktop\My Pictures\C G Aux Photos\insignia_files\dcdr.jpg"/>
          <p:cNvPicPr>
            <a:picLocks noChangeAspect="1" noChangeArrowheads="1"/>
          </p:cNvPicPr>
          <p:nvPr/>
        </p:nvPicPr>
        <p:blipFill>
          <a:blip r:embed="rId9" cstate="print"/>
          <a:srcRect/>
          <a:stretch>
            <a:fillRect/>
          </a:stretch>
        </p:blipFill>
        <p:spPr bwMode="auto">
          <a:xfrm>
            <a:off x="3733800" y="4953000"/>
            <a:ext cx="1270820" cy="914400"/>
          </a:xfrm>
          <a:prstGeom prst="rect">
            <a:avLst/>
          </a:prstGeom>
          <a:noFill/>
        </p:spPr>
      </p:pic>
      <p:sp>
        <p:nvSpPr>
          <p:cNvPr id="35" name="Text Box 25"/>
          <p:cNvSpPr txBox="1">
            <a:spLocks noChangeArrowheads="1"/>
          </p:cNvSpPr>
          <p:nvPr/>
        </p:nvSpPr>
        <p:spPr bwMode="auto">
          <a:xfrm>
            <a:off x="5486400" y="3200400"/>
            <a:ext cx="1295400" cy="338554"/>
          </a:xfrm>
          <a:prstGeom prst="rect">
            <a:avLst/>
          </a:prstGeom>
          <a:noFill/>
          <a:ln w="9525">
            <a:noFill/>
            <a:miter lim="800000"/>
            <a:headEnd/>
            <a:tailEnd/>
          </a:ln>
          <a:effectLst/>
        </p:spPr>
        <p:txBody>
          <a:bodyPr wrap="square">
            <a:spAutoFit/>
          </a:bodyPr>
          <a:lstStyle/>
          <a:p>
            <a:pPr algn="ctr"/>
            <a:r>
              <a:rPr lang="en-US" sz="1600" dirty="0"/>
              <a:t>ADSO</a:t>
            </a:r>
          </a:p>
        </p:txBody>
      </p:sp>
      <p:sp>
        <p:nvSpPr>
          <p:cNvPr id="36" name="Text Box 17"/>
          <p:cNvSpPr txBox="1">
            <a:spLocks noChangeArrowheads="1"/>
          </p:cNvSpPr>
          <p:nvPr/>
        </p:nvSpPr>
        <p:spPr bwMode="auto">
          <a:xfrm>
            <a:off x="6553200" y="1828800"/>
            <a:ext cx="1143000" cy="400110"/>
          </a:xfrm>
          <a:prstGeom prst="rect">
            <a:avLst/>
          </a:prstGeom>
          <a:noFill/>
          <a:ln w="9525">
            <a:noFill/>
            <a:miter lim="800000"/>
            <a:headEnd/>
            <a:tailEnd/>
          </a:ln>
          <a:effectLst/>
        </p:spPr>
        <p:txBody>
          <a:bodyPr wrap="square">
            <a:spAutoFit/>
          </a:bodyPr>
          <a:lstStyle/>
          <a:p>
            <a:pPr algn="ctr">
              <a:spcBef>
                <a:spcPct val="50000"/>
              </a:spcBef>
            </a:pPr>
            <a:r>
              <a:rPr lang="en-US" sz="2000" b="1" u="sng" dirty="0">
                <a:effectLst>
                  <a:outerShdw blurRad="38100" dist="38100" dir="2700000" algn="tl">
                    <a:srgbClr val="000000">
                      <a:alpha val="43137"/>
                    </a:srgbClr>
                  </a:outerShdw>
                </a:effectLst>
              </a:rPr>
              <a:t>District</a:t>
            </a:r>
          </a:p>
        </p:txBody>
      </p:sp>
      <p:pic>
        <p:nvPicPr>
          <p:cNvPr id="65546" name="Picture 10" descr="C:\Documents and Settings\Wally Smith\Desktop\My Pictures\C G Aux Photos\insignia_files\adso.jpg"/>
          <p:cNvPicPr>
            <a:picLocks noChangeAspect="1" noChangeArrowheads="1"/>
          </p:cNvPicPr>
          <p:nvPr/>
        </p:nvPicPr>
        <p:blipFill>
          <a:blip r:embed="rId10" cstate="print"/>
          <a:srcRect/>
          <a:stretch>
            <a:fillRect/>
          </a:stretch>
        </p:blipFill>
        <p:spPr bwMode="auto">
          <a:xfrm>
            <a:off x="5486400" y="2286000"/>
            <a:ext cx="1285570" cy="914400"/>
          </a:xfrm>
          <a:prstGeom prst="rect">
            <a:avLst/>
          </a:prstGeom>
          <a:noFill/>
        </p:spPr>
      </p:pic>
      <p:sp>
        <p:nvSpPr>
          <p:cNvPr id="39" name="Text Box 25"/>
          <p:cNvSpPr txBox="1">
            <a:spLocks noChangeArrowheads="1"/>
          </p:cNvSpPr>
          <p:nvPr/>
        </p:nvSpPr>
        <p:spPr bwMode="auto">
          <a:xfrm>
            <a:off x="5486400" y="4800600"/>
            <a:ext cx="1219200" cy="338554"/>
          </a:xfrm>
          <a:prstGeom prst="rect">
            <a:avLst/>
          </a:prstGeom>
          <a:noFill/>
          <a:ln w="9525">
            <a:noFill/>
            <a:miter lim="800000"/>
            <a:headEnd/>
            <a:tailEnd/>
          </a:ln>
          <a:effectLst/>
        </p:spPr>
        <p:txBody>
          <a:bodyPr wrap="square">
            <a:spAutoFit/>
          </a:bodyPr>
          <a:lstStyle/>
          <a:p>
            <a:pPr algn="ctr"/>
            <a:r>
              <a:rPr lang="en-US" sz="1600" dirty="0"/>
              <a:t>DSO</a:t>
            </a:r>
          </a:p>
        </p:txBody>
      </p:sp>
      <p:pic>
        <p:nvPicPr>
          <p:cNvPr id="65547" name="Picture 11" descr="C:\Documents and Settings\Wally Smith\Desktop\My Pictures\C G Aux Photos\insignia_files\dso.jpg"/>
          <p:cNvPicPr>
            <a:picLocks noChangeAspect="1" noChangeArrowheads="1"/>
          </p:cNvPicPr>
          <p:nvPr/>
        </p:nvPicPr>
        <p:blipFill>
          <a:blip r:embed="rId11" cstate="print"/>
          <a:srcRect/>
          <a:stretch>
            <a:fillRect/>
          </a:stretch>
        </p:blipFill>
        <p:spPr bwMode="auto">
          <a:xfrm>
            <a:off x="5486400" y="3886200"/>
            <a:ext cx="1251858" cy="914400"/>
          </a:xfrm>
          <a:prstGeom prst="rect">
            <a:avLst/>
          </a:prstGeom>
          <a:noFill/>
        </p:spPr>
      </p:pic>
      <p:pic>
        <p:nvPicPr>
          <p:cNvPr id="65548" name="Picture 12" descr="C:\Documents and Settings\Wally Smith\Desktop\My Pictures\C G Aux Photos\insignia_files\dcapt.jpg"/>
          <p:cNvPicPr>
            <a:picLocks noChangeAspect="1" noChangeArrowheads="1"/>
          </p:cNvPicPr>
          <p:nvPr/>
        </p:nvPicPr>
        <p:blipFill>
          <a:blip r:embed="rId12" cstate="print"/>
          <a:srcRect/>
          <a:stretch>
            <a:fillRect/>
          </a:stretch>
        </p:blipFill>
        <p:spPr bwMode="auto">
          <a:xfrm>
            <a:off x="7505700" y="2286000"/>
            <a:ext cx="1257300" cy="914400"/>
          </a:xfrm>
          <a:prstGeom prst="rect">
            <a:avLst/>
          </a:prstGeom>
          <a:noFill/>
        </p:spPr>
      </p:pic>
      <p:sp>
        <p:nvSpPr>
          <p:cNvPr id="43" name="Text Box 25"/>
          <p:cNvSpPr txBox="1">
            <a:spLocks noChangeArrowheads="1"/>
          </p:cNvSpPr>
          <p:nvPr/>
        </p:nvSpPr>
        <p:spPr bwMode="auto">
          <a:xfrm>
            <a:off x="3733800" y="5791200"/>
            <a:ext cx="1219200" cy="338554"/>
          </a:xfrm>
          <a:prstGeom prst="rect">
            <a:avLst/>
          </a:prstGeom>
          <a:noFill/>
          <a:ln w="9525">
            <a:noFill/>
            <a:miter lim="800000"/>
            <a:headEnd/>
            <a:tailEnd/>
          </a:ln>
          <a:effectLst/>
        </p:spPr>
        <p:txBody>
          <a:bodyPr wrap="square">
            <a:spAutoFit/>
          </a:bodyPr>
          <a:lstStyle/>
          <a:p>
            <a:pPr algn="ctr"/>
            <a:r>
              <a:rPr lang="en-US" sz="1600" dirty="0"/>
              <a:t>DCDR</a:t>
            </a:r>
          </a:p>
        </p:txBody>
      </p:sp>
      <p:sp>
        <p:nvSpPr>
          <p:cNvPr id="45" name="Text Box 25"/>
          <p:cNvSpPr txBox="1">
            <a:spLocks noChangeArrowheads="1"/>
          </p:cNvSpPr>
          <p:nvPr/>
        </p:nvSpPr>
        <p:spPr bwMode="auto">
          <a:xfrm>
            <a:off x="6629400" y="6400800"/>
            <a:ext cx="914400" cy="338554"/>
          </a:xfrm>
          <a:prstGeom prst="rect">
            <a:avLst/>
          </a:prstGeom>
          <a:noFill/>
          <a:ln w="9525">
            <a:noFill/>
            <a:miter lim="800000"/>
            <a:headEnd/>
            <a:tailEnd/>
          </a:ln>
          <a:effectLst/>
        </p:spPr>
        <p:txBody>
          <a:bodyPr wrap="square">
            <a:spAutoFit/>
          </a:bodyPr>
          <a:lstStyle/>
          <a:p>
            <a:pPr algn="ctr"/>
            <a:r>
              <a:rPr lang="en-US" sz="1600" dirty="0"/>
              <a:t>DCO</a:t>
            </a:r>
          </a:p>
        </p:txBody>
      </p:sp>
      <p:sp>
        <p:nvSpPr>
          <p:cNvPr id="46" name="Text Box 25"/>
          <p:cNvSpPr txBox="1">
            <a:spLocks noChangeArrowheads="1"/>
          </p:cNvSpPr>
          <p:nvPr/>
        </p:nvSpPr>
        <p:spPr bwMode="auto">
          <a:xfrm>
            <a:off x="7696200" y="4876800"/>
            <a:ext cx="914400" cy="338554"/>
          </a:xfrm>
          <a:prstGeom prst="rect">
            <a:avLst/>
          </a:prstGeom>
          <a:noFill/>
          <a:ln w="9525">
            <a:noFill/>
            <a:miter lim="800000"/>
            <a:headEnd/>
            <a:tailEnd/>
          </a:ln>
          <a:effectLst/>
        </p:spPr>
        <p:txBody>
          <a:bodyPr wrap="square">
            <a:spAutoFit/>
          </a:bodyPr>
          <a:lstStyle/>
          <a:p>
            <a:pPr algn="ctr"/>
            <a:r>
              <a:rPr lang="en-US" sz="1600" dirty="0"/>
              <a:t>DCOS</a:t>
            </a:r>
          </a:p>
        </p:txBody>
      </p:sp>
      <p:sp>
        <p:nvSpPr>
          <p:cNvPr id="47" name="Text Box 25"/>
          <p:cNvSpPr txBox="1">
            <a:spLocks noChangeArrowheads="1"/>
          </p:cNvSpPr>
          <p:nvPr/>
        </p:nvSpPr>
        <p:spPr bwMode="auto">
          <a:xfrm>
            <a:off x="7467600" y="3200400"/>
            <a:ext cx="1295400" cy="338554"/>
          </a:xfrm>
          <a:prstGeom prst="rect">
            <a:avLst/>
          </a:prstGeom>
          <a:noFill/>
          <a:ln w="9525">
            <a:noFill/>
            <a:miter lim="800000"/>
            <a:headEnd/>
            <a:tailEnd/>
          </a:ln>
          <a:effectLst/>
        </p:spPr>
        <p:txBody>
          <a:bodyPr wrap="square">
            <a:spAutoFit/>
          </a:bodyPr>
          <a:lstStyle/>
          <a:p>
            <a:pPr algn="ctr"/>
            <a:r>
              <a:rPr lang="en-US" sz="1600" dirty="0"/>
              <a:t>DCAPT</a:t>
            </a:r>
          </a:p>
        </p:txBody>
      </p:sp>
      <p:pic>
        <p:nvPicPr>
          <p:cNvPr id="65549" name="Picture 13" descr="C:\Documents and Settings\Wally Smith\Desktop\My Pictures\C G Aux Photos\insignia_files\dcos.jpg"/>
          <p:cNvPicPr>
            <a:picLocks noChangeAspect="1" noChangeArrowheads="1"/>
          </p:cNvPicPr>
          <p:nvPr/>
        </p:nvPicPr>
        <p:blipFill>
          <a:blip r:embed="rId12" cstate="print"/>
          <a:srcRect/>
          <a:stretch>
            <a:fillRect/>
          </a:stretch>
        </p:blipFill>
        <p:spPr bwMode="auto">
          <a:xfrm>
            <a:off x="7543800" y="3962400"/>
            <a:ext cx="1219200" cy="914400"/>
          </a:xfrm>
          <a:prstGeom prst="rect">
            <a:avLst/>
          </a:prstGeom>
          <a:noFill/>
        </p:spPr>
      </p:pic>
      <p:pic>
        <p:nvPicPr>
          <p:cNvPr id="65550" name="Picture 14" descr="C:\Documents and Settings\Wally Smith\Desktop\My Pictures\C G Aux Photos\insignia_files\dco.jpg"/>
          <p:cNvPicPr>
            <a:picLocks noChangeAspect="1" noChangeArrowheads="1"/>
          </p:cNvPicPr>
          <p:nvPr/>
        </p:nvPicPr>
        <p:blipFill>
          <a:blip r:embed="rId13" cstate="print"/>
          <a:srcRect/>
          <a:stretch>
            <a:fillRect/>
          </a:stretch>
        </p:blipFill>
        <p:spPr bwMode="auto">
          <a:xfrm>
            <a:off x="6477000" y="5486400"/>
            <a:ext cx="1219200" cy="914400"/>
          </a:xfrm>
          <a:prstGeom prst="rect">
            <a:avLst/>
          </a:prstGeom>
          <a:noFill/>
        </p:spPr>
      </p:pic>
      <p:sp>
        <p:nvSpPr>
          <p:cNvPr id="50" name="Rectangle 49"/>
          <p:cNvSpPr/>
          <p:nvPr/>
        </p:nvSpPr>
        <p:spPr>
          <a:xfrm>
            <a:off x="2057400" y="3200400"/>
            <a:ext cx="1295400" cy="338554"/>
          </a:xfrm>
          <a:prstGeom prst="rect">
            <a:avLst/>
          </a:prstGeom>
        </p:spPr>
        <p:txBody>
          <a:bodyPr wrap="square">
            <a:spAutoFit/>
          </a:bodyPr>
          <a:lstStyle/>
          <a:p>
            <a:pPr lvl="0" algn="ctr"/>
            <a:r>
              <a:rPr lang="en-US" sz="1600" dirty="0">
                <a:solidFill>
                  <a:srgbClr val="FFFFFF"/>
                </a:solidFill>
              </a:rPr>
              <a:t>VFC</a:t>
            </a:r>
          </a:p>
        </p:txBody>
      </p:sp>
      <p:pic>
        <p:nvPicPr>
          <p:cNvPr id="65551" name="Picture 15" descr="C:\Documents and Settings\Wally Smith\Desktop\My Pictures\C G Aux Photos\insignia_files\naco.jpg"/>
          <p:cNvPicPr>
            <a:picLocks noChangeAspect="1" noChangeArrowheads="1"/>
          </p:cNvPicPr>
          <p:nvPr/>
        </p:nvPicPr>
        <p:blipFill>
          <a:blip r:embed="rId14" cstate="print"/>
          <a:srcRect/>
          <a:stretch>
            <a:fillRect/>
          </a:stretch>
        </p:blipFill>
        <p:spPr bwMode="auto">
          <a:xfrm>
            <a:off x="1295400" y="5410200"/>
            <a:ext cx="1255486" cy="914400"/>
          </a:xfrm>
          <a:prstGeom prst="rect">
            <a:avLst/>
          </a:prstGeom>
          <a:noFill/>
        </p:spPr>
      </p:pic>
      <p:sp>
        <p:nvSpPr>
          <p:cNvPr id="52" name="Text Box 17"/>
          <p:cNvSpPr txBox="1">
            <a:spLocks noChangeArrowheads="1"/>
          </p:cNvSpPr>
          <p:nvPr/>
        </p:nvSpPr>
        <p:spPr bwMode="auto">
          <a:xfrm>
            <a:off x="1143000" y="4953000"/>
            <a:ext cx="1524000" cy="400110"/>
          </a:xfrm>
          <a:prstGeom prst="rect">
            <a:avLst/>
          </a:prstGeom>
          <a:noFill/>
          <a:ln w="9525">
            <a:noFill/>
            <a:miter lim="800000"/>
            <a:headEnd/>
            <a:tailEnd/>
          </a:ln>
          <a:effectLst/>
        </p:spPr>
        <p:txBody>
          <a:bodyPr wrap="square">
            <a:spAutoFit/>
          </a:bodyPr>
          <a:lstStyle/>
          <a:p>
            <a:pPr algn="ctr">
              <a:spcBef>
                <a:spcPct val="50000"/>
              </a:spcBef>
            </a:pPr>
            <a:r>
              <a:rPr lang="en-US" sz="2000" b="1" u="sng" dirty="0">
                <a:effectLst>
                  <a:outerShdw blurRad="38100" dist="38100" dir="2700000" algn="tl">
                    <a:srgbClr val="000000">
                      <a:alpha val="43137"/>
                    </a:srgbClr>
                  </a:outerShdw>
                </a:effectLst>
              </a:rPr>
              <a:t>National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0"/>
                                  </p:iterate>
                                  <p:childTnLst>
                                    <p:set>
                                      <p:cBhvr>
                                        <p:cTn id="6" dur="1" fill="hold">
                                          <p:stCondLst>
                                            <p:cond delay="0"/>
                                          </p:stCondLst>
                                        </p:cTn>
                                        <p:tgtEl>
                                          <p:spTgt spid="29698"/>
                                        </p:tgtEl>
                                        <p:attrNameLst>
                                          <p:attrName>style.visibility</p:attrName>
                                        </p:attrNameLst>
                                      </p:cBhvr>
                                      <p:to>
                                        <p:strVal val="visible"/>
                                      </p:to>
                                    </p:set>
                                    <p:animEffect transition="in" filter="fade">
                                      <p:cBhvr>
                                        <p:cTn id="7" dur="500"/>
                                        <p:tgtEl>
                                          <p:spTgt spid="29698"/>
                                        </p:tgtEl>
                                      </p:cBhvr>
                                    </p:animEffect>
                                  </p:childTnLst>
                                </p:cTn>
                              </p:par>
                              <p:par>
                                <p:cTn id="8" presetID="15" presetClass="entr" presetSubtype="0" fill="hold" nodeType="withEffect">
                                  <p:stCondLst>
                                    <p:cond delay="0"/>
                                  </p:stCondLst>
                                  <p:childTnLst>
                                    <p:set>
                                      <p:cBhvr>
                                        <p:cTn id="9" dur="1" fill="hold">
                                          <p:stCondLst>
                                            <p:cond delay="0"/>
                                          </p:stCondLst>
                                        </p:cTn>
                                        <p:tgtEl>
                                          <p:spTgt spid="29712"/>
                                        </p:tgtEl>
                                        <p:attrNameLst>
                                          <p:attrName>style.visibility</p:attrName>
                                        </p:attrNameLst>
                                      </p:cBhvr>
                                      <p:to>
                                        <p:strVal val="visible"/>
                                      </p:to>
                                    </p:set>
                                    <p:anim calcmode="lin" valueType="num">
                                      <p:cBhvr>
                                        <p:cTn id="10" dur="500" fill="hold"/>
                                        <p:tgtEl>
                                          <p:spTgt spid="29712"/>
                                        </p:tgtEl>
                                        <p:attrNameLst>
                                          <p:attrName>ppt_w</p:attrName>
                                        </p:attrNameLst>
                                      </p:cBhvr>
                                      <p:tavLst>
                                        <p:tav tm="0">
                                          <p:val>
                                            <p:fltVal val="0"/>
                                          </p:val>
                                        </p:tav>
                                        <p:tav tm="100000">
                                          <p:val>
                                            <p:strVal val="#ppt_w"/>
                                          </p:val>
                                        </p:tav>
                                      </p:tavLst>
                                    </p:anim>
                                    <p:anim calcmode="lin" valueType="num">
                                      <p:cBhvr>
                                        <p:cTn id="11" dur="500" fill="hold"/>
                                        <p:tgtEl>
                                          <p:spTgt spid="29712"/>
                                        </p:tgtEl>
                                        <p:attrNameLst>
                                          <p:attrName>ppt_h</p:attrName>
                                        </p:attrNameLst>
                                      </p:cBhvr>
                                      <p:tavLst>
                                        <p:tav tm="0">
                                          <p:val>
                                            <p:fltVal val="0"/>
                                          </p:val>
                                        </p:tav>
                                        <p:tav tm="100000">
                                          <p:val>
                                            <p:strVal val="#ppt_h"/>
                                          </p:val>
                                        </p:tav>
                                      </p:tavLst>
                                    </p:anim>
                                    <p:anim calcmode="lin" valueType="num">
                                      <p:cBhvr>
                                        <p:cTn id="12" dur="500" fill="hold"/>
                                        <p:tgtEl>
                                          <p:spTgt spid="29712"/>
                                        </p:tgtEl>
                                        <p:attrNameLst>
                                          <p:attrName>ppt_x</p:attrName>
                                        </p:attrNameLst>
                                      </p:cBhvr>
                                      <p:tavLst>
                                        <p:tav tm="0" fmla="#ppt_x+(cos(-2*pi*(1-$))*-#ppt_x-sin(-2*pi*(1-$))*(1-#ppt_y))*(1-$)">
                                          <p:val>
                                            <p:fltVal val="0"/>
                                          </p:val>
                                        </p:tav>
                                        <p:tav tm="100000">
                                          <p:val>
                                            <p:fltVal val="1"/>
                                          </p:val>
                                        </p:tav>
                                      </p:tavLst>
                                    </p:anim>
                                    <p:anim calcmode="lin" valueType="num">
                                      <p:cBhvr>
                                        <p:cTn id="13" dur="500" fill="hold"/>
                                        <p:tgtEl>
                                          <p:spTgt spid="29712"/>
                                        </p:tgtEl>
                                        <p:attrNameLst>
                                          <p:attrName>ppt_y</p:attrName>
                                        </p:attrNameLst>
                                      </p:cBhvr>
                                      <p:tavLst>
                                        <p:tav tm="0" fmla="#ppt_y+(sin(-2*pi*(1-$))*-#ppt_x+cos(-2*pi*(1-$))*(1-#ppt_y))*(1-$)">
                                          <p:val>
                                            <p:fltVal val="0"/>
                                          </p:val>
                                        </p:tav>
                                        <p:tav tm="100000">
                                          <p:val>
                                            <p:fltVal val="1"/>
                                          </p:val>
                                        </p:tav>
                                      </p:tavLst>
                                    </p:anim>
                                  </p:childTnLst>
                                </p:cTn>
                              </p:par>
                            </p:childTnLst>
                          </p:cTn>
                        </p:par>
                        <p:par>
                          <p:cTn id="14" fill="hold">
                            <p:stCondLst>
                              <p:cond delay="500"/>
                            </p:stCondLst>
                            <p:childTnLst>
                              <p:par>
                                <p:cTn id="15" presetID="18" presetClass="emph" presetSubtype="0" fill="hold" grpId="1" nodeType="afterEffect">
                                  <p:stCondLst>
                                    <p:cond delay="0"/>
                                  </p:stCondLst>
                                  <p:iterate type="lt">
                                    <p:tmPct val="4000"/>
                                  </p:iterate>
                                  <p:childTnLst>
                                    <p:set>
                                      <p:cBhvr override="childStyle">
                                        <p:cTn id="16" dur="500" fill="hold"/>
                                        <p:tgtEl>
                                          <p:spTgt spid="29698"/>
                                        </p:tgtEl>
                                        <p:attrNameLst>
                                          <p:attrName>style.textDecorationUnderline</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9713"/>
                                        </p:tgtEl>
                                        <p:attrNameLst>
                                          <p:attrName>style.visibility</p:attrName>
                                        </p:attrNameLst>
                                      </p:cBhvr>
                                      <p:to>
                                        <p:strVal val="visible"/>
                                      </p:to>
                                    </p:set>
                                    <p:animEffect transition="in" filter="fade">
                                      <p:cBhvr>
                                        <p:cTn id="21" dur="500"/>
                                        <p:tgtEl>
                                          <p:spTgt spid="29713"/>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65539"/>
                                        </p:tgtEl>
                                        <p:attrNameLst>
                                          <p:attrName>style.visibility</p:attrName>
                                        </p:attrNameLst>
                                      </p:cBhvr>
                                      <p:to>
                                        <p:strVal val="visible"/>
                                      </p:to>
                                    </p:set>
                                    <p:animEffect transition="in" filter="fade">
                                      <p:cBhvr>
                                        <p:cTn id="25" dur="1000"/>
                                        <p:tgtEl>
                                          <p:spTgt spid="65539"/>
                                        </p:tgtEl>
                                      </p:cBhvr>
                                    </p:animEffect>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65540"/>
                                        </p:tgtEl>
                                        <p:attrNameLst>
                                          <p:attrName>style.visibility</p:attrName>
                                        </p:attrNameLst>
                                      </p:cBhvr>
                                      <p:to>
                                        <p:strVal val="visible"/>
                                      </p:to>
                                    </p:set>
                                    <p:animEffect transition="in" filter="fade">
                                      <p:cBhvr>
                                        <p:cTn id="33" dur="1000"/>
                                        <p:tgtEl>
                                          <p:spTgt spid="65540"/>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29721"/>
                                        </p:tgtEl>
                                        <p:attrNameLst>
                                          <p:attrName>style.visibility</p:attrName>
                                        </p:attrNameLst>
                                      </p:cBhvr>
                                      <p:to>
                                        <p:strVal val="visible"/>
                                      </p:to>
                                    </p:set>
                                    <p:animEffect transition="in" filter="fade">
                                      <p:cBhvr>
                                        <p:cTn id="37" dur="1000"/>
                                        <p:tgtEl>
                                          <p:spTgt spid="29721"/>
                                        </p:tgtEl>
                                      </p:cBhvr>
                                    </p:animEffect>
                                  </p:childTnLst>
                                </p:cTn>
                              </p:par>
                            </p:childTnLst>
                          </p:cTn>
                        </p:par>
                        <p:par>
                          <p:cTn id="38" fill="hold">
                            <p:stCondLst>
                              <p:cond delay="4500"/>
                            </p:stCondLst>
                            <p:childTnLst>
                              <p:par>
                                <p:cTn id="39" presetID="10" presetClass="entr" presetSubtype="0" fill="hold" nodeType="afterEffect">
                                  <p:stCondLst>
                                    <p:cond delay="0"/>
                                  </p:stCondLst>
                                  <p:childTnLst>
                                    <p:set>
                                      <p:cBhvr>
                                        <p:cTn id="40" dur="1" fill="hold">
                                          <p:stCondLst>
                                            <p:cond delay="0"/>
                                          </p:stCondLst>
                                        </p:cTn>
                                        <p:tgtEl>
                                          <p:spTgt spid="65541"/>
                                        </p:tgtEl>
                                        <p:attrNameLst>
                                          <p:attrName>style.visibility</p:attrName>
                                        </p:attrNameLst>
                                      </p:cBhvr>
                                      <p:to>
                                        <p:strVal val="visible"/>
                                      </p:to>
                                    </p:set>
                                    <p:animEffect transition="in" filter="fade">
                                      <p:cBhvr>
                                        <p:cTn id="41" dur="1000"/>
                                        <p:tgtEl>
                                          <p:spTgt spid="65541"/>
                                        </p:tgtEl>
                                      </p:cBhvr>
                                    </p:animEffect>
                                  </p:childTnLst>
                                </p:cTn>
                              </p:par>
                            </p:childTnLst>
                          </p:cTn>
                        </p:par>
                        <p:par>
                          <p:cTn id="42" fill="hold">
                            <p:stCondLst>
                              <p:cond delay="5500"/>
                            </p:stCondLst>
                            <p:childTnLst>
                              <p:par>
                                <p:cTn id="43" presetID="10" presetClass="entr" presetSubtype="0" fill="hold" grpId="0"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fade">
                                      <p:cBhvr>
                                        <p:cTn id="45" dur="1000"/>
                                        <p:tgtEl>
                                          <p:spTgt spid="50"/>
                                        </p:tgtEl>
                                      </p:cBhvr>
                                    </p:animEffect>
                                  </p:childTnLst>
                                </p:cTn>
                              </p:par>
                            </p:childTnLst>
                          </p:cTn>
                        </p:par>
                        <p:par>
                          <p:cTn id="46" fill="hold">
                            <p:stCondLst>
                              <p:cond delay="7500"/>
                            </p:stCondLst>
                            <p:childTnLst>
                              <p:par>
                                <p:cTn id="47" presetID="10" presetClass="entr" presetSubtype="0" fill="hold" nodeType="afterEffect">
                                  <p:stCondLst>
                                    <p:cond delay="0"/>
                                  </p:stCondLst>
                                  <p:childTnLst>
                                    <p:set>
                                      <p:cBhvr>
                                        <p:cTn id="48" dur="1" fill="hold">
                                          <p:stCondLst>
                                            <p:cond delay="0"/>
                                          </p:stCondLst>
                                        </p:cTn>
                                        <p:tgtEl>
                                          <p:spTgt spid="65542"/>
                                        </p:tgtEl>
                                        <p:attrNameLst>
                                          <p:attrName>style.visibility</p:attrName>
                                        </p:attrNameLst>
                                      </p:cBhvr>
                                      <p:to>
                                        <p:strVal val="visible"/>
                                      </p:to>
                                    </p:set>
                                    <p:animEffect transition="in" filter="fade">
                                      <p:cBhvr>
                                        <p:cTn id="49" dur="1000"/>
                                        <p:tgtEl>
                                          <p:spTgt spid="65542"/>
                                        </p:tgtEl>
                                      </p:cBhvr>
                                    </p:animEffect>
                                  </p:childTnLst>
                                </p:cTn>
                              </p:par>
                            </p:childTnLst>
                          </p:cTn>
                        </p:par>
                        <p:par>
                          <p:cTn id="50" fill="hold">
                            <p:stCondLst>
                              <p:cond delay="8500"/>
                            </p:stCondLst>
                            <p:childTnLst>
                              <p:par>
                                <p:cTn id="51" presetID="10" presetClass="entr" presetSubtype="0"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1000"/>
                                        <p:tgtEl>
                                          <p:spTgt spid="2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500"/>
                                        <p:tgtEl>
                                          <p:spTgt spid="28"/>
                                        </p:tgtEl>
                                      </p:cBhvr>
                                    </p:animEffect>
                                  </p:childTnLst>
                                </p:cTn>
                              </p:par>
                            </p:childTnLst>
                          </p:cTn>
                        </p:par>
                        <p:par>
                          <p:cTn id="59" fill="hold">
                            <p:stCondLst>
                              <p:cond delay="500"/>
                            </p:stCondLst>
                            <p:childTnLst>
                              <p:par>
                                <p:cTn id="60" presetID="10" presetClass="entr" presetSubtype="0" fill="hold" nodeType="afterEffect">
                                  <p:stCondLst>
                                    <p:cond delay="0"/>
                                  </p:stCondLst>
                                  <p:childTnLst>
                                    <p:set>
                                      <p:cBhvr>
                                        <p:cTn id="61" dur="1" fill="hold">
                                          <p:stCondLst>
                                            <p:cond delay="0"/>
                                          </p:stCondLst>
                                        </p:cTn>
                                        <p:tgtEl>
                                          <p:spTgt spid="65543"/>
                                        </p:tgtEl>
                                        <p:attrNameLst>
                                          <p:attrName>style.visibility</p:attrName>
                                        </p:attrNameLst>
                                      </p:cBhvr>
                                      <p:to>
                                        <p:strVal val="visible"/>
                                      </p:to>
                                    </p:set>
                                    <p:animEffect transition="in" filter="fade">
                                      <p:cBhvr>
                                        <p:cTn id="62" dur="1000"/>
                                        <p:tgtEl>
                                          <p:spTgt spid="65543"/>
                                        </p:tgtEl>
                                      </p:cBhvr>
                                    </p:animEffect>
                                  </p:childTnLst>
                                </p:cTn>
                              </p:par>
                            </p:childTnLst>
                          </p:cTn>
                        </p:par>
                        <p:par>
                          <p:cTn id="63" fill="hold">
                            <p:stCondLst>
                              <p:cond delay="1500"/>
                            </p:stCondLst>
                            <p:childTnLst>
                              <p:par>
                                <p:cTn id="64" presetID="10" presetClass="entr" presetSubtype="0" fill="hold" grpId="0"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childTnLst>
                                </p:cTn>
                              </p:par>
                            </p:childTnLst>
                          </p:cTn>
                        </p:par>
                        <p:par>
                          <p:cTn id="67" fill="hold">
                            <p:stCondLst>
                              <p:cond delay="2500"/>
                            </p:stCondLst>
                            <p:childTnLst>
                              <p:par>
                                <p:cTn id="68" presetID="10" presetClass="entr" presetSubtype="0" fill="hold" nodeType="afterEffect">
                                  <p:stCondLst>
                                    <p:cond delay="0"/>
                                  </p:stCondLst>
                                  <p:childTnLst>
                                    <p:set>
                                      <p:cBhvr>
                                        <p:cTn id="69" dur="1" fill="hold">
                                          <p:stCondLst>
                                            <p:cond delay="0"/>
                                          </p:stCondLst>
                                        </p:cTn>
                                        <p:tgtEl>
                                          <p:spTgt spid="65544"/>
                                        </p:tgtEl>
                                        <p:attrNameLst>
                                          <p:attrName>style.visibility</p:attrName>
                                        </p:attrNameLst>
                                      </p:cBhvr>
                                      <p:to>
                                        <p:strVal val="visible"/>
                                      </p:to>
                                    </p:set>
                                    <p:animEffect transition="in" filter="fade">
                                      <p:cBhvr>
                                        <p:cTn id="70" dur="1000"/>
                                        <p:tgtEl>
                                          <p:spTgt spid="65544"/>
                                        </p:tgtEl>
                                      </p:cBhvr>
                                    </p:animEffect>
                                  </p:childTnLst>
                                </p:cTn>
                              </p:par>
                            </p:childTnLst>
                          </p:cTn>
                        </p:par>
                        <p:par>
                          <p:cTn id="71" fill="hold">
                            <p:stCondLst>
                              <p:cond delay="3500"/>
                            </p:stCondLst>
                            <p:childTnLst>
                              <p:par>
                                <p:cTn id="72" presetID="10" presetClass="entr" presetSubtype="0"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fade">
                                      <p:cBhvr>
                                        <p:cTn id="74" dur="1000"/>
                                        <p:tgtEl>
                                          <p:spTgt spid="33"/>
                                        </p:tgtEl>
                                      </p:cBhvr>
                                    </p:animEffect>
                                  </p:childTnLst>
                                </p:cTn>
                              </p:par>
                            </p:childTnLst>
                          </p:cTn>
                        </p:par>
                        <p:par>
                          <p:cTn id="75" fill="hold">
                            <p:stCondLst>
                              <p:cond delay="4500"/>
                            </p:stCondLst>
                            <p:childTnLst>
                              <p:par>
                                <p:cTn id="76" presetID="10" presetClass="entr" presetSubtype="0" fill="hold" nodeType="afterEffect">
                                  <p:stCondLst>
                                    <p:cond delay="0"/>
                                  </p:stCondLst>
                                  <p:childTnLst>
                                    <p:set>
                                      <p:cBhvr>
                                        <p:cTn id="77" dur="1" fill="hold">
                                          <p:stCondLst>
                                            <p:cond delay="0"/>
                                          </p:stCondLst>
                                        </p:cTn>
                                        <p:tgtEl>
                                          <p:spTgt spid="65545"/>
                                        </p:tgtEl>
                                        <p:attrNameLst>
                                          <p:attrName>style.visibility</p:attrName>
                                        </p:attrNameLst>
                                      </p:cBhvr>
                                      <p:to>
                                        <p:strVal val="visible"/>
                                      </p:to>
                                    </p:set>
                                    <p:animEffect transition="in" filter="fade">
                                      <p:cBhvr>
                                        <p:cTn id="78" dur="1000"/>
                                        <p:tgtEl>
                                          <p:spTgt spid="65545"/>
                                        </p:tgtEl>
                                      </p:cBhvr>
                                    </p:animEffect>
                                  </p:childTnLst>
                                </p:cTn>
                              </p:par>
                            </p:childTnLst>
                          </p:cTn>
                        </p:par>
                        <p:par>
                          <p:cTn id="79" fill="hold">
                            <p:stCondLst>
                              <p:cond delay="5500"/>
                            </p:stCondLst>
                            <p:childTnLst>
                              <p:par>
                                <p:cTn id="80" presetID="10" presetClass="entr" presetSubtype="0"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fade">
                                      <p:cBhvr>
                                        <p:cTn id="82" dur="1000"/>
                                        <p:tgtEl>
                                          <p:spTgt spid="43"/>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fade">
                                      <p:cBhvr>
                                        <p:cTn id="87" dur="500"/>
                                        <p:tgtEl>
                                          <p:spTgt spid="36"/>
                                        </p:tgtEl>
                                      </p:cBhvr>
                                    </p:animEffect>
                                  </p:childTnLst>
                                </p:cTn>
                              </p:par>
                            </p:childTnLst>
                          </p:cTn>
                        </p:par>
                        <p:par>
                          <p:cTn id="88" fill="hold">
                            <p:stCondLst>
                              <p:cond delay="500"/>
                            </p:stCondLst>
                            <p:childTnLst>
                              <p:par>
                                <p:cTn id="89" presetID="10" presetClass="entr" presetSubtype="0" fill="hold" nodeType="afterEffect">
                                  <p:stCondLst>
                                    <p:cond delay="0"/>
                                  </p:stCondLst>
                                  <p:childTnLst>
                                    <p:set>
                                      <p:cBhvr>
                                        <p:cTn id="90" dur="1" fill="hold">
                                          <p:stCondLst>
                                            <p:cond delay="0"/>
                                          </p:stCondLst>
                                        </p:cTn>
                                        <p:tgtEl>
                                          <p:spTgt spid="65546"/>
                                        </p:tgtEl>
                                        <p:attrNameLst>
                                          <p:attrName>style.visibility</p:attrName>
                                        </p:attrNameLst>
                                      </p:cBhvr>
                                      <p:to>
                                        <p:strVal val="visible"/>
                                      </p:to>
                                    </p:set>
                                    <p:animEffect transition="in" filter="fade">
                                      <p:cBhvr>
                                        <p:cTn id="91" dur="1000"/>
                                        <p:tgtEl>
                                          <p:spTgt spid="65546"/>
                                        </p:tgtEl>
                                      </p:cBhvr>
                                    </p:animEffect>
                                  </p:childTnLst>
                                </p:cTn>
                              </p:par>
                            </p:childTnLst>
                          </p:cTn>
                        </p:par>
                        <p:par>
                          <p:cTn id="92" fill="hold">
                            <p:stCondLst>
                              <p:cond delay="1500"/>
                            </p:stCondLst>
                            <p:childTnLst>
                              <p:par>
                                <p:cTn id="93" presetID="10" presetClass="entr" presetSubtype="0"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fade">
                                      <p:cBhvr>
                                        <p:cTn id="95" dur="1000"/>
                                        <p:tgtEl>
                                          <p:spTgt spid="35"/>
                                        </p:tgtEl>
                                      </p:cBhvr>
                                    </p:animEffect>
                                  </p:childTnLst>
                                </p:cTn>
                              </p:par>
                            </p:childTnLst>
                          </p:cTn>
                        </p:par>
                        <p:par>
                          <p:cTn id="96" fill="hold">
                            <p:stCondLst>
                              <p:cond delay="2500"/>
                            </p:stCondLst>
                            <p:childTnLst>
                              <p:par>
                                <p:cTn id="97" presetID="10" presetClass="entr" presetSubtype="0" fill="hold" nodeType="afterEffect">
                                  <p:stCondLst>
                                    <p:cond delay="0"/>
                                  </p:stCondLst>
                                  <p:childTnLst>
                                    <p:set>
                                      <p:cBhvr>
                                        <p:cTn id="98" dur="1" fill="hold">
                                          <p:stCondLst>
                                            <p:cond delay="0"/>
                                          </p:stCondLst>
                                        </p:cTn>
                                        <p:tgtEl>
                                          <p:spTgt spid="65547"/>
                                        </p:tgtEl>
                                        <p:attrNameLst>
                                          <p:attrName>style.visibility</p:attrName>
                                        </p:attrNameLst>
                                      </p:cBhvr>
                                      <p:to>
                                        <p:strVal val="visible"/>
                                      </p:to>
                                    </p:set>
                                    <p:animEffect transition="in" filter="fade">
                                      <p:cBhvr>
                                        <p:cTn id="99" dur="1000"/>
                                        <p:tgtEl>
                                          <p:spTgt spid="65547"/>
                                        </p:tgtEl>
                                      </p:cBhvr>
                                    </p:animEffect>
                                  </p:childTnLst>
                                </p:cTn>
                              </p:par>
                            </p:childTnLst>
                          </p:cTn>
                        </p:par>
                        <p:par>
                          <p:cTn id="100" fill="hold">
                            <p:stCondLst>
                              <p:cond delay="3500"/>
                            </p:stCondLst>
                            <p:childTnLst>
                              <p:par>
                                <p:cTn id="101" presetID="10" presetClass="entr" presetSubtype="0"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fade">
                                      <p:cBhvr>
                                        <p:cTn id="103" dur="1000"/>
                                        <p:tgtEl>
                                          <p:spTgt spid="39"/>
                                        </p:tgtEl>
                                      </p:cBhvr>
                                    </p:animEffect>
                                  </p:childTnLst>
                                </p:cTn>
                              </p:par>
                            </p:childTnLst>
                          </p:cTn>
                        </p:par>
                        <p:par>
                          <p:cTn id="104" fill="hold">
                            <p:stCondLst>
                              <p:cond delay="4500"/>
                            </p:stCondLst>
                            <p:childTnLst>
                              <p:par>
                                <p:cTn id="105" presetID="10" presetClass="entr" presetSubtype="0" fill="hold" nodeType="afterEffect">
                                  <p:stCondLst>
                                    <p:cond delay="0"/>
                                  </p:stCondLst>
                                  <p:childTnLst>
                                    <p:set>
                                      <p:cBhvr>
                                        <p:cTn id="106" dur="1" fill="hold">
                                          <p:stCondLst>
                                            <p:cond delay="0"/>
                                          </p:stCondLst>
                                        </p:cTn>
                                        <p:tgtEl>
                                          <p:spTgt spid="65548"/>
                                        </p:tgtEl>
                                        <p:attrNameLst>
                                          <p:attrName>style.visibility</p:attrName>
                                        </p:attrNameLst>
                                      </p:cBhvr>
                                      <p:to>
                                        <p:strVal val="visible"/>
                                      </p:to>
                                    </p:set>
                                    <p:animEffect transition="in" filter="fade">
                                      <p:cBhvr>
                                        <p:cTn id="107" dur="1000"/>
                                        <p:tgtEl>
                                          <p:spTgt spid="65548"/>
                                        </p:tgtEl>
                                      </p:cBhvr>
                                    </p:animEffect>
                                  </p:childTnLst>
                                </p:cTn>
                              </p:par>
                            </p:childTnLst>
                          </p:cTn>
                        </p:par>
                        <p:par>
                          <p:cTn id="108" fill="hold">
                            <p:stCondLst>
                              <p:cond delay="5500"/>
                            </p:stCondLst>
                            <p:childTnLst>
                              <p:par>
                                <p:cTn id="109" presetID="10" presetClass="entr" presetSubtype="0" fill="hold" grpId="0" nodeType="afterEffect">
                                  <p:stCondLst>
                                    <p:cond delay="0"/>
                                  </p:stCondLst>
                                  <p:childTnLst>
                                    <p:set>
                                      <p:cBhvr>
                                        <p:cTn id="110" dur="1" fill="hold">
                                          <p:stCondLst>
                                            <p:cond delay="0"/>
                                          </p:stCondLst>
                                        </p:cTn>
                                        <p:tgtEl>
                                          <p:spTgt spid="47"/>
                                        </p:tgtEl>
                                        <p:attrNameLst>
                                          <p:attrName>style.visibility</p:attrName>
                                        </p:attrNameLst>
                                      </p:cBhvr>
                                      <p:to>
                                        <p:strVal val="visible"/>
                                      </p:to>
                                    </p:set>
                                    <p:animEffect transition="in" filter="fade">
                                      <p:cBhvr>
                                        <p:cTn id="111" dur="1000"/>
                                        <p:tgtEl>
                                          <p:spTgt spid="47"/>
                                        </p:tgtEl>
                                      </p:cBhvr>
                                    </p:animEffect>
                                  </p:childTnLst>
                                </p:cTn>
                              </p:par>
                            </p:childTnLst>
                          </p:cTn>
                        </p:par>
                        <p:par>
                          <p:cTn id="112" fill="hold">
                            <p:stCondLst>
                              <p:cond delay="6500"/>
                            </p:stCondLst>
                            <p:childTnLst>
                              <p:par>
                                <p:cTn id="113" presetID="10" presetClass="entr" presetSubtype="0" fill="hold" nodeType="afterEffect">
                                  <p:stCondLst>
                                    <p:cond delay="0"/>
                                  </p:stCondLst>
                                  <p:childTnLst>
                                    <p:set>
                                      <p:cBhvr>
                                        <p:cTn id="114" dur="1" fill="hold">
                                          <p:stCondLst>
                                            <p:cond delay="0"/>
                                          </p:stCondLst>
                                        </p:cTn>
                                        <p:tgtEl>
                                          <p:spTgt spid="65549"/>
                                        </p:tgtEl>
                                        <p:attrNameLst>
                                          <p:attrName>style.visibility</p:attrName>
                                        </p:attrNameLst>
                                      </p:cBhvr>
                                      <p:to>
                                        <p:strVal val="visible"/>
                                      </p:to>
                                    </p:set>
                                    <p:animEffect transition="in" filter="fade">
                                      <p:cBhvr>
                                        <p:cTn id="115" dur="1000"/>
                                        <p:tgtEl>
                                          <p:spTgt spid="65549"/>
                                        </p:tgtEl>
                                      </p:cBhvr>
                                    </p:animEffect>
                                  </p:childTnLst>
                                </p:cTn>
                              </p:par>
                            </p:childTnLst>
                          </p:cTn>
                        </p:par>
                        <p:par>
                          <p:cTn id="116" fill="hold">
                            <p:stCondLst>
                              <p:cond delay="7500"/>
                            </p:stCondLst>
                            <p:childTnLst>
                              <p:par>
                                <p:cTn id="117" presetID="10" presetClass="entr" presetSubtype="0" fill="hold" grpId="0" nodeType="afterEffect">
                                  <p:stCondLst>
                                    <p:cond delay="0"/>
                                  </p:stCondLst>
                                  <p:childTnLst>
                                    <p:set>
                                      <p:cBhvr>
                                        <p:cTn id="118" dur="1" fill="hold">
                                          <p:stCondLst>
                                            <p:cond delay="0"/>
                                          </p:stCondLst>
                                        </p:cTn>
                                        <p:tgtEl>
                                          <p:spTgt spid="46"/>
                                        </p:tgtEl>
                                        <p:attrNameLst>
                                          <p:attrName>style.visibility</p:attrName>
                                        </p:attrNameLst>
                                      </p:cBhvr>
                                      <p:to>
                                        <p:strVal val="visible"/>
                                      </p:to>
                                    </p:set>
                                    <p:animEffect transition="in" filter="fade">
                                      <p:cBhvr>
                                        <p:cTn id="119" dur="1000"/>
                                        <p:tgtEl>
                                          <p:spTgt spid="46"/>
                                        </p:tgtEl>
                                      </p:cBhvr>
                                    </p:animEffect>
                                  </p:childTnLst>
                                </p:cTn>
                              </p:par>
                            </p:childTnLst>
                          </p:cTn>
                        </p:par>
                        <p:par>
                          <p:cTn id="120" fill="hold">
                            <p:stCondLst>
                              <p:cond delay="8500"/>
                            </p:stCondLst>
                            <p:childTnLst>
                              <p:par>
                                <p:cTn id="121" presetID="10" presetClass="entr" presetSubtype="0" fill="hold" nodeType="afterEffect">
                                  <p:stCondLst>
                                    <p:cond delay="0"/>
                                  </p:stCondLst>
                                  <p:childTnLst>
                                    <p:set>
                                      <p:cBhvr>
                                        <p:cTn id="122" dur="1" fill="hold">
                                          <p:stCondLst>
                                            <p:cond delay="0"/>
                                          </p:stCondLst>
                                        </p:cTn>
                                        <p:tgtEl>
                                          <p:spTgt spid="65550"/>
                                        </p:tgtEl>
                                        <p:attrNameLst>
                                          <p:attrName>style.visibility</p:attrName>
                                        </p:attrNameLst>
                                      </p:cBhvr>
                                      <p:to>
                                        <p:strVal val="visible"/>
                                      </p:to>
                                    </p:set>
                                    <p:animEffect transition="in" filter="fade">
                                      <p:cBhvr>
                                        <p:cTn id="123" dur="1000"/>
                                        <p:tgtEl>
                                          <p:spTgt spid="65550"/>
                                        </p:tgtEl>
                                      </p:cBhvr>
                                    </p:animEffect>
                                  </p:childTnLst>
                                </p:cTn>
                              </p:par>
                            </p:childTnLst>
                          </p:cTn>
                        </p:par>
                        <p:par>
                          <p:cTn id="124" fill="hold">
                            <p:stCondLst>
                              <p:cond delay="9500"/>
                            </p:stCondLst>
                            <p:childTnLst>
                              <p:par>
                                <p:cTn id="125" presetID="10" presetClass="entr" presetSubtype="0"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Effect transition="in" filter="fade">
                                      <p:cBhvr>
                                        <p:cTn id="127" dur="1000"/>
                                        <p:tgtEl>
                                          <p:spTgt spid="45"/>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52"/>
                                        </p:tgtEl>
                                        <p:attrNameLst>
                                          <p:attrName>style.visibility</p:attrName>
                                        </p:attrNameLst>
                                      </p:cBhvr>
                                      <p:to>
                                        <p:strVal val="visible"/>
                                      </p:to>
                                    </p:set>
                                    <p:animEffect transition="in" filter="fade">
                                      <p:cBhvr>
                                        <p:cTn id="132" dur="500"/>
                                        <p:tgtEl>
                                          <p:spTgt spid="52"/>
                                        </p:tgtEl>
                                      </p:cBhvr>
                                    </p:animEffect>
                                  </p:childTnLst>
                                </p:cTn>
                              </p:par>
                            </p:childTnLst>
                          </p:cTn>
                        </p:par>
                        <p:par>
                          <p:cTn id="133" fill="hold">
                            <p:stCondLst>
                              <p:cond delay="500"/>
                            </p:stCondLst>
                            <p:childTnLst>
                              <p:par>
                                <p:cTn id="134" presetID="10" presetClass="entr" presetSubtype="0" fill="hold" nodeType="afterEffect">
                                  <p:stCondLst>
                                    <p:cond delay="0"/>
                                  </p:stCondLst>
                                  <p:childTnLst>
                                    <p:set>
                                      <p:cBhvr>
                                        <p:cTn id="135" dur="1" fill="hold">
                                          <p:stCondLst>
                                            <p:cond delay="0"/>
                                          </p:stCondLst>
                                        </p:cTn>
                                        <p:tgtEl>
                                          <p:spTgt spid="65551"/>
                                        </p:tgtEl>
                                        <p:attrNameLst>
                                          <p:attrName>style.visibility</p:attrName>
                                        </p:attrNameLst>
                                      </p:cBhvr>
                                      <p:to>
                                        <p:strVal val="visible"/>
                                      </p:to>
                                    </p:set>
                                    <p:animEffect transition="in" filter="fade">
                                      <p:cBhvr>
                                        <p:cTn id="136" dur="1000"/>
                                        <p:tgtEl>
                                          <p:spTgt spid="65551"/>
                                        </p:tgtEl>
                                      </p:cBhvr>
                                    </p:animEffect>
                                  </p:childTnLst>
                                </p:cTn>
                              </p:par>
                            </p:childTnLst>
                          </p:cTn>
                        </p:par>
                        <p:par>
                          <p:cTn id="137" fill="hold">
                            <p:stCondLst>
                              <p:cond delay="1500"/>
                            </p:stCondLst>
                            <p:childTnLst>
                              <p:par>
                                <p:cTn id="138" presetID="10" presetClass="entr" presetSubtype="0" fill="hold" grpId="0" nodeType="afterEffect">
                                  <p:stCondLst>
                                    <p:cond delay="0"/>
                                  </p:stCondLst>
                                  <p:childTnLst>
                                    <p:set>
                                      <p:cBhvr>
                                        <p:cTn id="139" dur="1" fill="hold">
                                          <p:stCondLst>
                                            <p:cond delay="0"/>
                                          </p:stCondLst>
                                        </p:cTn>
                                        <p:tgtEl>
                                          <p:spTgt spid="29719"/>
                                        </p:tgtEl>
                                        <p:attrNameLst>
                                          <p:attrName>style.visibility</p:attrName>
                                        </p:attrNameLst>
                                      </p:cBhvr>
                                      <p:to>
                                        <p:strVal val="visible"/>
                                      </p:to>
                                    </p:set>
                                    <p:animEffect transition="in" filter="fade">
                                      <p:cBhvr>
                                        <p:cTn id="140" dur="1000"/>
                                        <p:tgtEl>
                                          <p:spTgt spid="297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698" grpId="1"/>
      <p:bldP spid="29713" grpId="0"/>
      <p:bldP spid="29719" grpId="0"/>
      <p:bldP spid="29721" grpId="0"/>
      <p:bldP spid="23" grpId="0"/>
      <p:bldP spid="27" grpId="0"/>
      <p:bldP spid="28" grpId="0"/>
      <p:bldP spid="30" grpId="0"/>
      <p:bldP spid="33" grpId="0"/>
      <p:bldP spid="35" grpId="0"/>
      <p:bldP spid="36" grpId="0"/>
      <p:bldP spid="39" grpId="0"/>
      <p:bldP spid="43" grpId="0"/>
      <p:bldP spid="45" grpId="0"/>
      <p:bldP spid="46" grpId="0"/>
      <p:bldP spid="47" grpId="0"/>
      <p:bldP spid="50" grpId="0"/>
      <p:bldP spid="5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2625" y="304800"/>
            <a:ext cx="7772400" cy="1143000"/>
          </a:xfrm>
        </p:spPr>
        <p:txBody>
          <a:bodyPr/>
          <a:lstStyle/>
          <a:p>
            <a:pPr algn="ctr"/>
            <a:r>
              <a:rPr lang="en-US" dirty="0"/>
              <a:t>Shoulder Boards</a:t>
            </a:r>
          </a:p>
        </p:txBody>
      </p:sp>
      <p:sp>
        <p:nvSpPr>
          <p:cNvPr id="22" name="Content Placeholder 21"/>
          <p:cNvSpPr>
            <a:spLocks noGrp="1"/>
          </p:cNvSpPr>
          <p:nvPr>
            <p:ph idx="1"/>
          </p:nvPr>
        </p:nvSpPr>
        <p:spPr>
          <a:xfrm>
            <a:off x="3276599" y="1600200"/>
            <a:ext cx="5178425" cy="4876800"/>
          </a:xfrm>
        </p:spPr>
        <p:txBody>
          <a:bodyPr/>
          <a:lstStyle/>
          <a:p>
            <a:r>
              <a:rPr lang="en-US" dirty="0"/>
              <a:t>Enhanced shoulder boards shall be worn on all shirts having epaulets when worn as a Dress Uniform</a:t>
            </a:r>
          </a:p>
          <a:p>
            <a:r>
              <a:rPr lang="en-US" dirty="0"/>
              <a:t>Also worn on the wooly-pully sweater and/or cardigan sweater</a:t>
            </a:r>
          </a:p>
          <a:p>
            <a:r>
              <a:rPr lang="en-US" dirty="0"/>
              <a:t>“Soft” shoulder boards are no longer authorized</a:t>
            </a:r>
          </a:p>
        </p:txBody>
      </p:sp>
      <p:pic>
        <p:nvPicPr>
          <p:cNvPr id="21" name="Picture 2" descr="C:\Documents and Settings\Wally Smith\Desktop\My Pictures\C G Aux Photos\Boards.JPG"/>
          <p:cNvPicPr>
            <a:picLocks noChangeAspect="1" noChangeArrowheads="1"/>
          </p:cNvPicPr>
          <p:nvPr/>
        </p:nvPicPr>
        <p:blipFill>
          <a:blip r:embed="rId2" cstate="print"/>
          <a:srcRect/>
          <a:stretch>
            <a:fillRect/>
          </a:stretch>
        </p:blipFill>
        <p:spPr bwMode="auto">
          <a:xfrm>
            <a:off x="685800" y="1905000"/>
            <a:ext cx="2094959" cy="4191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 calcmode="lin" valueType="num">
                                      <p:cBhvr additive="base">
                                        <p:cTn id="11"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2">
                                            <p:txEl>
                                              <p:pRg st="1" end="1"/>
                                            </p:txEl>
                                          </p:spTgt>
                                        </p:tgtEl>
                                        <p:attrNameLst>
                                          <p:attrName>style.visibility</p:attrName>
                                        </p:attrNameLst>
                                      </p:cBhvr>
                                      <p:to>
                                        <p:strVal val="visible"/>
                                      </p:to>
                                    </p:set>
                                    <p:anim calcmode="lin" valueType="num">
                                      <p:cBhvr additive="base">
                                        <p:cTn id="17"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2">
                                            <p:txEl>
                                              <p:pRg st="1" end="1"/>
                                            </p:txEl>
                                          </p:spTgt>
                                        </p:tgtEl>
                                        <p:attrNameLst>
                                          <p:attrName>ppt_y</p:attrName>
                                        </p:attrNameLst>
                                      </p:cBhvr>
                                      <p:tavLst>
                                        <p:tav tm="0">
                                          <p:val>
                                            <p:strVal val="1+#ppt_h/2"/>
                                          </p:val>
                                        </p:tav>
                                        <p:tav tm="100000">
                                          <p:val>
                                            <p:strVal val="#ppt_y"/>
                                          </p:val>
                                        </p:tav>
                                      </p:tavLst>
                                    </p:anim>
                                  </p:childTnLst>
                                </p:cTn>
                              </p:par>
                              <p:par>
                                <p:cTn id="19" presetID="9" presetClass="emph" presetSubtype="0" nodeType="withEffect">
                                  <p:stCondLst>
                                    <p:cond delay="0"/>
                                  </p:stCondLst>
                                  <p:childTnLst>
                                    <p:set>
                                      <p:cBhvr rctx="PPT">
                                        <p:cTn id="20" dur="indefinite"/>
                                        <p:tgtEl>
                                          <p:spTgt spid="22">
                                            <p:txEl>
                                              <p:pRg st="0" end="0"/>
                                            </p:txEl>
                                          </p:spTgt>
                                        </p:tgtEl>
                                        <p:attrNameLst>
                                          <p:attrName>style.opacity</p:attrName>
                                        </p:attrNameLst>
                                      </p:cBhvr>
                                      <p:to>
                                        <p:strVal val="0.5"/>
                                      </p:to>
                                    </p:set>
                                    <p:animEffect filter="image" prLst="opacity: 0.5">
                                      <p:cBhvr rctx="IE">
                                        <p:cTn id="21" dur="indefinite"/>
                                        <p:tgtEl>
                                          <p:spTgt spid="2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2">
                                            <p:txEl>
                                              <p:pRg st="2" end="2"/>
                                            </p:txEl>
                                          </p:spTgt>
                                        </p:tgtEl>
                                        <p:attrNameLst>
                                          <p:attrName>style.visibility</p:attrName>
                                        </p:attrNameLst>
                                      </p:cBhvr>
                                      <p:to>
                                        <p:strVal val="visible"/>
                                      </p:to>
                                    </p:set>
                                    <p:anim calcmode="lin" valueType="num">
                                      <p:cBhvr additive="base">
                                        <p:cTn id="26" dur="500" fill="hold"/>
                                        <p:tgtEl>
                                          <p:spTgt spid="22">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2">
                                            <p:txEl>
                                              <p:pRg st="2" end="2"/>
                                            </p:txEl>
                                          </p:spTgt>
                                        </p:tgtEl>
                                        <p:attrNameLst>
                                          <p:attrName>ppt_y</p:attrName>
                                        </p:attrNameLst>
                                      </p:cBhvr>
                                      <p:tavLst>
                                        <p:tav tm="0">
                                          <p:val>
                                            <p:strVal val="1+#ppt_h/2"/>
                                          </p:val>
                                        </p:tav>
                                        <p:tav tm="100000">
                                          <p:val>
                                            <p:strVal val="#ppt_y"/>
                                          </p:val>
                                        </p:tav>
                                      </p:tavLst>
                                    </p:anim>
                                  </p:childTnLst>
                                </p:cTn>
                              </p:par>
                              <p:par>
                                <p:cTn id="28" presetID="9" presetClass="emph" presetSubtype="0" nodeType="withEffect">
                                  <p:stCondLst>
                                    <p:cond delay="0"/>
                                  </p:stCondLst>
                                  <p:childTnLst>
                                    <p:set>
                                      <p:cBhvr rctx="PPT">
                                        <p:cTn id="29" dur="indefinite"/>
                                        <p:tgtEl>
                                          <p:spTgt spid="22">
                                            <p:txEl>
                                              <p:pRg st="1" end="1"/>
                                            </p:txEl>
                                          </p:spTgt>
                                        </p:tgtEl>
                                        <p:attrNameLst>
                                          <p:attrName>style.opacity</p:attrName>
                                        </p:attrNameLst>
                                      </p:cBhvr>
                                      <p:to>
                                        <p:strVal val="0.5"/>
                                      </p:to>
                                    </p:set>
                                    <p:animEffect filter="image" prLst="opacity: 0.5">
                                      <p:cBhvr rctx="IE">
                                        <p:cTn id="30" dur="indefinite"/>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625" y="152400"/>
            <a:ext cx="7772400" cy="762000"/>
          </a:xfrm>
        </p:spPr>
        <p:txBody>
          <a:bodyPr/>
          <a:lstStyle/>
          <a:p>
            <a:pPr>
              <a:defRPr/>
            </a:pPr>
            <a:r>
              <a:rPr lang="en-US" dirty="0"/>
              <a:t>AUXILIARY INSIGNIA</a:t>
            </a:r>
          </a:p>
        </p:txBody>
      </p:sp>
      <p:sp>
        <p:nvSpPr>
          <p:cNvPr id="9219" name="Slide Number Placeholder 3"/>
          <p:cNvSpPr>
            <a:spLocks noGrp="1"/>
          </p:cNvSpPr>
          <p:nvPr>
            <p:ph type="sldNum" sz="quarter" idx="10"/>
          </p:nvPr>
        </p:nvSpPr>
        <p:spPr>
          <a:noFill/>
        </p:spPr>
        <p:txBody>
          <a:bodyPr/>
          <a:lstStyle/>
          <a:p>
            <a:fld id="{05E17F48-2B2B-4ED7-B5C9-C49B977FAD4C}" type="slidenum">
              <a:rPr lang="en-US" smtClean="0"/>
              <a:pPr/>
              <a:t>37</a:t>
            </a:fld>
            <a:endParaRPr lang="en-US" dirty="0"/>
          </a:p>
        </p:txBody>
      </p:sp>
      <p:pic>
        <p:nvPicPr>
          <p:cNvPr id="9220" name="Picture 3"/>
          <p:cNvPicPr>
            <a:picLocks noGrp="1" noChangeAspect="1" noChangeArrowheads="1"/>
          </p:cNvPicPr>
          <p:nvPr>
            <p:ph idx="1"/>
          </p:nvPr>
        </p:nvPicPr>
        <p:blipFill>
          <a:blip r:embed="rId2" cstate="print"/>
          <a:srcRect/>
          <a:stretch>
            <a:fillRect/>
          </a:stretch>
        </p:blipFill>
        <p:spPr>
          <a:xfrm>
            <a:off x="152400" y="914400"/>
            <a:ext cx="8839200" cy="57912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220"/>
                                        </p:tgtEl>
                                        <p:attrNameLst>
                                          <p:attrName>style.visibility</p:attrName>
                                        </p:attrNameLst>
                                      </p:cBhvr>
                                      <p:to>
                                        <p:strVal val="visible"/>
                                      </p:to>
                                    </p:set>
                                    <p:animEffect transition="in" filter="fade">
                                      <p:cBhvr>
                                        <p:cTn id="11" dur="10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625" y="152400"/>
            <a:ext cx="7772400" cy="914400"/>
          </a:xfrm>
        </p:spPr>
        <p:txBody>
          <a:bodyPr/>
          <a:lstStyle/>
          <a:p>
            <a:pPr algn="ctr"/>
            <a:r>
              <a:rPr lang="en-US" dirty="0"/>
              <a:t>“Gold Side” / “Silver Side”</a:t>
            </a:r>
          </a:p>
        </p:txBody>
      </p:sp>
      <p:sp>
        <p:nvSpPr>
          <p:cNvPr id="4" name="Content Placeholder 3"/>
          <p:cNvSpPr>
            <a:spLocks noGrp="1"/>
          </p:cNvSpPr>
          <p:nvPr>
            <p:ph sz="half" idx="1"/>
          </p:nvPr>
        </p:nvSpPr>
        <p:spPr>
          <a:xfrm>
            <a:off x="228600" y="990600"/>
            <a:ext cx="4264025" cy="5715000"/>
          </a:xfrm>
        </p:spPr>
        <p:txBody>
          <a:bodyPr/>
          <a:lstStyle/>
          <a:p>
            <a:pPr>
              <a:buNone/>
            </a:pPr>
            <a:endParaRPr lang="en-US" dirty="0"/>
          </a:p>
          <a:p>
            <a:pPr>
              <a:buNone/>
            </a:pPr>
            <a:r>
              <a:rPr lang="en-US" dirty="0"/>
              <a:t>The regular Coast Guard is known as the “Gold Side”</a:t>
            </a:r>
          </a:p>
        </p:txBody>
      </p:sp>
      <p:sp>
        <p:nvSpPr>
          <p:cNvPr id="5" name="Content Placeholder 4"/>
          <p:cNvSpPr>
            <a:spLocks noGrp="1"/>
          </p:cNvSpPr>
          <p:nvPr>
            <p:ph sz="half" idx="2"/>
          </p:nvPr>
        </p:nvSpPr>
        <p:spPr>
          <a:xfrm>
            <a:off x="4645024" y="990600"/>
            <a:ext cx="4270375" cy="5715000"/>
          </a:xfrm>
        </p:spPr>
        <p:txBody>
          <a:bodyPr/>
          <a:lstStyle/>
          <a:p>
            <a:pPr>
              <a:buNone/>
            </a:pPr>
            <a:endParaRPr lang="en-US" dirty="0"/>
          </a:p>
          <a:p>
            <a:pPr>
              <a:buNone/>
            </a:pPr>
            <a:r>
              <a:rPr lang="en-US" dirty="0"/>
              <a:t>The Auxiliary is know as the “Silver Side”</a:t>
            </a:r>
          </a:p>
        </p:txBody>
      </p:sp>
      <p:pic>
        <p:nvPicPr>
          <p:cNvPr id="8" name="Picture 7" descr="C:\Documents and Settings\Wally Smith\Desktop\My Pictures\C G Aux Photos\hsbcdr.jpg"/>
          <p:cNvPicPr>
            <a:picLocks noChangeAspect="1" noChangeArrowheads="1"/>
          </p:cNvPicPr>
          <p:nvPr/>
        </p:nvPicPr>
        <p:blipFill>
          <a:blip r:embed="rId2" cstate="print"/>
          <a:srcRect/>
          <a:stretch>
            <a:fillRect/>
          </a:stretch>
        </p:blipFill>
        <p:spPr bwMode="auto">
          <a:xfrm>
            <a:off x="1219200" y="2819400"/>
            <a:ext cx="1865184" cy="3761362"/>
          </a:xfrm>
          <a:prstGeom prst="rect">
            <a:avLst/>
          </a:prstGeom>
          <a:noFill/>
        </p:spPr>
      </p:pic>
      <p:pic>
        <p:nvPicPr>
          <p:cNvPr id="89090" name="Picture 2" descr="C:\Documents and Settings\Wally Smith\Desktop\My Pictures\C G Aux Photos\Boards.JPG"/>
          <p:cNvPicPr>
            <a:picLocks noChangeAspect="1" noChangeArrowheads="1"/>
          </p:cNvPicPr>
          <p:nvPr/>
        </p:nvPicPr>
        <p:blipFill>
          <a:blip r:embed="rId3" cstate="print"/>
          <a:srcRect/>
          <a:stretch>
            <a:fillRect/>
          </a:stretch>
        </p:blipFill>
        <p:spPr bwMode="auto">
          <a:xfrm>
            <a:off x="5562600" y="2743200"/>
            <a:ext cx="1866418" cy="3733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1000"/>
                                        <p:tgtEl>
                                          <p:spTgt spid="4">
                                            <p:txEl>
                                              <p:pRg st="1" end="1"/>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childTnLst>
                                </p:cTn>
                              </p:par>
                            </p:childTnLst>
                          </p:cTn>
                        </p:par>
                        <p:par>
                          <p:cTn id="20" fill="hold">
                            <p:stCondLst>
                              <p:cond delay="3500"/>
                            </p:stCondLst>
                            <p:childTnLst>
                              <p:par>
                                <p:cTn id="21" presetID="10" presetClass="entr" presetSubtype="0" fill="hold" nodeType="afterEffect">
                                  <p:stCondLst>
                                    <p:cond delay="0"/>
                                  </p:stCondLst>
                                  <p:childTnLst>
                                    <p:set>
                                      <p:cBhvr>
                                        <p:cTn id="22" dur="1" fill="hold">
                                          <p:stCondLst>
                                            <p:cond delay="0"/>
                                          </p:stCondLst>
                                        </p:cTn>
                                        <p:tgtEl>
                                          <p:spTgt spid="89090"/>
                                        </p:tgtEl>
                                        <p:attrNameLst>
                                          <p:attrName>style.visibility</p:attrName>
                                        </p:attrNameLst>
                                      </p:cBhvr>
                                      <p:to>
                                        <p:strVal val="visible"/>
                                      </p:to>
                                    </p:set>
                                    <p:animEffect transition="in" filter="fade">
                                      <p:cBhvr>
                                        <p:cTn id="23" dur="1000"/>
                                        <p:tgtEl>
                                          <p:spTgt spid="89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057400" y="304800"/>
            <a:ext cx="5867400" cy="914400"/>
          </a:xfrm>
          <a:noFill/>
          <a:ln/>
        </p:spPr>
        <p:txBody>
          <a:bodyPr/>
          <a:lstStyle/>
          <a:p>
            <a:pPr algn="ctr"/>
            <a:r>
              <a:rPr lang="en-US" dirty="0"/>
              <a:t>Coast Guard Markings</a:t>
            </a:r>
          </a:p>
        </p:txBody>
      </p:sp>
      <p:sp>
        <p:nvSpPr>
          <p:cNvPr id="19459" name="Rectangle 3"/>
          <p:cNvSpPr>
            <a:spLocks noGrp="1" noChangeArrowheads="1"/>
          </p:cNvSpPr>
          <p:nvPr>
            <p:ph type="body" idx="1"/>
          </p:nvPr>
        </p:nvSpPr>
        <p:spPr>
          <a:xfrm>
            <a:off x="228600" y="1828800"/>
            <a:ext cx="8610600" cy="4800600"/>
          </a:xfrm>
          <a:noFill/>
          <a:ln/>
        </p:spPr>
        <p:txBody>
          <a:bodyPr lIns="92075" rIns="92075"/>
          <a:lstStyle/>
          <a:p>
            <a:pPr algn="ctr" eaLnBrk="1" hangingPunct="1">
              <a:lnSpc>
                <a:spcPct val="80000"/>
              </a:lnSpc>
              <a:buNone/>
            </a:pPr>
            <a:r>
              <a:rPr lang="en-US" dirty="0"/>
              <a:t>With the exception of authorized Coast Guard unit </a:t>
            </a:r>
          </a:p>
          <a:p>
            <a:pPr algn="ctr" eaLnBrk="1" hangingPunct="1">
              <a:lnSpc>
                <a:spcPct val="80000"/>
              </a:lnSpc>
              <a:buNone/>
            </a:pPr>
            <a:endParaRPr lang="en-US" dirty="0"/>
          </a:p>
          <a:p>
            <a:pPr algn="ctr" eaLnBrk="1" hangingPunct="1">
              <a:lnSpc>
                <a:spcPct val="80000"/>
              </a:lnSpc>
              <a:buNone/>
            </a:pPr>
            <a:r>
              <a:rPr lang="en-US" dirty="0"/>
              <a:t>ball caps, Auxiliarists should avoid wearing </a:t>
            </a:r>
          </a:p>
          <a:p>
            <a:pPr algn="ctr" eaLnBrk="1" hangingPunct="1">
              <a:lnSpc>
                <a:spcPct val="80000"/>
              </a:lnSpc>
              <a:buNone/>
            </a:pPr>
            <a:endParaRPr lang="en-US" dirty="0"/>
          </a:p>
          <a:p>
            <a:pPr algn="ctr" eaLnBrk="1" hangingPunct="1">
              <a:lnSpc>
                <a:spcPct val="80000"/>
              </a:lnSpc>
              <a:buNone/>
            </a:pPr>
            <a:r>
              <a:rPr lang="en-US" dirty="0"/>
              <a:t>uniform items that carry Coast Guard markings, </a:t>
            </a:r>
          </a:p>
          <a:p>
            <a:pPr algn="ctr" eaLnBrk="1" hangingPunct="1">
              <a:lnSpc>
                <a:spcPct val="80000"/>
              </a:lnSpc>
              <a:buNone/>
            </a:pPr>
            <a:endParaRPr lang="en-US" dirty="0"/>
          </a:p>
          <a:p>
            <a:pPr algn="ctr" eaLnBrk="1" hangingPunct="1">
              <a:lnSpc>
                <a:spcPct val="80000"/>
              </a:lnSpc>
              <a:buNone/>
            </a:pPr>
            <a:r>
              <a:rPr lang="en-US" dirty="0"/>
              <a:t>particularly Personal Protective Equipment (PPE), </a:t>
            </a:r>
          </a:p>
          <a:p>
            <a:pPr algn="ctr" eaLnBrk="1" hangingPunct="1">
              <a:lnSpc>
                <a:spcPct val="80000"/>
              </a:lnSpc>
              <a:buNone/>
            </a:pPr>
            <a:endParaRPr lang="en-US" dirty="0"/>
          </a:p>
          <a:p>
            <a:pPr algn="ctr" eaLnBrk="1" hangingPunct="1">
              <a:lnSpc>
                <a:spcPct val="80000"/>
              </a:lnSpc>
              <a:buNone/>
            </a:pPr>
            <a:r>
              <a:rPr lang="en-US" dirty="0"/>
              <a:t>work clothes, and organizational clothing.</a:t>
            </a:r>
            <a:endParaRPr lang="en-US" dirty="0">
              <a:latin typeface="Arial" charset="0"/>
            </a:endParaRPr>
          </a:p>
        </p:txBody>
      </p:sp>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1000"/>
                                        <p:tgtEl>
                                          <p:spTgt spid="19459">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9459">
                                            <p:txEl>
                                              <p:pRg st="2" end="2"/>
                                            </p:txEl>
                                          </p:spTgt>
                                        </p:tgtEl>
                                        <p:attrNameLst>
                                          <p:attrName>style.visibility</p:attrName>
                                        </p:attrNameLst>
                                      </p:cBhvr>
                                      <p:to>
                                        <p:strVal val="visible"/>
                                      </p:to>
                                    </p:set>
                                    <p:animEffect transition="in" filter="fade">
                                      <p:cBhvr>
                                        <p:cTn id="11" dur="1000"/>
                                        <p:tgtEl>
                                          <p:spTgt spid="19459">
                                            <p:txEl>
                                              <p:pRg st="2" end="2"/>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9459">
                                            <p:txEl>
                                              <p:pRg st="4" end="4"/>
                                            </p:txEl>
                                          </p:spTgt>
                                        </p:tgtEl>
                                        <p:attrNameLst>
                                          <p:attrName>style.visibility</p:attrName>
                                        </p:attrNameLst>
                                      </p:cBhvr>
                                      <p:to>
                                        <p:strVal val="visible"/>
                                      </p:to>
                                    </p:set>
                                    <p:animEffect transition="in" filter="fade">
                                      <p:cBhvr>
                                        <p:cTn id="15" dur="1000"/>
                                        <p:tgtEl>
                                          <p:spTgt spid="19459">
                                            <p:txEl>
                                              <p:pRg st="4" end="4"/>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9459">
                                            <p:txEl>
                                              <p:pRg st="6" end="6"/>
                                            </p:txEl>
                                          </p:spTgt>
                                        </p:tgtEl>
                                        <p:attrNameLst>
                                          <p:attrName>style.visibility</p:attrName>
                                        </p:attrNameLst>
                                      </p:cBhvr>
                                      <p:to>
                                        <p:strVal val="visible"/>
                                      </p:to>
                                    </p:set>
                                    <p:animEffect transition="in" filter="fade">
                                      <p:cBhvr>
                                        <p:cTn id="19" dur="1000"/>
                                        <p:tgtEl>
                                          <p:spTgt spid="19459">
                                            <p:txEl>
                                              <p:pRg st="6" end="6"/>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19459">
                                            <p:txEl>
                                              <p:pRg st="8" end="8"/>
                                            </p:txEl>
                                          </p:spTgt>
                                        </p:tgtEl>
                                        <p:attrNameLst>
                                          <p:attrName>style.visibility</p:attrName>
                                        </p:attrNameLst>
                                      </p:cBhvr>
                                      <p:to>
                                        <p:strVal val="visible"/>
                                      </p:to>
                                    </p:set>
                                    <p:animEffect transition="in" filter="fade">
                                      <p:cBhvr>
                                        <p:cTn id="23" dur="1000"/>
                                        <p:tgtEl>
                                          <p:spTgt spid="1945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667000" y="0"/>
            <a:ext cx="5638800" cy="990600"/>
          </a:xfrm>
        </p:spPr>
        <p:txBody>
          <a:bodyPr/>
          <a:lstStyle/>
          <a:p>
            <a:r>
              <a:rPr lang="en-US" dirty="0"/>
              <a:t>From the Manual</a:t>
            </a:r>
          </a:p>
        </p:txBody>
      </p:sp>
      <p:sp>
        <p:nvSpPr>
          <p:cNvPr id="12291" name="Rectangle 3"/>
          <p:cNvSpPr>
            <a:spLocks noGrp="1" noChangeArrowheads="1"/>
          </p:cNvSpPr>
          <p:nvPr>
            <p:ph type="body" idx="1"/>
          </p:nvPr>
        </p:nvSpPr>
        <p:spPr>
          <a:xfrm>
            <a:off x="228600" y="1524000"/>
            <a:ext cx="8763000" cy="5181600"/>
          </a:xfrm>
        </p:spPr>
        <p:txBody>
          <a:bodyPr/>
          <a:lstStyle/>
          <a:p>
            <a:pPr algn="ctr">
              <a:buNone/>
            </a:pPr>
            <a:r>
              <a:rPr lang="en-US" sz="4000" b="1" dirty="0"/>
              <a:t>Example</a:t>
            </a:r>
          </a:p>
          <a:p>
            <a:pPr>
              <a:buNone/>
            </a:pPr>
            <a:r>
              <a:rPr lang="en-US" sz="2800" b="1" dirty="0"/>
              <a:t>	“Elected and appointed leaders are expected to wear the uniform properly to set an example.”</a:t>
            </a:r>
          </a:p>
          <a:p>
            <a:pPr>
              <a:buNone/>
            </a:pPr>
            <a:endParaRPr lang="en-US" sz="2800" b="1" dirty="0"/>
          </a:p>
          <a:p>
            <a:pPr algn="ctr">
              <a:buNone/>
            </a:pPr>
            <a:r>
              <a:rPr lang="en-US" sz="4000" b="1" dirty="0"/>
              <a:t>Help</a:t>
            </a:r>
          </a:p>
          <a:p>
            <a:pPr>
              <a:buNone/>
            </a:pPr>
            <a:r>
              <a:rPr lang="en-US" sz="2800" b="1" dirty="0"/>
              <a:t>“They should help other Auxiliarists develop proper habits of personal appearance, hygiene, and grooming when wearing the uniform.” </a:t>
            </a:r>
          </a:p>
          <a:p>
            <a:pPr>
              <a:buNone/>
            </a:pPr>
            <a:endParaRPr lang="en-US" sz="2800" b="1" dirty="0"/>
          </a:p>
        </p:txBody>
      </p:sp>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1000"/>
                                        <p:tgtEl>
                                          <p:spTgt spid="12290"/>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12291">
                                            <p:txEl>
                                              <p:pRg st="0" end="0"/>
                                            </p:txEl>
                                          </p:spTgt>
                                        </p:tgtEl>
                                        <p:attrNameLst>
                                          <p:attrName>style.visibility</p:attrName>
                                        </p:attrNameLst>
                                      </p:cBhvr>
                                      <p:to>
                                        <p:strVal val="visible"/>
                                      </p:to>
                                    </p:set>
                                    <p:anim calcmode="lin" valueType="num">
                                      <p:cBhvr additive="base">
                                        <p:cTn id="11" dur="500" fill="hold"/>
                                        <p:tgtEl>
                                          <p:spTgt spid="12291">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2291">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9" presetClass="entr" presetSubtype="0" fill="hold" grpId="0" nodeType="afterEffect">
                                  <p:stCondLst>
                                    <p:cond delay="0"/>
                                  </p:stCondLst>
                                  <p:childTnLst>
                                    <p:set>
                                      <p:cBhvr>
                                        <p:cTn id="15" dur="1" fill="hold">
                                          <p:stCondLst>
                                            <p:cond delay="0"/>
                                          </p:stCondLst>
                                        </p:cTn>
                                        <p:tgtEl>
                                          <p:spTgt spid="12291">
                                            <p:txEl>
                                              <p:pRg st="1" end="1"/>
                                            </p:txEl>
                                          </p:spTgt>
                                        </p:tgtEl>
                                        <p:attrNameLst>
                                          <p:attrName>style.visibility</p:attrName>
                                        </p:attrNameLst>
                                      </p:cBhvr>
                                      <p:to>
                                        <p:strVal val="visible"/>
                                      </p:to>
                                    </p:set>
                                    <p:animEffect transition="in" filter="dissolve">
                                      <p:cBhvr>
                                        <p:cTn id="16" dur="500"/>
                                        <p:tgtEl>
                                          <p:spTgt spid="1229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12291">
                                            <p:txEl>
                                              <p:pRg st="3" end="3"/>
                                            </p:txEl>
                                          </p:spTgt>
                                        </p:tgtEl>
                                        <p:attrNameLst>
                                          <p:attrName>style.visibility</p:attrName>
                                        </p:attrNameLst>
                                      </p:cBhvr>
                                      <p:to>
                                        <p:strVal val="visible"/>
                                      </p:to>
                                    </p:set>
                                    <p:anim calcmode="lin" valueType="num">
                                      <p:cBhvr additive="base">
                                        <p:cTn id="21" dur="500" fill="hold"/>
                                        <p:tgtEl>
                                          <p:spTgt spid="12291">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2291">
                                            <p:txEl>
                                              <p:pRg st="3" end="3"/>
                                            </p:txEl>
                                          </p:spTgt>
                                        </p:tgtEl>
                                        <p:attrNameLst>
                                          <p:attrName>ppt_y</p:attrName>
                                        </p:attrNameLst>
                                      </p:cBhvr>
                                      <p:tavLst>
                                        <p:tav tm="0">
                                          <p:val>
                                            <p:strVal val="#ppt_y"/>
                                          </p:val>
                                        </p:tav>
                                        <p:tav tm="100000">
                                          <p:val>
                                            <p:strVal val="#ppt_y"/>
                                          </p:val>
                                        </p:tav>
                                      </p:tavLst>
                                    </p:anim>
                                  </p:childTnLst>
                                </p:cTn>
                              </p:par>
                            </p:childTnLst>
                          </p:cTn>
                        </p:par>
                        <p:par>
                          <p:cTn id="23" fill="hold">
                            <p:stCondLst>
                              <p:cond delay="500"/>
                            </p:stCondLst>
                            <p:childTnLst>
                              <p:par>
                                <p:cTn id="24" presetID="9" presetClass="entr" presetSubtype="0" fill="hold" grpId="0" nodeType="afterEffect">
                                  <p:stCondLst>
                                    <p:cond delay="0"/>
                                  </p:stCondLst>
                                  <p:childTnLst>
                                    <p:set>
                                      <p:cBhvr>
                                        <p:cTn id="25" dur="1" fill="hold">
                                          <p:stCondLst>
                                            <p:cond delay="0"/>
                                          </p:stCondLst>
                                        </p:cTn>
                                        <p:tgtEl>
                                          <p:spTgt spid="12291">
                                            <p:txEl>
                                              <p:pRg st="4" end="4"/>
                                            </p:txEl>
                                          </p:spTgt>
                                        </p:tgtEl>
                                        <p:attrNameLst>
                                          <p:attrName>style.visibility</p:attrName>
                                        </p:attrNameLst>
                                      </p:cBhvr>
                                      <p:to>
                                        <p:strVal val="visible"/>
                                      </p:to>
                                    </p:set>
                                    <p:animEffect transition="in" filter="dissolve">
                                      <p:cBhvr>
                                        <p:cTn id="26" dur="500"/>
                                        <p:tgtEl>
                                          <p:spTgt spid="12291">
                                            <p:txEl>
                                              <p:pRg st="4" end="4"/>
                                            </p:txEl>
                                          </p:spTgt>
                                        </p:tgtEl>
                                      </p:cBhvr>
                                    </p:animEffect>
                                  </p:childTnLst>
                                </p:cTn>
                              </p:par>
                              <p:par>
                                <p:cTn id="27" presetID="9" presetClass="emph" presetSubtype="0" nodeType="withEffect">
                                  <p:stCondLst>
                                    <p:cond delay="0"/>
                                  </p:stCondLst>
                                  <p:childTnLst>
                                    <p:set>
                                      <p:cBhvr rctx="PPT">
                                        <p:cTn id="28" dur="indefinite"/>
                                        <p:tgtEl>
                                          <p:spTgt spid="12291">
                                            <p:txEl>
                                              <p:pRg st="1" end="1"/>
                                            </p:txEl>
                                          </p:spTgt>
                                        </p:tgtEl>
                                        <p:attrNameLst>
                                          <p:attrName>style.opacity</p:attrName>
                                        </p:attrNameLst>
                                      </p:cBhvr>
                                      <p:to>
                                        <p:strVal val="0.5"/>
                                      </p:to>
                                    </p:set>
                                    <p:animEffect filter="image" prLst="opacity: 0.5">
                                      <p:cBhvr rctx="IE">
                                        <p:cTn id="29" dur="indefinite"/>
                                        <p:tgtEl>
                                          <p:spTgt spid="122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uiExpand="1"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28600" y="228600"/>
            <a:ext cx="8686800" cy="1143000"/>
          </a:xfrm>
        </p:spPr>
        <p:txBody>
          <a:bodyPr/>
          <a:lstStyle/>
          <a:p>
            <a:pPr eaLnBrk="1" hangingPunct="1">
              <a:defRPr/>
            </a:pPr>
            <a:r>
              <a:rPr lang="en-US" dirty="0"/>
              <a:t>RIGHT SIDE OF AUX UNIFORM</a:t>
            </a:r>
          </a:p>
        </p:txBody>
      </p:sp>
      <p:pic>
        <p:nvPicPr>
          <p:cNvPr id="20483" name="Picture 2"/>
          <p:cNvPicPr>
            <a:picLocks noGrp="1" noChangeAspect="1" noChangeArrowheads="1"/>
          </p:cNvPicPr>
          <p:nvPr>
            <p:ph idx="1"/>
          </p:nvPr>
        </p:nvPicPr>
        <p:blipFill>
          <a:blip r:embed="rId3" cstate="print"/>
          <a:srcRect/>
          <a:stretch>
            <a:fillRect/>
          </a:stretch>
        </p:blipFill>
        <p:spPr>
          <a:xfrm>
            <a:off x="466725" y="1997075"/>
            <a:ext cx="1657350" cy="1581150"/>
          </a:xfrm>
          <a:noFill/>
        </p:spPr>
      </p:pic>
      <p:pic>
        <p:nvPicPr>
          <p:cNvPr id="20484" name="Picture 3"/>
          <p:cNvPicPr>
            <a:picLocks noChangeAspect="1" noChangeArrowheads="1"/>
          </p:cNvPicPr>
          <p:nvPr/>
        </p:nvPicPr>
        <p:blipFill>
          <a:blip r:embed="rId4" cstate="print"/>
          <a:srcRect/>
          <a:stretch>
            <a:fillRect/>
          </a:stretch>
        </p:blipFill>
        <p:spPr bwMode="auto">
          <a:xfrm>
            <a:off x="6172200" y="1854200"/>
            <a:ext cx="1905000" cy="1866900"/>
          </a:xfrm>
          <a:prstGeom prst="rect">
            <a:avLst/>
          </a:prstGeom>
          <a:noFill/>
          <a:ln w="9525">
            <a:noFill/>
            <a:miter lim="800000"/>
            <a:headEnd/>
            <a:tailEnd/>
          </a:ln>
        </p:spPr>
      </p:pic>
      <p:sp>
        <p:nvSpPr>
          <p:cNvPr id="20485" name="TextBox 7"/>
          <p:cNvSpPr txBox="1">
            <a:spLocks noChangeArrowheads="1"/>
          </p:cNvSpPr>
          <p:nvPr/>
        </p:nvSpPr>
        <p:spPr bwMode="auto">
          <a:xfrm>
            <a:off x="381000" y="4111625"/>
            <a:ext cx="1828800" cy="1077913"/>
          </a:xfrm>
          <a:prstGeom prst="rect">
            <a:avLst/>
          </a:prstGeom>
          <a:noFill/>
          <a:ln w="9525">
            <a:noFill/>
            <a:miter lim="800000"/>
            <a:headEnd/>
            <a:tailEnd/>
          </a:ln>
        </p:spPr>
        <p:txBody>
          <a:bodyPr>
            <a:spAutoFit/>
          </a:bodyPr>
          <a:lstStyle/>
          <a:p>
            <a:pPr algn="ctr"/>
            <a:r>
              <a:rPr lang="en-US" sz="3200" dirty="0">
                <a:latin typeface="Calibri" pitchFamily="34" charset="0"/>
              </a:rPr>
              <a:t>AUXOP Device</a:t>
            </a:r>
          </a:p>
        </p:txBody>
      </p:sp>
      <p:sp>
        <p:nvSpPr>
          <p:cNvPr id="20486" name="TextBox 8"/>
          <p:cNvSpPr txBox="1">
            <a:spLocks noChangeArrowheads="1"/>
          </p:cNvSpPr>
          <p:nvPr/>
        </p:nvSpPr>
        <p:spPr bwMode="auto">
          <a:xfrm>
            <a:off x="5829300" y="4111625"/>
            <a:ext cx="2590800" cy="1076325"/>
          </a:xfrm>
          <a:prstGeom prst="rect">
            <a:avLst/>
          </a:prstGeom>
          <a:noFill/>
          <a:ln w="9525">
            <a:noFill/>
            <a:miter lim="800000"/>
            <a:headEnd/>
            <a:tailEnd/>
          </a:ln>
        </p:spPr>
        <p:txBody>
          <a:bodyPr>
            <a:spAutoFit/>
          </a:bodyPr>
          <a:lstStyle/>
          <a:p>
            <a:pPr algn="ctr"/>
            <a:r>
              <a:rPr lang="en-US" sz="3200" dirty="0">
                <a:latin typeface="Calibri" pitchFamily="34" charset="0"/>
              </a:rPr>
              <a:t>National Staff Badge</a:t>
            </a:r>
          </a:p>
        </p:txBody>
      </p:sp>
      <p:pic>
        <p:nvPicPr>
          <p:cNvPr id="20487" name="Picture 5"/>
          <p:cNvPicPr>
            <a:picLocks noChangeAspect="1" noChangeArrowheads="1"/>
          </p:cNvPicPr>
          <p:nvPr/>
        </p:nvPicPr>
        <p:blipFill>
          <a:blip r:embed="rId5" cstate="print"/>
          <a:srcRect/>
          <a:stretch>
            <a:fillRect/>
          </a:stretch>
        </p:blipFill>
        <p:spPr bwMode="auto">
          <a:xfrm>
            <a:off x="3390900" y="1981200"/>
            <a:ext cx="1524000" cy="1612900"/>
          </a:xfrm>
          <a:prstGeom prst="rect">
            <a:avLst/>
          </a:prstGeom>
          <a:noFill/>
          <a:ln w="9525">
            <a:noFill/>
            <a:miter lim="800000"/>
            <a:headEnd/>
            <a:tailEnd/>
          </a:ln>
        </p:spPr>
      </p:pic>
      <p:sp>
        <p:nvSpPr>
          <p:cNvPr id="20488" name="TextBox 10"/>
          <p:cNvSpPr txBox="1">
            <a:spLocks noChangeArrowheads="1"/>
          </p:cNvSpPr>
          <p:nvPr/>
        </p:nvSpPr>
        <p:spPr bwMode="auto">
          <a:xfrm>
            <a:off x="3048000" y="4111625"/>
            <a:ext cx="2209800" cy="1076325"/>
          </a:xfrm>
          <a:prstGeom prst="rect">
            <a:avLst/>
          </a:prstGeom>
          <a:noFill/>
          <a:ln w="9525">
            <a:noFill/>
            <a:miter lim="800000"/>
            <a:headEnd/>
            <a:tailEnd/>
          </a:ln>
        </p:spPr>
        <p:txBody>
          <a:bodyPr>
            <a:spAutoFit/>
          </a:bodyPr>
          <a:lstStyle/>
          <a:p>
            <a:pPr algn="ctr"/>
            <a:r>
              <a:rPr lang="en-US" sz="3200" dirty="0">
                <a:latin typeface="Calibri" pitchFamily="34" charset="0"/>
              </a:rPr>
              <a:t>Past  Officer  </a:t>
            </a:r>
          </a:p>
          <a:p>
            <a:pPr algn="ctr"/>
            <a:r>
              <a:rPr lang="en-US" sz="3200" dirty="0">
                <a:latin typeface="Calibri" pitchFamily="34" charset="0"/>
              </a:rPr>
              <a:t>Device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500"/>
                                        <p:tgtEl>
                                          <p:spTgt spid="1536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483"/>
                                        </p:tgtEl>
                                        <p:attrNameLst>
                                          <p:attrName>style.visibility</p:attrName>
                                        </p:attrNameLst>
                                      </p:cBhvr>
                                      <p:to>
                                        <p:strVal val="visible"/>
                                      </p:to>
                                    </p:set>
                                    <p:animEffect transition="in" filter="fade">
                                      <p:cBhvr>
                                        <p:cTn id="11" dur="1000"/>
                                        <p:tgtEl>
                                          <p:spTgt spid="2048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20485"/>
                                        </p:tgtEl>
                                        <p:attrNameLst>
                                          <p:attrName>style.visibility</p:attrName>
                                        </p:attrNameLst>
                                      </p:cBhvr>
                                      <p:to>
                                        <p:strVal val="visible"/>
                                      </p:to>
                                    </p:set>
                                    <p:animEffect transition="in" filter="fade">
                                      <p:cBhvr>
                                        <p:cTn id="15" dur="1000"/>
                                        <p:tgtEl>
                                          <p:spTgt spid="2048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487"/>
                                        </p:tgtEl>
                                        <p:attrNameLst>
                                          <p:attrName>style.visibility</p:attrName>
                                        </p:attrNameLst>
                                      </p:cBhvr>
                                      <p:to>
                                        <p:strVal val="visible"/>
                                      </p:to>
                                    </p:set>
                                    <p:animEffect transition="in" filter="fade">
                                      <p:cBhvr>
                                        <p:cTn id="20" dur="500"/>
                                        <p:tgtEl>
                                          <p:spTgt spid="20487"/>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20488"/>
                                        </p:tgtEl>
                                        <p:attrNameLst>
                                          <p:attrName>style.visibility</p:attrName>
                                        </p:attrNameLst>
                                      </p:cBhvr>
                                      <p:to>
                                        <p:strVal val="visible"/>
                                      </p:to>
                                    </p:set>
                                    <p:animEffect transition="in" filter="fade">
                                      <p:cBhvr>
                                        <p:cTn id="24" dur="1000"/>
                                        <p:tgtEl>
                                          <p:spTgt spid="2048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0484"/>
                                        </p:tgtEl>
                                        <p:attrNameLst>
                                          <p:attrName>style.visibility</p:attrName>
                                        </p:attrNameLst>
                                      </p:cBhvr>
                                      <p:to>
                                        <p:strVal val="visible"/>
                                      </p:to>
                                    </p:set>
                                    <p:animEffect transition="in" filter="fade">
                                      <p:cBhvr>
                                        <p:cTn id="29" dur="500"/>
                                        <p:tgtEl>
                                          <p:spTgt spid="20484"/>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20486"/>
                                        </p:tgtEl>
                                        <p:attrNameLst>
                                          <p:attrName>style.visibility</p:attrName>
                                        </p:attrNameLst>
                                      </p:cBhvr>
                                      <p:to>
                                        <p:strVal val="visible"/>
                                      </p:to>
                                    </p:set>
                                    <p:animEffect transition="in" filter="fade">
                                      <p:cBhvr>
                                        <p:cTn id="33" dur="1000"/>
                                        <p:tgtEl>
                                          <p:spTgt spid="20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20485" grpId="0"/>
      <p:bldP spid="20486" grpId="0"/>
      <p:bldP spid="2048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458200" cy="1219200"/>
          </a:xfrm>
        </p:spPr>
        <p:txBody>
          <a:bodyPr rtlCol="0">
            <a:normAutofit/>
          </a:bodyPr>
          <a:lstStyle/>
          <a:p>
            <a:pPr algn="ctr" eaLnBrk="1" fontAlgn="auto" hangingPunct="1">
              <a:spcAft>
                <a:spcPts val="0"/>
              </a:spcAft>
              <a:defRPr/>
            </a:pPr>
            <a:r>
              <a:rPr lang="en-US" sz="2800" dirty="0"/>
              <a:t>LEFT SIDE OF THE UNIFORM</a:t>
            </a:r>
            <a:br>
              <a:rPr lang="en-US" sz="2800" dirty="0"/>
            </a:br>
            <a:r>
              <a:rPr lang="en-US" sz="2800" dirty="0"/>
              <a:t>OVER/UNDER RIBBONS</a:t>
            </a:r>
          </a:p>
        </p:txBody>
      </p:sp>
      <p:pic>
        <p:nvPicPr>
          <p:cNvPr id="21507" name="Picture 2"/>
          <p:cNvPicPr>
            <a:picLocks noGrp="1" noChangeAspect="1" noChangeArrowheads="1"/>
          </p:cNvPicPr>
          <p:nvPr>
            <p:ph idx="1"/>
          </p:nvPr>
        </p:nvPicPr>
        <p:blipFill>
          <a:blip r:embed="rId3" cstate="print"/>
          <a:srcRect/>
          <a:stretch>
            <a:fillRect/>
          </a:stretch>
        </p:blipFill>
        <p:spPr>
          <a:xfrm>
            <a:off x="533400" y="1143000"/>
            <a:ext cx="3146425" cy="1381125"/>
          </a:xfrm>
          <a:noFill/>
        </p:spPr>
      </p:pic>
      <p:sp>
        <p:nvSpPr>
          <p:cNvPr id="21508" name="TextBox 4"/>
          <p:cNvSpPr txBox="1">
            <a:spLocks noChangeArrowheads="1"/>
          </p:cNvSpPr>
          <p:nvPr/>
        </p:nvSpPr>
        <p:spPr bwMode="auto">
          <a:xfrm>
            <a:off x="533400" y="2514600"/>
            <a:ext cx="3048000" cy="523220"/>
          </a:xfrm>
          <a:prstGeom prst="rect">
            <a:avLst/>
          </a:prstGeom>
          <a:noFill/>
          <a:ln w="9525">
            <a:noFill/>
            <a:miter lim="800000"/>
            <a:headEnd/>
            <a:tailEnd/>
          </a:ln>
        </p:spPr>
        <p:txBody>
          <a:bodyPr wrap="square">
            <a:spAutoFit/>
          </a:bodyPr>
          <a:lstStyle/>
          <a:p>
            <a:pPr algn="ctr"/>
            <a:r>
              <a:rPr lang="en-US" sz="2800" dirty="0">
                <a:latin typeface="Calibri" pitchFamily="34" charset="0"/>
              </a:rPr>
              <a:t>Coxswain device</a:t>
            </a:r>
          </a:p>
        </p:txBody>
      </p:sp>
      <p:pic>
        <p:nvPicPr>
          <p:cNvPr id="21509" name="Picture 3"/>
          <p:cNvPicPr>
            <a:picLocks noChangeAspect="1" noChangeArrowheads="1"/>
          </p:cNvPicPr>
          <p:nvPr/>
        </p:nvPicPr>
        <p:blipFill>
          <a:blip r:embed="rId4" cstate="print"/>
          <a:srcRect/>
          <a:stretch>
            <a:fillRect/>
          </a:stretch>
        </p:blipFill>
        <p:spPr bwMode="auto">
          <a:xfrm>
            <a:off x="4876800" y="1447800"/>
            <a:ext cx="4027488" cy="1371600"/>
          </a:xfrm>
          <a:prstGeom prst="rect">
            <a:avLst/>
          </a:prstGeom>
          <a:noFill/>
          <a:ln w="9525">
            <a:noFill/>
            <a:miter lim="800000"/>
            <a:headEnd/>
            <a:tailEnd/>
          </a:ln>
        </p:spPr>
      </p:pic>
      <p:sp>
        <p:nvSpPr>
          <p:cNvPr id="21510" name="TextBox 6"/>
          <p:cNvSpPr txBox="1">
            <a:spLocks noChangeArrowheads="1"/>
          </p:cNvSpPr>
          <p:nvPr/>
        </p:nvSpPr>
        <p:spPr bwMode="auto">
          <a:xfrm>
            <a:off x="5105400" y="2819400"/>
            <a:ext cx="3810000" cy="523220"/>
          </a:xfrm>
          <a:prstGeom prst="rect">
            <a:avLst/>
          </a:prstGeom>
          <a:noFill/>
          <a:ln w="9525">
            <a:noFill/>
            <a:miter lim="800000"/>
            <a:headEnd/>
            <a:tailEnd/>
          </a:ln>
        </p:spPr>
        <p:txBody>
          <a:bodyPr wrap="square">
            <a:spAutoFit/>
          </a:bodyPr>
          <a:lstStyle/>
          <a:p>
            <a:pPr algn="ctr"/>
            <a:r>
              <a:rPr lang="en-US" sz="2800" dirty="0">
                <a:latin typeface="Calibri" pitchFamily="34" charset="0"/>
              </a:rPr>
              <a:t>Auxiliary Aviator</a:t>
            </a:r>
          </a:p>
        </p:txBody>
      </p:sp>
      <p:pic>
        <p:nvPicPr>
          <p:cNvPr id="21511" name="Picture 4"/>
          <p:cNvPicPr>
            <a:picLocks noChangeAspect="1" noChangeArrowheads="1"/>
          </p:cNvPicPr>
          <p:nvPr/>
        </p:nvPicPr>
        <p:blipFill>
          <a:blip r:embed="rId5" cstate="print"/>
          <a:srcRect/>
          <a:stretch>
            <a:fillRect/>
          </a:stretch>
        </p:blipFill>
        <p:spPr bwMode="auto">
          <a:xfrm>
            <a:off x="533400" y="3048000"/>
            <a:ext cx="4608513" cy="1295400"/>
          </a:xfrm>
          <a:prstGeom prst="rect">
            <a:avLst/>
          </a:prstGeom>
          <a:noFill/>
          <a:ln w="9525">
            <a:noFill/>
            <a:miter lim="800000"/>
            <a:headEnd/>
            <a:tailEnd/>
          </a:ln>
        </p:spPr>
      </p:pic>
      <p:sp>
        <p:nvSpPr>
          <p:cNvPr id="21512" name="TextBox 8"/>
          <p:cNvSpPr txBox="1">
            <a:spLocks noChangeArrowheads="1"/>
          </p:cNvSpPr>
          <p:nvPr/>
        </p:nvSpPr>
        <p:spPr bwMode="auto">
          <a:xfrm>
            <a:off x="533400" y="4343400"/>
            <a:ext cx="4572000" cy="523220"/>
          </a:xfrm>
          <a:prstGeom prst="rect">
            <a:avLst/>
          </a:prstGeom>
          <a:noFill/>
          <a:ln w="9525">
            <a:noFill/>
            <a:miter lim="800000"/>
            <a:headEnd/>
            <a:tailEnd/>
          </a:ln>
        </p:spPr>
        <p:txBody>
          <a:bodyPr wrap="square">
            <a:spAutoFit/>
          </a:bodyPr>
          <a:lstStyle/>
          <a:p>
            <a:pPr algn="ctr"/>
            <a:r>
              <a:rPr lang="en-US" sz="2800" dirty="0">
                <a:latin typeface="Calibri" pitchFamily="34" charset="0"/>
              </a:rPr>
              <a:t>Marine Safety Insignia</a:t>
            </a:r>
          </a:p>
        </p:txBody>
      </p:sp>
      <p:pic>
        <p:nvPicPr>
          <p:cNvPr id="21513" name="Picture 5"/>
          <p:cNvPicPr>
            <a:picLocks noChangeAspect="1" noChangeArrowheads="1"/>
          </p:cNvPicPr>
          <p:nvPr/>
        </p:nvPicPr>
        <p:blipFill>
          <a:blip r:embed="rId6" cstate="print"/>
          <a:srcRect/>
          <a:stretch>
            <a:fillRect/>
          </a:stretch>
        </p:blipFill>
        <p:spPr bwMode="auto">
          <a:xfrm>
            <a:off x="6553200" y="3505200"/>
            <a:ext cx="1409700" cy="1600200"/>
          </a:xfrm>
          <a:prstGeom prst="rect">
            <a:avLst/>
          </a:prstGeom>
          <a:noFill/>
          <a:ln w="9525">
            <a:noFill/>
            <a:miter lim="800000"/>
            <a:headEnd/>
            <a:tailEnd/>
          </a:ln>
        </p:spPr>
      </p:pic>
      <p:sp>
        <p:nvSpPr>
          <p:cNvPr id="21514" name="TextBox 11"/>
          <p:cNvSpPr txBox="1">
            <a:spLocks noChangeArrowheads="1"/>
          </p:cNvSpPr>
          <p:nvPr/>
        </p:nvSpPr>
        <p:spPr bwMode="auto">
          <a:xfrm>
            <a:off x="6248400" y="5181600"/>
            <a:ext cx="2590800" cy="523220"/>
          </a:xfrm>
          <a:prstGeom prst="rect">
            <a:avLst/>
          </a:prstGeom>
          <a:noFill/>
          <a:ln w="9525">
            <a:noFill/>
            <a:miter lim="800000"/>
            <a:headEnd/>
            <a:tailEnd/>
          </a:ln>
        </p:spPr>
        <p:txBody>
          <a:bodyPr wrap="square">
            <a:spAutoFit/>
          </a:bodyPr>
          <a:lstStyle/>
          <a:p>
            <a:r>
              <a:rPr lang="en-US" sz="2800" dirty="0">
                <a:latin typeface="Calibri" pitchFamily="34" charset="0"/>
              </a:rPr>
              <a:t>PWC Insignia</a:t>
            </a:r>
          </a:p>
        </p:txBody>
      </p:sp>
      <p:sp>
        <p:nvSpPr>
          <p:cNvPr id="12" name="TextBox 4"/>
          <p:cNvSpPr txBox="1">
            <a:spLocks noChangeArrowheads="1"/>
          </p:cNvSpPr>
          <p:nvPr/>
        </p:nvSpPr>
        <p:spPr bwMode="auto">
          <a:xfrm>
            <a:off x="609600" y="6172200"/>
            <a:ext cx="3048000" cy="523220"/>
          </a:xfrm>
          <a:prstGeom prst="rect">
            <a:avLst/>
          </a:prstGeom>
          <a:noFill/>
          <a:ln w="9525">
            <a:noFill/>
            <a:miter lim="800000"/>
            <a:headEnd/>
            <a:tailEnd/>
          </a:ln>
        </p:spPr>
        <p:txBody>
          <a:bodyPr wrap="square">
            <a:spAutoFit/>
          </a:bodyPr>
          <a:lstStyle/>
          <a:p>
            <a:pPr algn="ctr"/>
            <a:r>
              <a:rPr lang="en-US" sz="2800" dirty="0">
                <a:latin typeface="Calibri" pitchFamily="34" charset="0"/>
              </a:rPr>
              <a:t>RBS Device</a:t>
            </a:r>
          </a:p>
        </p:txBody>
      </p:sp>
      <p:pic>
        <p:nvPicPr>
          <p:cNvPr id="13" name="Picture 12" descr="RBS Device.JPG"/>
          <p:cNvPicPr>
            <a:picLocks noChangeAspect="1"/>
          </p:cNvPicPr>
          <p:nvPr/>
        </p:nvPicPr>
        <p:blipFill>
          <a:blip r:embed="rId7" cstate="print"/>
          <a:stretch>
            <a:fillRect/>
          </a:stretch>
        </p:blipFill>
        <p:spPr>
          <a:xfrm>
            <a:off x="533400" y="4953000"/>
            <a:ext cx="4419600" cy="11979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507"/>
                                        </p:tgtEl>
                                        <p:attrNameLst>
                                          <p:attrName>style.visibility</p:attrName>
                                        </p:attrNameLst>
                                      </p:cBhvr>
                                      <p:to>
                                        <p:strVal val="visible"/>
                                      </p:to>
                                    </p:set>
                                    <p:animEffect transition="in" filter="fade">
                                      <p:cBhvr>
                                        <p:cTn id="11" dur="1000"/>
                                        <p:tgtEl>
                                          <p:spTgt spid="2150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1508"/>
                                        </p:tgtEl>
                                        <p:attrNameLst>
                                          <p:attrName>style.visibility</p:attrName>
                                        </p:attrNameLst>
                                      </p:cBhvr>
                                      <p:to>
                                        <p:strVal val="visible"/>
                                      </p:to>
                                    </p:set>
                                    <p:animEffect transition="in" filter="fade">
                                      <p:cBhvr>
                                        <p:cTn id="14" dur="1000"/>
                                        <p:tgtEl>
                                          <p:spTgt spid="2150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1509"/>
                                        </p:tgtEl>
                                        <p:attrNameLst>
                                          <p:attrName>style.visibility</p:attrName>
                                        </p:attrNameLst>
                                      </p:cBhvr>
                                      <p:to>
                                        <p:strVal val="visible"/>
                                      </p:to>
                                    </p:set>
                                    <p:animEffect transition="in" filter="fade">
                                      <p:cBhvr>
                                        <p:cTn id="19" dur="500"/>
                                        <p:tgtEl>
                                          <p:spTgt spid="2150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510"/>
                                        </p:tgtEl>
                                        <p:attrNameLst>
                                          <p:attrName>style.visibility</p:attrName>
                                        </p:attrNameLst>
                                      </p:cBhvr>
                                      <p:to>
                                        <p:strVal val="visible"/>
                                      </p:to>
                                    </p:set>
                                    <p:animEffect transition="in" filter="fade">
                                      <p:cBhvr>
                                        <p:cTn id="22" dur="1000"/>
                                        <p:tgtEl>
                                          <p:spTgt spid="215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511"/>
                                        </p:tgtEl>
                                        <p:attrNameLst>
                                          <p:attrName>style.visibility</p:attrName>
                                        </p:attrNameLst>
                                      </p:cBhvr>
                                      <p:to>
                                        <p:strVal val="visible"/>
                                      </p:to>
                                    </p:set>
                                    <p:animEffect transition="in" filter="fade">
                                      <p:cBhvr>
                                        <p:cTn id="27" dur="500"/>
                                        <p:tgtEl>
                                          <p:spTgt spid="215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1512"/>
                                        </p:tgtEl>
                                        <p:attrNameLst>
                                          <p:attrName>style.visibility</p:attrName>
                                        </p:attrNameLst>
                                      </p:cBhvr>
                                      <p:to>
                                        <p:strVal val="visible"/>
                                      </p:to>
                                    </p:set>
                                    <p:animEffect transition="in" filter="fade">
                                      <p:cBhvr>
                                        <p:cTn id="30" dur="1000"/>
                                        <p:tgtEl>
                                          <p:spTgt spid="215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1513"/>
                                        </p:tgtEl>
                                        <p:attrNameLst>
                                          <p:attrName>style.visibility</p:attrName>
                                        </p:attrNameLst>
                                      </p:cBhvr>
                                      <p:to>
                                        <p:strVal val="visible"/>
                                      </p:to>
                                    </p:set>
                                    <p:animEffect transition="in" filter="fade">
                                      <p:cBhvr>
                                        <p:cTn id="35" dur="500"/>
                                        <p:tgtEl>
                                          <p:spTgt spid="2151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1514"/>
                                        </p:tgtEl>
                                        <p:attrNameLst>
                                          <p:attrName>style.visibility</p:attrName>
                                        </p:attrNameLst>
                                      </p:cBhvr>
                                      <p:to>
                                        <p:strVal val="visible"/>
                                      </p:to>
                                    </p:set>
                                    <p:animEffect transition="in" filter="fade">
                                      <p:cBhvr>
                                        <p:cTn id="38" dur="1000"/>
                                        <p:tgtEl>
                                          <p:spTgt spid="215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508" grpId="0"/>
      <p:bldP spid="21510" grpId="0"/>
      <p:bldP spid="21512" grpId="0"/>
      <p:bldP spid="21514" grpId="0"/>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625" y="381000"/>
            <a:ext cx="7772400" cy="914400"/>
          </a:xfrm>
        </p:spPr>
        <p:txBody>
          <a:bodyPr/>
          <a:lstStyle/>
          <a:p>
            <a:pPr algn="ctr"/>
            <a:r>
              <a:rPr lang="en-US" dirty="0"/>
              <a:t>Disposing of Uniforms</a:t>
            </a:r>
          </a:p>
        </p:txBody>
      </p:sp>
      <p:sp>
        <p:nvSpPr>
          <p:cNvPr id="7" name="Content Placeholder 6"/>
          <p:cNvSpPr>
            <a:spLocks noGrp="1"/>
          </p:cNvSpPr>
          <p:nvPr>
            <p:ph idx="1"/>
          </p:nvPr>
        </p:nvSpPr>
        <p:spPr>
          <a:xfrm>
            <a:off x="228600" y="1295400"/>
            <a:ext cx="8610599" cy="5181600"/>
          </a:xfrm>
        </p:spPr>
        <p:txBody>
          <a:bodyPr/>
          <a:lstStyle/>
          <a:p>
            <a:pPr algn="ctr">
              <a:buNone/>
            </a:pPr>
            <a:endParaRPr lang="en-US" dirty="0"/>
          </a:p>
          <a:p>
            <a:pPr algn="ctr">
              <a:buNone/>
            </a:pPr>
            <a:r>
              <a:rPr lang="en-US" dirty="0"/>
              <a:t>Uniforms must never be given away or donated to charities.</a:t>
            </a:r>
          </a:p>
          <a:p>
            <a:pPr algn="ctr">
              <a:buNone/>
            </a:pPr>
            <a:endParaRPr lang="en-US" b="1" dirty="0">
              <a:solidFill>
                <a:schemeClr val="tx2">
                  <a:lumMod val="75000"/>
                </a:schemeClr>
              </a:solidFill>
              <a:effectLst>
                <a:outerShdw blurRad="38100" dist="38100" dir="2700000" algn="tl">
                  <a:srgbClr val="000000">
                    <a:alpha val="43137"/>
                  </a:srgbClr>
                </a:outerShdw>
              </a:effectLst>
            </a:endParaRPr>
          </a:p>
          <a:p>
            <a:pPr algn="ctr">
              <a:buNone/>
            </a:pPr>
            <a:endParaRPr lang="en-US" b="1" dirty="0">
              <a:solidFill>
                <a:schemeClr val="tx2">
                  <a:lumMod val="75000"/>
                </a:schemeClr>
              </a:solidFill>
              <a:effectLst>
                <a:outerShdw blurRad="38100" dist="38100" dir="2700000" algn="tl">
                  <a:srgbClr val="000000">
                    <a:alpha val="43137"/>
                  </a:srgbClr>
                </a:outerShdw>
              </a:effectLst>
            </a:endParaRPr>
          </a:p>
          <a:p>
            <a:pPr algn="ctr">
              <a:buNone/>
            </a:pPr>
            <a:r>
              <a:rPr lang="en-US" b="1" dirty="0">
                <a:effectLst>
                  <a:outerShdw blurRad="38100" dist="38100" dir="2700000" algn="tl">
                    <a:srgbClr val="000000">
                      <a:alpha val="43137"/>
                    </a:srgbClr>
                  </a:outerShdw>
                </a:effectLst>
              </a:rPr>
              <a:t>When no longer needed or no longer serviceable, Uniforms must be DESTROYED so as not to be worn by any unauthorized individuals.</a:t>
            </a:r>
          </a:p>
        </p:txBody>
      </p:sp>
      <p:sp>
        <p:nvSpPr>
          <p:cNvPr id="4" name="Rounded Rectangle 3"/>
          <p:cNvSpPr/>
          <p:nvPr/>
        </p:nvSpPr>
        <p:spPr bwMode="auto">
          <a:xfrm>
            <a:off x="533400" y="3581400"/>
            <a:ext cx="8229600" cy="2362200"/>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1000"/>
                                        <p:tgtEl>
                                          <p:spTgt spid="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7">
                                            <p:txEl>
                                              <p:pRg st="4" end="4"/>
                                            </p:txEl>
                                          </p:spTgt>
                                        </p:tgtEl>
                                        <p:attrNameLst>
                                          <p:attrName>style.visibility</p:attrName>
                                        </p:attrNameLst>
                                      </p:cBhvr>
                                      <p:to>
                                        <p:strVal val="visible"/>
                                      </p:to>
                                    </p:set>
                                    <p:anim calcmode="lin" valueType="num">
                                      <p:cBhvr additive="base">
                                        <p:cTn id="16"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childTnLst>
                                </p:cTn>
                              </p:par>
                            </p:childTnLst>
                          </p:cTn>
                        </p:par>
                        <p:par>
                          <p:cTn id="22" fill="hold">
                            <p:stCondLst>
                              <p:cond delay="1500"/>
                            </p:stCondLst>
                            <p:childTnLst>
                              <p:par>
                                <p:cTn id="23" presetID="10" presetClass="exit" presetSubtype="0" fill="hold" grpId="1" nodeType="afterEffect">
                                  <p:stCondLst>
                                    <p:cond delay="0"/>
                                  </p:stCondLst>
                                  <p:childTnLst>
                                    <p:animEffect transition="out" filter="fade">
                                      <p:cBhvr>
                                        <p:cTn id="24" dur="1000"/>
                                        <p:tgtEl>
                                          <p:spTgt spid="4"/>
                                        </p:tgtEl>
                                      </p:cBhvr>
                                    </p:animEffect>
                                    <p:set>
                                      <p:cBhvr>
                                        <p:cTn id="25" dur="1" fill="hold">
                                          <p:stCondLst>
                                            <p:cond delay="999"/>
                                          </p:stCondLst>
                                        </p:cTn>
                                        <p:tgtEl>
                                          <p:spTgt spid="4"/>
                                        </p:tgtEl>
                                        <p:attrNameLst>
                                          <p:attrName>style.visibility</p:attrName>
                                        </p:attrNameLst>
                                      </p:cBhvr>
                                      <p:to>
                                        <p:strVal val="hidden"/>
                                      </p:to>
                                    </p:set>
                                  </p:childTnLst>
                                </p:cTn>
                              </p:par>
                            </p:childTnLst>
                          </p:cTn>
                        </p:par>
                        <p:par>
                          <p:cTn id="26" fill="hold">
                            <p:stCondLst>
                              <p:cond delay="2500"/>
                            </p:stCondLst>
                            <p:childTnLst>
                              <p:par>
                                <p:cTn id="27" presetID="10" presetClass="entr" presetSubtype="0" fill="hold" grpId="2"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4" grpId="2"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625" y="152400"/>
            <a:ext cx="7772400" cy="1143000"/>
          </a:xfrm>
        </p:spPr>
        <p:txBody>
          <a:bodyPr/>
          <a:lstStyle/>
          <a:p>
            <a:pPr algn="ctr"/>
            <a:r>
              <a:rPr lang="en-US" dirty="0"/>
              <a:t>Procurement</a:t>
            </a:r>
            <a:br>
              <a:rPr lang="en-US" dirty="0"/>
            </a:br>
            <a:r>
              <a:rPr lang="en-US" sz="2400" dirty="0"/>
              <a:t>or “Where do we get it?”</a:t>
            </a:r>
          </a:p>
        </p:txBody>
      </p:sp>
      <p:sp>
        <p:nvSpPr>
          <p:cNvPr id="3" name="Content Placeholder 2"/>
          <p:cNvSpPr>
            <a:spLocks noGrp="1"/>
          </p:cNvSpPr>
          <p:nvPr>
            <p:ph sz="half" idx="1"/>
          </p:nvPr>
        </p:nvSpPr>
        <p:spPr>
          <a:xfrm>
            <a:off x="228600" y="1676400"/>
            <a:ext cx="4264025" cy="4953000"/>
          </a:xfrm>
        </p:spPr>
        <p:txBody>
          <a:bodyPr/>
          <a:lstStyle/>
          <a:p>
            <a:r>
              <a:rPr lang="en-US" dirty="0"/>
              <a:t>District Store</a:t>
            </a:r>
          </a:p>
          <a:p>
            <a:r>
              <a:rPr lang="en-US" dirty="0"/>
              <a:t>Only available at PCAs and D-TRAIN</a:t>
            </a:r>
          </a:p>
          <a:p>
            <a:pPr>
              <a:buFont typeface="Wingdings" panose="05000000000000000000" pitchFamily="2" charset="2"/>
              <a:buChar char="ü"/>
            </a:pPr>
            <a:r>
              <a:rPr lang="en-US" sz="2800" dirty="0"/>
              <a:t>	Stocks popular 	uniform items</a:t>
            </a:r>
          </a:p>
          <a:p>
            <a:pPr>
              <a:buFont typeface="Wingdings" panose="05000000000000000000" pitchFamily="2" charset="2"/>
              <a:buChar char="ü"/>
            </a:pPr>
            <a:r>
              <a:rPr lang="en-US" dirty="0"/>
              <a:t>      D11N Logo items</a:t>
            </a:r>
            <a:endParaRPr lang="en-US" sz="2800" dirty="0"/>
          </a:p>
          <a:p>
            <a:pPr lvl="2"/>
            <a:endParaRPr lang="en-US" dirty="0"/>
          </a:p>
          <a:p>
            <a:pPr lvl="2">
              <a:buNone/>
            </a:pPr>
            <a:endParaRPr lang="en-US" dirty="0"/>
          </a:p>
        </p:txBody>
      </p:sp>
      <p:sp>
        <p:nvSpPr>
          <p:cNvPr id="4" name="Content Placeholder 3"/>
          <p:cNvSpPr>
            <a:spLocks noGrp="1"/>
          </p:cNvSpPr>
          <p:nvPr>
            <p:ph sz="half" idx="2"/>
          </p:nvPr>
        </p:nvSpPr>
        <p:spPr>
          <a:xfrm>
            <a:off x="4645024" y="1676400"/>
            <a:ext cx="4270375" cy="4953000"/>
          </a:xfrm>
        </p:spPr>
        <p:txBody>
          <a:bodyPr/>
          <a:lstStyle/>
          <a:p>
            <a:r>
              <a:rPr lang="en-US" dirty="0"/>
              <a:t>Lighthouse Uniform</a:t>
            </a:r>
          </a:p>
          <a:p>
            <a:r>
              <a:rPr lang="en-US" dirty="0"/>
              <a:t>http://catalog.lighthouseuniform.com/coastguard</a:t>
            </a:r>
          </a:p>
          <a:p>
            <a:pPr lvl="1"/>
            <a:r>
              <a:rPr lang="en-US" sz="2800" dirty="0"/>
              <a:t>Dress Uniforms</a:t>
            </a:r>
          </a:p>
          <a:p>
            <a:pPr lvl="1"/>
            <a:r>
              <a:rPr lang="en-US" sz="2800" dirty="0"/>
              <a:t>Tropical Blue Uniforms</a:t>
            </a:r>
          </a:p>
          <a:p>
            <a:pPr lvl="1"/>
            <a:r>
              <a:rPr lang="en-US" sz="2800" dirty="0"/>
              <a:t>Insignias</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childTnLst>
                                </p:cTn>
                              </p:par>
                            </p:childTnLst>
                          </p:cTn>
                        </p:par>
                        <p:par>
                          <p:cTn id="21" fill="hold">
                            <p:stCondLst>
                              <p:cond delay="2500"/>
                            </p:stCondLst>
                            <p:childTnLst>
                              <p:par>
                                <p:cTn id="22" presetID="10" presetClass="entr" presetSubtype="0" fill="hold"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fade">
                                      <p:cBhvr>
                                        <p:cTn id="29" dur="500"/>
                                        <p:tgtEl>
                                          <p:spTgt spid="4">
                                            <p:txEl>
                                              <p:pRg st="0" end="0"/>
                                            </p:txEl>
                                          </p:spTgt>
                                        </p:tgtEl>
                                      </p:cBhvr>
                                    </p:animEffect>
                                  </p:childTnLst>
                                </p:cTn>
                              </p:par>
                              <p:par>
                                <p:cTn id="30" presetID="9" presetClass="emph" presetSubtype="0" nodeType="withEffect">
                                  <p:stCondLst>
                                    <p:cond delay="0"/>
                                  </p:stCondLst>
                                  <p:childTnLst>
                                    <p:set>
                                      <p:cBhvr rctx="PPT">
                                        <p:cTn id="31" dur="indefinite"/>
                                        <p:tgtEl>
                                          <p:spTgt spid="3">
                                            <p:txEl>
                                              <p:pRg st="0" end="0"/>
                                            </p:txEl>
                                          </p:spTgt>
                                        </p:tgtEl>
                                        <p:attrNameLst>
                                          <p:attrName>style.opacity</p:attrName>
                                        </p:attrNameLst>
                                      </p:cBhvr>
                                      <p:to>
                                        <p:strVal val="0.5"/>
                                      </p:to>
                                    </p:set>
                                    <p:animEffect filter="image" prLst="opacity: 0.5">
                                      <p:cBhvr rctx="IE">
                                        <p:cTn id="32" dur="indefinite"/>
                                        <p:tgtEl>
                                          <p:spTgt spid="3">
                                            <p:txEl>
                                              <p:pRg st="0" end="0"/>
                                            </p:txEl>
                                          </p:spTgt>
                                        </p:tgtEl>
                                      </p:cBhvr>
                                    </p:animEffect>
                                  </p:childTnLst>
                                </p:cTn>
                              </p:par>
                              <p:par>
                                <p:cTn id="33" presetID="9" presetClass="emph" presetSubtype="0" nodeType="withEffect">
                                  <p:stCondLst>
                                    <p:cond delay="0"/>
                                  </p:stCondLst>
                                  <p:childTnLst>
                                    <p:set>
                                      <p:cBhvr rctx="PPT">
                                        <p:cTn id="34" dur="indefinite"/>
                                        <p:tgtEl>
                                          <p:spTgt spid="3">
                                            <p:txEl>
                                              <p:pRg st="1" end="1"/>
                                            </p:txEl>
                                          </p:spTgt>
                                        </p:tgtEl>
                                        <p:attrNameLst>
                                          <p:attrName>style.opacity</p:attrName>
                                        </p:attrNameLst>
                                      </p:cBhvr>
                                      <p:to>
                                        <p:strVal val="0.5"/>
                                      </p:to>
                                    </p:set>
                                    <p:animEffect filter="image" prLst="opacity: 0.5">
                                      <p:cBhvr rctx="IE">
                                        <p:cTn id="35" dur="indefinite"/>
                                        <p:tgtEl>
                                          <p:spTgt spid="3">
                                            <p:txEl>
                                              <p:pRg st="1" end="1"/>
                                            </p:txEl>
                                          </p:spTgt>
                                        </p:tgtEl>
                                      </p:cBhvr>
                                    </p:animEffect>
                                  </p:childTnLst>
                                </p:cTn>
                              </p:par>
                              <p:par>
                                <p:cTn id="36" presetID="9" presetClass="emph" presetSubtype="0" nodeType="withEffect">
                                  <p:stCondLst>
                                    <p:cond delay="0"/>
                                  </p:stCondLst>
                                  <p:childTnLst>
                                    <p:set>
                                      <p:cBhvr rctx="PPT">
                                        <p:cTn id="37" dur="indefinite"/>
                                        <p:tgtEl>
                                          <p:spTgt spid="3">
                                            <p:txEl>
                                              <p:pRg st="2" end="2"/>
                                            </p:txEl>
                                          </p:spTgt>
                                        </p:tgtEl>
                                        <p:attrNameLst>
                                          <p:attrName>style.opacity</p:attrName>
                                        </p:attrNameLst>
                                      </p:cBhvr>
                                      <p:to>
                                        <p:strVal val="0.5"/>
                                      </p:to>
                                    </p:set>
                                    <p:animEffect filter="image" prLst="opacity: 0.5">
                                      <p:cBhvr rctx="IE">
                                        <p:cTn id="38" dur="indefinite"/>
                                        <p:tgtEl>
                                          <p:spTgt spid="3">
                                            <p:txEl>
                                              <p:pRg st="2" end="2"/>
                                            </p:txEl>
                                          </p:spTgt>
                                        </p:tgtEl>
                                      </p:cBhvr>
                                    </p:animEffect>
                                  </p:childTnLst>
                                </p:cTn>
                              </p:par>
                              <p:par>
                                <p:cTn id="39" presetID="9" presetClass="emph" presetSubtype="0" nodeType="withEffect">
                                  <p:stCondLst>
                                    <p:cond delay="0"/>
                                  </p:stCondLst>
                                  <p:childTnLst>
                                    <p:set>
                                      <p:cBhvr rctx="PPT">
                                        <p:cTn id="40" dur="indefinite"/>
                                        <p:tgtEl>
                                          <p:spTgt spid="3">
                                            <p:txEl>
                                              <p:pRg st="3" end="3"/>
                                            </p:txEl>
                                          </p:spTgt>
                                        </p:tgtEl>
                                        <p:attrNameLst>
                                          <p:attrName>style.opacity</p:attrName>
                                        </p:attrNameLst>
                                      </p:cBhvr>
                                      <p:to>
                                        <p:strVal val="0.5"/>
                                      </p:to>
                                    </p:set>
                                    <p:animEffect filter="image" prLst="opacity: 0.5">
                                      <p:cBhvr rctx="IE">
                                        <p:cTn id="41" dur="indefinite"/>
                                        <p:tgtEl>
                                          <p:spTgt spid="3">
                                            <p:txEl>
                                              <p:pRg st="3" end="3"/>
                                            </p:txEl>
                                          </p:spTgt>
                                        </p:tgtEl>
                                      </p:cBhvr>
                                    </p:animEffec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4">
                                            <p:txEl>
                                              <p:pRg st="1" end="1"/>
                                            </p:txEl>
                                          </p:spTgt>
                                        </p:tgtEl>
                                        <p:attrNameLst>
                                          <p:attrName>style.visibility</p:attrName>
                                        </p:attrNameLst>
                                      </p:cBhvr>
                                      <p:to>
                                        <p:strVal val="visible"/>
                                      </p:to>
                                    </p:set>
                                    <p:animEffect transition="in" filter="fade">
                                      <p:cBhvr>
                                        <p:cTn id="45" dur="1000"/>
                                        <p:tgtEl>
                                          <p:spTgt spid="4">
                                            <p:txEl>
                                              <p:pRg st="1" end="1"/>
                                            </p:txEl>
                                          </p:spTgt>
                                        </p:tgtEl>
                                      </p:cBhvr>
                                    </p:animEffect>
                                  </p:childTnLst>
                                </p:cTn>
                              </p:par>
                            </p:childTnLst>
                          </p:cTn>
                        </p:par>
                        <p:par>
                          <p:cTn id="46" fill="hold">
                            <p:stCondLst>
                              <p:cond delay="1500"/>
                            </p:stCondLst>
                            <p:childTnLst>
                              <p:par>
                                <p:cTn id="47" presetID="10" presetClass="entr" presetSubtype="0" fill="hold" nodeType="afterEffect">
                                  <p:stCondLst>
                                    <p:cond delay="0"/>
                                  </p:stCondLst>
                                  <p:childTnLst>
                                    <p:set>
                                      <p:cBhvr>
                                        <p:cTn id="48" dur="1" fill="hold">
                                          <p:stCondLst>
                                            <p:cond delay="0"/>
                                          </p:stCondLst>
                                        </p:cTn>
                                        <p:tgtEl>
                                          <p:spTgt spid="4">
                                            <p:txEl>
                                              <p:pRg st="2" end="2"/>
                                            </p:txEl>
                                          </p:spTgt>
                                        </p:tgtEl>
                                        <p:attrNameLst>
                                          <p:attrName>style.visibility</p:attrName>
                                        </p:attrNameLst>
                                      </p:cBhvr>
                                      <p:to>
                                        <p:strVal val="visible"/>
                                      </p:to>
                                    </p:set>
                                    <p:animEffect transition="in" filter="fade">
                                      <p:cBhvr>
                                        <p:cTn id="49" dur="1000"/>
                                        <p:tgtEl>
                                          <p:spTgt spid="4">
                                            <p:txEl>
                                              <p:pRg st="2" end="2"/>
                                            </p:txEl>
                                          </p:spTgt>
                                        </p:tgtEl>
                                      </p:cBhvr>
                                    </p:animEffect>
                                  </p:childTnLst>
                                </p:cTn>
                              </p:par>
                            </p:childTnLst>
                          </p:cTn>
                        </p:par>
                        <p:par>
                          <p:cTn id="50" fill="hold">
                            <p:stCondLst>
                              <p:cond delay="2500"/>
                            </p:stCondLst>
                            <p:childTnLst>
                              <p:par>
                                <p:cTn id="51" presetID="10" presetClass="entr" presetSubtype="0" fill="hold" nodeType="afterEffect">
                                  <p:stCondLst>
                                    <p:cond delay="0"/>
                                  </p:stCondLst>
                                  <p:childTnLst>
                                    <p:set>
                                      <p:cBhvr>
                                        <p:cTn id="52" dur="1" fill="hold">
                                          <p:stCondLst>
                                            <p:cond delay="0"/>
                                          </p:stCondLst>
                                        </p:cTn>
                                        <p:tgtEl>
                                          <p:spTgt spid="4">
                                            <p:txEl>
                                              <p:pRg st="3" end="3"/>
                                            </p:txEl>
                                          </p:spTgt>
                                        </p:tgtEl>
                                        <p:attrNameLst>
                                          <p:attrName>style.visibility</p:attrName>
                                        </p:attrNameLst>
                                      </p:cBhvr>
                                      <p:to>
                                        <p:strVal val="visible"/>
                                      </p:to>
                                    </p:set>
                                    <p:animEffect transition="in" filter="fade">
                                      <p:cBhvr>
                                        <p:cTn id="53" dur="1000"/>
                                        <p:tgtEl>
                                          <p:spTgt spid="4">
                                            <p:txEl>
                                              <p:pRg st="3" end="3"/>
                                            </p:txEl>
                                          </p:spTgt>
                                        </p:tgtEl>
                                      </p:cBhvr>
                                    </p:animEffect>
                                  </p:childTnLst>
                                </p:cTn>
                              </p:par>
                            </p:childTnLst>
                          </p:cTn>
                        </p:par>
                        <p:par>
                          <p:cTn id="54" fill="hold">
                            <p:stCondLst>
                              <p:cond delay="3500"/>
                            </p:stCondLst>
                            <p:childTnLst>
                              <p:par>
                                <p:cTn id="55" presetID="10" presetClass="entr" presetSubtype="0" fill="hold" nodeType="after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fade">
                                      <p:cBhvr>
                                        <p:cTn id="57"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625" y="152400"/>
            <a:ext cx="7772400" cy="1143000"/>
          </a:xfrm>
        </p:spPr>
        <p:txBody>
          <a:bodyPr/>
          <a:lstStyle/>
          <a:p>
            <a:pPr algn="ctr"/>
            <a:r>
              <a:rPr lang="en-US" dirty="0"/>
              <a:t>Procurement</a:t>
            </a:r>
            <a:br>
              <a:rPr lang="en-US" dirty="0"/>
            </a:br>
            <a:r>
              <a:rPr lang="en-US" sz="2400" dirty="0"/>
              <a:t>or “Where do we get it?”</a:t>
            </a:r>
          </a:p>
        </p:txBody>
      </p:sp>
      <p:sp>
        <p:nvSpPr>
          <p:cNvPr id="3" name="Content Placeholder 2"/>
          <p:cNvSpPr>
            <a:spLocks noGrp="1"/>
          </p:cNvSpPr>
          <p:nvPr>
            <p:ph sz="half" idx="1"/>
          </p:nvPr>
        </p:nvSpPr>
        <p:spPr>
          <a:xfrm>
            <a:off x="228600" y="1676400"/>
            <a:ext cx="4264025" cy="4953000"/>
          </a:xfrm>
        </p:spPr>
        <p:txBody>
          <a:bodyPr/>
          <a:lstStyle/>
          <a:p>
            <a:r>
              <a:rPr lang="en-US" dirty="0"/>
              <a:t>National Aux Store</a:t>
            </a:r>
          </a:p>
          <a:p>
            <a:r>
              <a:rPr lang="en-US" sz="2400" dirty="0"/>
              <a:t>http://www.shopauxiliary.com/membershipsignin.php op/uniforms.html </a:t>
            </a:r>
          </a:p>
          <a:p>
            <a:pPr lvl="1"/>
            <a:r>
              <a:rPr lang="en-US" sz="2800" dirty="0"/>
              <a:t>Logo Items</a:t>
            </a:r>
          </a:p>
          <a:p>
            <a:pPr lvl="1"/>
            <a:r>
              <a:rPr lang="en-US" sz="2800" dirty="0"/>
              <a:t>Gift Items</a:t>
            </a:r>
          </a:p>
          <a:p>
            <a:pPr lvl="1"/>
            <a:r>
              <a:rPr lang="en-US" sz="2800" dirty="0"/>
              <a:t>Caps</a:t>
            </a:r>
          </a:p>
          <a:p>
            <a:pPr lvl="2"/>
            <a:r>
              <a:rPr lang="en-US" sz="2800" dirty="0"/>
              <a:t>Ball Caps</a:t>
            </a:r>
          </a:p>
          <a:p>
            <a:pPr lvl="2"/>
            <a:r>
              <a:rPr lang="en-US" sz="2800" dirty="0"/>
              <a:t>Garrison Caps</a:t>
            </a:r>
          </a:p>
          <a:p>
            <a:pPr lvl="2"/>
            <a:r>
              <a:rPr lang="en-US" sz="2800" dirty="0"/>
              <a:t>Combination Caps</a:t>
            </a:r>
          </a:p>
          <a:p>
            <a:pPr lvl="2"/>
            <a:endParaRPr lang="en-US" dirty="0"/>
          </a:p>
          <a:p>
            <a:pPr lvl="2">
              <a:buNone/>
            </a:pPr>
            <a:endParaRPr lang="en-US" dirty="0"/>
          </a:p>
        </p:txBody>
      </p:sp>
      <p:sp>
        <p:nvSpPr>
          <p:cNvPr id="4" name="Content Placeholder 3"/>
          <p:cNvSpPr>
            <a:spLocks noGrp="1"/>
          </p:cNvSpPr>
          <p:nvPr>
            <p:ph sz="half" idx="2"/>
          </p:nvPr>
        </p:nvSpPr>
        <p:spPr>
          <a:xfrm>
            <a:off x="4645024" y="1676400"/>
            <a:ext cx="4270375" cy="4953000"/>
          </a:xfrm>
        </p:spPr>
        <p:txBody>
          <a:bodyPr/>
          <a:lstStyle/>
          <a:p>
            <a:pPr lvl="1"/>
            <a:r>
              <a:rPr lang="en-US" sz="2800" dirty="0"/>
              <a:t>Insignias, Devices, Ribbons</a:t>
            </a:r>
          </a:p>
          <a:p>
            <a:pPr lvl="1"/>
            <a:r>
              <a:rPr lang="en-US" sz="2800" dirty="0"/>
              <a:t>Name Tags</a:t>
            </a:r>
          </a:p>
          <a:p>
            <a:pPr lvl="1"/>
            <a:r>
              <a:rPr lang="en-US" sz="2800" dirty="0"/>
              <a:t>Operational Items</a:t>
            </a:r>
          </a:p>
          <a:p>
            <a:pPr lvl="1"/>
            <a:r>
              <a:rPr lang="en-US" sz="2800" dirty="0"/>
              <a:t>Auxiliary-specific Uniform Items</a:t>
            </a:r>
          </a:p>
          <a:p>
            <a:pPr lvl="1"/>
            <a:r>
              <a:rPr lang="en-US" sz="2800" dirty="0"/>
              <a:t>Stationery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childTnLst>
                                </p:cTn>
                              </p:par>
                            </p:childTnLst>
                          </p:cTn>
                        </p:par>
                        <p:par>
                          <p:cTn id="32" fill="hold">
                            <p:stCondLst>
                              <p:cond delay="7000"/>
                            </p:stCondLst>
                            <p:childTnLst>
                              <p:par>
                                <p:cTn id="33" presetID="10" presetClass="entr" presetSubtype="0" fill="hold"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childTnLst>
                                </p:cTn>
                              </p:par>
                            </p:childTnLst>
                          </p:cTn>
                        </p:par>
                        <p:par>
                          <p:cTn id="36" fill="hold">
                            <p:stCondLst>
                              <p:cond delay="8000"/>
                            </p:stCondLst>
                            <p:childTnLst>
                              <p:par>
                                <p:cTn id="37" presetID="10" presetClass="entr" presetSubtype="0" fill="hold" nodeType="after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animEffect transition="in" filter="fade">
                                      <p:cBhvr>
                                        <p:cTn id="39" dur="1000"/>
                                        <p:tgtEl>
                                          <p:spTgt spid="4">
                                            <p:txEl>
                                              <p:pRg st="0" end="0"/>
                                            </p:txEl>
                                          </p:spTgt>
                                        </p:tgtEl>
                                      </p:cBhvr>
                                    </p:animEffect>
                                  </p:childTnLst>
                                </p:cTn>
                              </p:par>
                            </p:childTnLst>
                          </p:cTn>
                        </p:par>
                        <p:par>
                          <p:cTn id="40" fill="hold">
                            <p:stCondLst>
                              <p:cond delay="9000"/>
                            </p:stCondLst>
                            <p:childTnLst>
                              <p:par>
                                <p:cTn id="41" presetID="10" presetClass="entr" presetSubtype="0" fill="hold" nodeType="after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Effect transition="in" filter="fade">
                                      <p:cBhvr>
                                        <p:cTn id="43" dur="1000"/>
                                        <p:tgtEl>
                                          <p:spTgt spid="4">
                                            <p:txEl>
                                              <p:pRg st="1" end="1"/>
                                            </p:txEl>
                                          </p:spTgt>
                                        </p:tgtEl>
                                      </p:cBhvr>
                                    </p:animEffect>
                                  </p:childTnLst>
                                </p:cTn>
                              </p:par>
                            </p:childTnLst>
                          </p:cTn>
                        </p:par>
                        <p:par>
                          <p:cTn id="44" fill="hold">
                            <p:stCondLst>
                              <p:cond delay="10000"/>
                            </p:stCondLst>
                            <p:childTnLst>
                              <p:par>
                                <p:cTn id="45" presetID="10" presetClass="entr" presetSubtype="0" fill="hold" nodeType="after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fade">
                                      <p:cBhvr>
                                        <p:cTn id="47" dur="1000"/>
                                        <p:tgtEl>
                                          <p:spTgt spid="4">
                                            <p:txEl>
                                              <p:pRg st="2" end="2"/>
                                            </p:txEl>
                                          </p:spTgt>
                                        </p:tgtEl>
                                      </p:cBhvr>
                                    </p:animEffect>
                                  </p:childTnLst>
                                </p:cTn>
                              </p:par>
                            </p:childTnLst>
                          </p:cTn>
                        </p:par>
                        <p:par>
                          <p:cTn id="48" fill="hold">
                            <p:stCondLst>
                              <p:cond delay="11000"/>
                            </p:stCondLst>
                            <p:childTnLst>
                              <p:par>
                                <p:cTn id="49" presetID="10" presetClass="entr" presetSubtype="0" fill="hold" nodeType="afterEffect">
                                  <p:stCondLst>
                                    <p:cond delay="0"/>
                                  </p:stCondLst>
                                  <p:childTnLst>
                                    <p:set>
                                      <p:cBhvr>
                                        <p:cTn id="50" dur="1" fill="hold">
                                          <p:stCondLst>
                                            <p:cond delay="0"/>
                                          </p:stCondLst>
                                        </p:cTn>
                                        <p:tgtEl>
                                          <p:spTgt spid="4">
                                            <p:txEl>
                                              <p:pRg st="3" end="3"/>
                                            </p:txEl>
                                          </p:spTgt>
                                        </p:tgtEl>
                                        <p:attrNameLst>
                                          <p:attrName>style.visibility</p:attrName>
                                        </p:attrNameLst>
                                      </p:cBhvr>
                                      <p:to>
                                        <p:strVal val="visible"/>
                                      </p:to>
                                    </p:set>
                                    <p:animEffect transition="in" filter="fade">
                                      <p:cBhvr>
                                        <p:cTn id="51" dur="1000"/>
                                        <p:tgtEl>
                                          <p:spTgt spid="4">
                                            <p:txEl>
                                              <p:pRg st="3" end="3"/>
                                            </p:txEl>
                                          </p:spTgt>
                                        </p:tgtEl>
                                      </p:cBhvr>
                                    </p:animEffect>
                                  </p:childTnLst>
                                </p:cTn>
                              </p:par>
                            </p:childTnLst>
                          </p:cTn>
                        </p:par>
                        <p:par>
                          <p:cTn id="52" fill="hold">
                            <p:stCondLst>
                              <p:cond delay="12000"/>
                            </p:stCondLst>
                            <p:childTnLst>
                              <p:par>
                                <p:cTn id="53" presetID="10" presetClass="entr" presetSubtype="0" fill="hold" nodeType="afterEffect">
                                  <p:stCondLst>
                                    <p:cond delay="0"/>
                                  </p:stCondLst>
                                  <p:childTnLst>
                                    <p:set>
                                      <p:cBhvr>
                                        <p:cTn id="54" dur="1" fill="hold">
                                          <p:stCondLst>
                                            <p:cond delay="0"/>
                                          </p:stCondLst>
                                        </p:cTn>
                                        <p:tgtEl>
                                          <p:spTgt spid="4">
                                            <p:txEl>
                                              <p:pRg st="4" end="4"/>
                                            </p:txEl>
                                          </p:spTgt>
                                        </p:tgtEl>
                                        <p:attrNameLst>
                                          <p:attrName>style.visibility</p:attrName>
                                        </p:attrNameLst>
                                      </p:cBhvr>
                                      <p:to>
                                        <p:strVal val="visible"/>
                                      </p:to>
                                    </p:set>
                                    <p:animEffect transition="in" filter="fade">
                                      <p:cBhvr>
                                        <p:cTn id="55"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625" y="228600"/>
            <a:ext cx="7772400" cy="1219200"/>
          </a:xfrm>
        </p:spPr>
        <p:txBody>
          <a:bodyPr/>
          <a:lstStyle/>
          <a:p>
            <a:pPr algn="ctr"/>
            <a:r>
              <a:rPr lang="en-US" dirty="0"/>
              <a:t>Procurement</a:t>
            </a:r>
            <a:br>
              <a:rPr lang="en-US" dirty="0"/>
            </a:br>
            <a:r>
              <a:rPr lang="en-US" sz="2400" dirty="0"/>
              <a:t>or “Where do we get it?”</a:t>
            </a:r>
          </a:p>
        </p:txBody>
      </p:sp>
      <p:sp>
        <p:nvSpPr>
          <p:cNvPr id="3" name="Content Placeholder 2"/>
          <p:cNvSpPr>
            <a:spLocks noGrp="1"/>
          </p:cNvSpPr>
          <p:nvPr>
            <p:ph idx="1"/>
          </p:nvPr>
        </p:nvSpPr>
        <p:spPr>
          <a:xfrm>
            <a:off x="682625" y="1524000"/>
            <a:ext cx="7772400" cy="5029200"/>
          </a:xfrm>
        </p:spPr>
        <p:txBody>
          <a:bodyPr/>
          <a:lstStyle/>
          <a:p>
            <a:r>
              <a:rPr lang="en-US" dirty="0"/>
              <a:t>USCG Uniform Distribution Center</a:t>
            </a:r>
          </a:p>
          <a:p>
            <a:r>
              <a:rPr lang="en-US" dirty="0"/>
              <a:t>http://www.uscg.mil/hq/cg1/udc/</a:t>
            </a:r>
          </a:p>
          <a:p>
            <a:r>
              <a:rPr lang="en-US" dirty="0"/>
              <a:t>Need to establish Log-In</a:t>
            </a:r>
          </a:p>
          <a:p>
            <a:r>
              <a:rPr lang="en-US" dirty="0"/>
              <a:t>Full selection of Coast Guard uniform items</a:t>
            </a:r>
          </a:p>
          <a:p>
            <a:r>
              <a:rPr lang="en-US" dirty="0"/>
              <a:t>Best pricing </a:t>
            </a:r>
          </a:p>
          <a:p>
            <a:r>
              <a:rPr lang="en-US" dirty="0">
                <a:effectLst>
                  <a:outerShdw blurRad="38100" dist="38100" dir="2700000" algn="tl">
                    <a:srgbClr val="000000">
                      <a:alpha val="43137"/>
                    </a:srgbClr>
                  </a:outerShdw>
                </a:effectLst>
              </a:rPr>
              <a:t>Check here first!</a:t>
            </a:r>
          </a:p>
          <a:p>
            <a:r>
              <a:rPr lang="en-US" dirty="0">
                <a:effectLst>
                  <a:outerShdw blurRad="38100" dist="38100" dir="2700000" algn="tl">
                    <a:srgbClr val="000000">
                      <a:alpha val="43137"/>
                    </a:srgbClr>
                  </a:outerShdw>
                </a:effectLst>
              </a:rPr>
              <a:t>Cloth name tapes available here</a:t>
            </a:r>
          </a:p>
          <a:p>
            <a:r>
              <a:rPr lang="en-US" dirty="0">
                <a:effectLst>
                  <a:outerShdw blurRad="38100" dist="38100" dir="2700000" algn="tl">
                    <a:srgbClr val="000000">
                      <a:alpha val="43137"/>
                    </a:srgbClr>
                  </a:outerShdw>
                </a:effectLst>
              </a:rPr>
              <a:t>VERY LIMITED Aux items!!!</a:t>
            </a:r>
          </a:p>
          <a:p>
            <a:endParaRPr lang="en-US" dirty="0">
              <a:effectLst>
                <a:outerShdw blurRad="38100" dist="38100" dir="2700000" algn="tl">
                  <a:srgbClr val="000000">
                    <a:alpha val="43137"/>
                  </a:srgbClr>
                </a:outerShdw>
              </a:effectLst>
            </a:endParaRPr>
          </a:p>
          <a:p>
            <a:pPr lvl="2">
              <a:buNone/>
            </a:pPr>
            <a:endParaRPr lang="en-US" dirty="0"/>
          </a:p>
          <a:p>
            <a:pPr lvl="2">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childTnLst>
                                </p:cTn>
                              </p:par>
                            </p:childTnLst>
                          </p:cTn>
                        </p:par>
                        <p:par>
                          <p:cTn id="25" fill="hold">
                            <p:stCondLst>
                              <p:cond delay="1500"/>
                            </p:stCondLst>
                            <p:childTnLst>
                              <p:par>
                                <p:cTn id="26" presetID="10" presetClass="entr" presetSubtype="0" fill="hold" nodeType="afterEffect">
                                  <p:stCondLst>
                                    <p:cond delay="0"/>
                                  </p:stCondLst>
                                  <p:iterate type="lt">
                                    <p:tmPct val="0"/>
                                  </p:iterate>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childTnLst>
                                </p:cTn>
                              </p:par>
                            </p:childTnLst>
                          </p:cTn>
                        </p:par>
                        <p:par>
                          <p:cTn id="29" fill="hold">
                            <p:stCondLst>
                              <p:cond delay="2500"/>
                            </p:stCondLst>
                            <p:childTnLst>
                              <p:par>
                                <p:cTn id="30" presetID="10" presetClass="entr" presetSubtype="0" fill="hold" nodeType="afterEffect">
                                  <p:stCondLst>
                                    <p:cond delay="0"/>
                                  </p:stCondLst>
                                  <p:iterate type="lt">
                                    <p:tmPct val="0"/>
                                  </p:iterate>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childTnLst>
                                </p:cTn>
                              </p:par>
                            </p:childTnLst>
                          </p:cTn>
                        </p:par>
                        <p:par>
                          <p:cTn id="33" fill="hold">
                            <p:stCondLst>
                              <p:cond delay="3500"/>
                            </p:stCondLst>
                            <p:childTnLst>
                              <p:par>
                                <p:cTn id="34" presetID="10" presetClass="entr" presetSubtype="0" fill="hold" nodeType="afterEffect">
                                  <p:stCondLst>
                                    <p:cond delay="0"/>
                                  </p:stCondLst>
                                  <p:iterate type="lt">
                                    <p:tmPct val="0"/>
                                  </p:iterate>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625" y="228600"/>
            <a:ext cx="7772400" cy="1219200"/>
          </a:xfrm>
        </p:spPr>
        <p:txBody>
          <a:bodyPr/>
          <a:lstStyle/>
          <a:p>
            <a:pPr algn="ctr"/>
            <a:r>
              <a:rPr lang="en-US" dirty="0"/>
              <a:t>Procurement</a:t>
            </a:r>
            <a:br>
              <a:rPr lang="en-US" dirty="0"/>
            </a:br>
            <a:r>
              <a:rPr lang="en-US" sz="2400" dirty="0"/>
              <a:t>or “Where do we get it?”</a:t>
            </a:r>
          </a:p>
        </p:txBody>
      </p:sp>
      <p:sp>
        <p:nvSpPr>
          <p:cNvPr id="3" name="Content Placeholder 2"/>
          <p:cNvSpPr>
            <a:spLocks noGrp="1"/>
          </p:cNvSpPr>
          <p:nvPr>
            <p:ph idx="1"/>
          </p:nvPr>
        </p:nvSpPr>
        <p:spPr>
          <a:xfrm>
            <a:off x="457200" y="1524000"/>
            <a:ext cx="8305800" cy="5029200"/>
          </a:xfrm>
        </p:spPr>
        <p:txBody>
          <a:bodyPr/>
          <a:lstStyle/>
          <a:p>
            <a:pPr lvl="2" algn="ctr">
              <a:buNone/>
            </a:pPr>
            <a:r>
              <a:rPr lang="en-US" sz="4000" dirty="0"/>
              <a:t>UNIFORM PROCUREMENT GUIDE</a:t>
            </a:r>
          </a:p>
          <a:p>
            <a:pPr lvl="2">
              <a:buNone/>
            </a:pPr>
            <a:r>
              <a:rPr lang="en-US" dirty="0"/>
              <a:t>Link:</a:t>
            </a:r>
          </a:p>
          <a:p>
            <a:pPr lvl="2">
              <a:buNone/>
            </a:pPr>
            <a:endParaRPr lang="en-US" dirty="0"/>
          </a:p>
          <a:p>
            <a:pPr lvl="2">
              <a:buNone/>
            </a:pPr>
            <a:r>
              <a:rPr lang="en-US" b="1" dirty="0">
                <a:solidFill>
                  <a:srgbClr val="FFC000"/>
                </a:solidFill>
              </a:rPr>
              <a:t>http://www.auxpdept.org/pdf/Uniform%20Procurement%20Guide%204-8-08.pdf</a:t>
            </a:r>
          </a:p>
          <a:p>
            <a:pPr lvl="2">
              <a:buNone/>
            </a:pPr>
            <a:endParaRPr lang="en-US" dirty="0"/>
          </a:p>
          <a:p>
            <a:pPr lvl="2">
              <a:buNone/>
            </a:pPr>
            <a:r>
              <a:rPr lang="en-US" sz="2800" dirty="0"/>
              <a:t>Best to “GOOGLE” ….. </a:t>
            </a:r>
          </a:p>
          <a:p>
            <a:pPr lvl="2" algn="ctr">
              <a:buNone/>
            </a:pPr>
            <a:r>
              <a:rPr lang="en-US" sz="2800" dirty="0">
                <a:solidFill>
                  <a:srgbClr val="FFFF00"/>
                </a:solidFill>
                <a:effectLst>
                  <a:outerShdw blurRad="38100" dist="38100" dir="2700000" algn="tl">
                    <a:srgbClr val="000000">
                      <a:alpha val="43137"/>
                    </a:srgbClr>
                  </a:outerShdw>
                </a:effectLst>
              </a:rPr>
              <a:t>Coast Guard Auxiliary Uniform Procurement Guide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1000"/>
                                        <p:tgtEl>
                                          <p:spTgt spid="3">
                                            <p:txEl>
                                              <p:pRg st="5" end="5"/>
                                            </p:txEl>
                                          </p:spTgt>
                                        </p:tgtEl>
                                      </p:cBhvr>
                                    </p:animEffect>
                                  </p:childTnLst>
                                </p:cTn>
                              </p:par>
                            </p:childTnLst>
                          </p:cTn>
                        </p:par>
                        <p:par>
                          <p:cTn id="21" fill="hold">
                            <p:stCondLst>
                              <p:cond delay="2500"/>
                            </p:stCondLst>
                            <p:childTnLst>
                              <p:par>
                                <p:cTn id="22" presetID="10" presetClass="entr" presetSubtype="0" fill="hold" nodeType="after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625" y="381000"/>
            <a:ext cx="7772400" cy="914400"/>
          </a:xfrm>
        </p:spPr>
        <p:txBody>
          <a:bodyPr/>
          <a:lstStyle/>
          <a:p>
            <a:pPr algn="ctr"/>
            <a:r>
              <a:rPr lang="en-US" dirty="0"/>
              <a:t>Additional Uniforms</a:t>
            </a:r>
          </a:p>
        </p:txBody>
      </p:sp>
      <p:sp>
        <p:nvSpPr>
          <p:cNvPr id="7" name="Content Placeholder 6"/>
          <p:cNvSpPr>
            <a:spLocks noGrp="1"/>
          </p:cNvSpPr>
          <p:nvPr>
            <p:ph idx="1"/>
          </p:nvPr>
        </p:nvSpPr>
        <p:spPr>
          <a:xfrm>
            <a:off x="228600" y="1295400"/>
            <a:ext cx="8610599" cy="5181600"/>
          </a:xfrm>
        </p:spPr>
        <p:txBody>
          <a:bodyPr/>
          <a:lstStyle/>
          <a:p>
            <a:pPr algn="ctr">
              <a:buNone/>
            </a:pPr>
            <a:r>
              <a:rPr lang="en-US" dirty="0"/>
              <a:t>There are numerous other uniforms available!</a:t>
            </a:r>
          </a:p>
          <a:p>
            <a:pPr algn="ctr">
              <a:buNone/>
            </a:pPr>
            <a:endParaRPr lang="en-US" dirty="0"/>
          </a:p>
          <a:p>
            <a:pPr algn="ctr">
              <a:buNone/>
            </a:pPr>
            <a:r>
              <a:rPr lang="en-US" dirty="0"/>
              <a:t>The two outlined in this presentation are the most common and are suggested basics for new members.</a:t>
            </a:r>
          </a:p>
          <a:p>
            <a:pPr algn="ctr">
              <a:buNone/>
            </a:pPr>
            <a:endParaRPr lang="en-US" dirty="0"/>
          </a:p>
          <a:p>
            <a:pPr algn="ctr">
              <a:buNone/>
            </a:pPr>
            <a:r>
              <a:rPr lang="en-US" b="1" dirty="0">
                <a:solidFill>
                  <a:schemeClr val="tx2">
                    <a:lumMod val="75000"/>
                  </a:schemeClr>
                </a:solidFill>
                <a:effectLst>
                  <a:outerShdw blurRad="38100" dist="38100" dir="2700000" algn="tl">
                    <a:srgbClr val="000000">
                      <a:alpha val="43137"/>
                    </a:srgbClr>
                  </a:outerShdw>
                </a:effectLst>
              </a:rPr>
              <a:t>Check the AUXILIARY MANUAL</a:t>
            </a:r>
          </a:p>
          <a:p>
            <a:pPr algn="ctr">
              <a:buNone/>
            </a:pPr>
            <a:r>
              <a:rPr lang="en-US" b="1" dirty="0">
                <a:solidFill>
                  <a:schemeClr val="tx2">
                    <a:lumMod val="75000"/>
                  </a:schemeClr>
                </a:solidFill>
                <a:effectLst>
                  <a:outerShdw blurRad="38100" dist="38100" dir="2700000" algn="tl">
                    <a:srgbClr val="000000">
                      <a:alpha val="43137"/>
                    </a:srgbClr>
                  </a:outerShdw>
                </a:effectLst>
              </a:rPr>
              <a:t>CHAPTER 10</a:t>
            </a:r>
          </a:p>
          <a:p>
            <a:pPr algn="ctr">
              <a:buNone/>
            </a:pPr>
            <a:r>
              <a:rPr lang="en-US" b="1" dirty="0">
                <a:solidFill>
                  <a:schemeClr val="tx2">
                    <a:lumMod val="75000"/>
                  </a:schemeClr>
                </a:solidFill>
                <a:effectLst>
                  <a:outerShdw blurRad="38100" dist="38100" dir="2700000" algn="tl">
                    <a:srgbClr val="000000">
                      <a:alpha val="43137"/>
                    </a:srgbClr>
                  </a:outerShdw>
                </a:effectLst>
              </a:rPr>
              <a:t>For complete uniform information.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1000"/>
                                        <p:tgtEl>
                                          <p:spTgt spid="7">
                                            <p:txEl>
                                              <p:pRg st="0" end="0"/>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1000"/>
                                        <p:tgtEl>
                                          <p:spTgt spid="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4" end="4"/>
                                            </p:txEl>
                                          </p:spTgt>
                                        </p:tgtEl>
                                        <p:attrNameLst>
                                          <p:attrName>style.visibility</p:attrName>
                                        </p:attrNameLst>
                                      </p:cBhvr>
                                      <p:to>
                                        <p:strVal val="visible"/>
                                      </p:to>
                                    </p:set>
                                    <p:animEffect transition="in" filter="fade">
                                      <p:cBhvr>
                                        <p:cTn id="20" dur="1000"/>
                                        <p:tgtEl>
                                          <p:spTgt spid="7">
                                            <p:txEl>
                                              <p:pRg st="4" end="4"/>
                                            </p:txEl>
                                          </p:spTgt>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animEffect transition="in" filter="fade">
                                      <p:cBhvr>
                                        <p:cTn id="24" dur="1000"/>
                                        <p:tgtEl>
                                          <p:spTgt spid="7">
                                            <p:txEl>
                                              <p:pRg st="5" end="5"/>
                                            </p:txEl>
                                          </p:spTgt>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7">
                                            <p:txEl>
                                              <p:pRg st="6" end="6"/>
                                            </p:txEl>
                                          </p:spTgt>
                                        </p:tgtEl>
                                        <p:attrNameLst>
                                          <p:attrName>style.visibility</p:attrName>
                                        </p:attrNameLst>
                                      </p:cBhvr>
                                      <p:to>
                                        <p:strVal val="visible"/>
                                      </p:to>
                                    </p:set>
                                    <p:animEffect transition="in" filter="fade">
                                      <p:cBhvr>
                                        <p:cTn id="28" dur="10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914400" y="304800"/>
            <a:ext cx="7010400" cy="914400"/>
          </a:xfrm>
          <a:noFill/>
          <a:ln/>
        </p:spPr>
        <p:txBody>
          <a:bodyPr/>
          <a:lstStyle/>
          <a:p>
            <a:pPr algn="ctr"/>
            <a:r>
              <a:rPr lang="en-US" sz="3600" dirty="0"/>
              <a:t>Grooming:  Hair</a:t>
            </a:r>
          </a:p>
        </p:txBody>
      </p:sp>
      <p:sp>
        <p:nvSpPr>
          <p:cNvPr id="19459" name="Rectangle 3"/>
          <p:cNvSpPr>
            <a:spLocks noGrp="1" noChangeArrowheads="1"/>
          </p:cNvSpPr>
          <p:nvPr>
            <p:ph type="body" idx="1"/>
          </p:nvPr>
        </p:nvSpPr>
        <p:spPr>
          <a:xfrm>
            <a:off x="228600" y="1295400"/>
            <a:ext cx="8610600" cy="5334000"/>
          </a:xfrm>
          <a:noFill/>
          <a:ln/>
        </p:spPr>
        <p:txBody>
          <a:bodyPr lIns="92075" rIns="92075"/>
          <a:lstStyle/>
          <a:p>
            <a:pPr eaLnBrk="1" hangingPunct="1"/>
            <a:endParaRPr lang="en-US" sz="2800" b="1" dirty="0">
              <a:effectLst>
                <a:outerShdw blurRad="38100" dist="38100" dir="2700000" algn="tl">
                  <a:srgbClr val="000000">
                    <a:alpha val="43137"/>
                  </a:srgbClr>
                </a:outerShdw>
              </a:effectLst>
            </a:endParaRPr>
          </a:p>
          <a:p>
            <a:pPr eaLnBrk="1" hangingPunct="1"/>
            <a:endParaRPr lang="en-US" sz="2800" b="1" dirty="0">
              <a:effectLst>
                <a:outerShdw blurRad="38100" dist="38100" dir="2700000" algn="tl">
                  <a:srgbClr val="000000">
                    <a:alpha val="43137"/>
                  </a:srgbClr>
                </a:outerShdw>
              </a:effectLst>
            </a:endParaRPr>
          </a:p>
          <a:p>
            <a:pPr eaLnBrk="1" hangingPunct="1"/>
            <a:r>
              <a:rPr lang="en-US" dirty="0">
                <a:effectLst>
                  <a:outerShdw blurRad="38100" dist="38100" dir="2700000" algn="tl">
                    <a:srgbClr val="000000">
                      <a:alpha val="43137"/>
                    </a:srgbClr>
                  </a:outerShdw>
                </a:effectLst>
              </a:rPr>
              <a:t>Male:</a:t>
            </a:r>
          </a:p>
          <a:p>
            <a:pPr lvl="1" eaLnBrk="1" hangingPunct="1">
              <a:lnSpc>
                <a:spcPct val="90000"/>
              </a:lnSpc>
              <a:buFont typeface="Wingdings" pitchFamily="2" charset="2"/>
              <a:buChar char="Ø"/>
            </a:pPr>
            <a:r>
              <a:rPr lang="en-US" dirty="0"/>
              <a:t> </a:t>
            </a:r>
            <a:r>
              <a:rPr lang="en-US" sz="3200" dirty="0">
                <a:effectLst>
                  <a:outerShdw blurRad="38100" dist="38100" dir="2700000" algn="tl">
                    <a:srgbClr val="000000">
                      <a:alpha val="43137"/>
                    </a:srgbClr>
                  </a:outerShdw>
                </a:effectLst>
              </a:rPr>
              <a:t>Trimmed</a:t>
            </a:r>
          </a:p>
          <a:p>
            <a:pPr lvl="1" eaLnBrk="1" hangingPunct="1">
              <a:lnSpc>
                <a:spcPct val="90000"/>
              </a:lnSpc>
              <a:buFont typeface="Wingdings" pitchFamily="2" charset="2"/>
              <a:buChar char="Ø"/>
            </a:pPr>
            <a:r>
              <a:rPr lang="en-US" sz="3200" dirty="0">
                <a:effectLst>
                  <a:outerShdw blurRad="38100" dist="38100" dir="2700000" algn="tl">
                    <a:srgbClr val="000000">
                      <a:alpha val="43137"/>
                    </a:srgbClr>
                  </a:outerShdw>
                </a:effectLst>
              </a:rPr>
              <a:t>Neat</a:t>
            </a:r>
          </a:p>
          <a:p>
            <a:pPr lvl="1" eaLnBrk="1" hangingPunct="1">
              <a:lnSpc>
                <a:spcPct val="90000"/>
              </a:lnSpc>
              <a:buFont typeface="Wingdings" pitchFamily="2" charset="2"/>
              <a:buChar char="Ø"/>
            </a:pPr>
            <a:r>
              <a:rPr lang="en-US" sz="3200" dirty="0">
                <a:effectLst>
                  <a:outerShdw blurRad="38100" dist="38100" dir="2700000" algn="tl">
                    <a:srgbClr val="000000">
                      <a:alpha val="43137"/>
                    </a:srgbClr>
                  </a:outerShdw>
                </a:effectLst>
              </a:rPr>
              <a:t>No square back</a:t>
            </a:r>
          </a:p>
          <a:p>
            <a:pPr lvl="1" eaLnBrk="1" hangingPunct="1">
              <a:lnSpc>
                <a:spcPct val="90000"/>
              </a:lnSpc>
              <a:buFont typeface="Wingdings" pitchFamily="2" charset="2"/>
              <a:buChar char="Ø"/>
            </a:pPr>
            <a:r>
              <a:rPr lang="en-US" sz="3200" dirty="0">
                <a:effectLst>
                  <a:outerShdw blurRad="38100" dist="38100" dir="2700000" algn="tl">
                    <a:srgbClr val="000000">
                      <a:alpha val="43137"/>
                    </a:srgbClr>
                  </a:outerShdw>
                </a:effectLst>
              </a:rPr>
              <a:t>Must not touch shirt collar.</a:t>
            </a:r>
          </a:p>
          <a:p>
            <a:pPr>
              <a:buFont typeface="Monotype Sorts" pitchFamily="2" charset="2"/>
              <a:buNone/>
            </a:pPr>
            <a:endParaRPr lang="en-US" dirty="0">
              <a:latin typeface="Arial" charset="0"/>
            </a:endParaRPr>
          </a:p>
        </p:txBody>
      </p:sp>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1000"/>
                                        <p:tgtEl>
                                          <p:spTgt spid="1945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9459">
                                            <p:txEl>
                                              <p:pRg st="2" end="2"/>
                                            </p:txEl>
                                          </p:spTgt>
                                        </p:tgtEl>
                                        <p:attrNameLst>
                                          <p:attrName>style.visibility</p:attrName>
                                        </p:attrNameLst>
                                      </p:cBhvr>
                                      <p:to>
                                        <p:strVal val="visible"/>
                                      </p:to>
                                    </p:set>
                                    <p:animEffect transition="in" filter="fade">
                                      <p:cBhvr>
                                        <p:cTn id="11" dur="1000"/>
                                        <p:tgtEl>
                                          <p:spTgt spid="19459">
                                            <p:txEl>
                                              <p:pRg st="2" end="2"/>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9459">
                                            <p:txEl>
                                              <p:pRg st="3" end="3"/>
                                            </p:txEl>
                                          </p:spTgt>
                                        </p:tgtEl>
                                        <p:attrNameLst>
                                          <p:attrName>style.visibility</p:attrName>
                                        </p:attrNameLst>
                                      </p:cBhvr>
                                      <p:to>
                                        <p:strVal val="visible"/>
                                      </p:to>
                                    </p:set>
                                    <p:animEffect transition="in" filter="fade">
                                      <p:cBhvr>
                                        <p:cTn id="15" dur="1000"/>
                                        <p:tgtEl>
                                          <p:spTgt spid="19459">
                                            <p:txEl>
                                              <p:pRg st="3" end="3"/>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9459">
                                            <p:txEl>
                                              <p:pRg st="4" end="4"/>
                                            </p:txEl>
                                          </p:spTgt>
                                        </p:tgtEl>
                                        <p:attrNameLst>
                                          <p:attrName>style.visibility</p:attrName>
                                        </p:attrNameLst>
                                      </p:cBhvr>
                                      <p:to>
                                        <p:strVal val="visible"/>
                                      </p:to>
                                    </p:set>
                                    <p:animEffect transition="in" filter="fade">
                                      <p:cBhvr>
                                        <p:cTn id="19" dur="1000"/>
                                        <p:tgtEl>
                                          <p:spTgt spid="19459">
                                            <p:txEl>
                                              <p:pRg st="4" end="4"/>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19459">
                                            <p:txEl>
                                              <p:pRg st="5" end="5"/>
                                            </p:txEl>
                                          </p:spTgt>
                                        </p:tgtEl>
                                        <p:attrNameLst>
                                          <p:attrName>style.visibility</p:attrName>
                                        </p:attrNameLst>
                                      </p:cBhvr>
                                      <p:to>
                                        <p:strVal val="visible"/>
                                      </p:to>
                                    </p:set>
                                    <p:animEffect transition="in" filter="fade">
                                      <p:cBhvr>
                                        <p:cTn id="23" dur="1000"/>
                                        <p:tgtEl>
                                          <p:spTgt spid="19459">
                                            <p:txEl>
                                              <p:pRg st="5" end="5"/>
                                            </p:txEl>
                                          </p:spTgt>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19459">
                                            <p:txEl>
                                              <p:pRg st="6" end="6"/>
                                            </p:txEl>
                                          </p:spTgt>
                                        </p:tgtEl>
                                        <p:attrNameLst>
                                          <p:attrName>style.visibility</p:attrName>
                                        </p:attrNameLst>
                                      </p:cBhvr>
                                      <p:to>
                                        <p:strVal val="visible"/>
                                      </p:to>
                                    </p:set>
                                    <p:animEffect transition="in" filter="fade">
                                      <p:cBhvr>
                                        <p:cTn id="27" dur="1000"/>
                                        <p:tgtEl>
                                          <p:spTgt spid="1945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990600" y="304800"/>
            <a:ext cx="6934200" cy="914400"/>
          </a:xfrm>
          <a:noFill/>
          <a:ln/>
        </p:spPr>
        <p:txBody>
          <a:bodyPr/>
          <a:lstStyle/>
          <a:p>
            <a:pPr algn="ctr"/>
            <a:r>
              <a:rPr lang="en-US" sz="3600" dirty="0"/>
              <a:t>Grooming:  Hair</a:t>
            </a:r>
          </a:p>
        </p:txBody>
      </p:sp>
      <p:sp>
        <p:nvSpPr>
          <p:cNvPr id="19459" name="Rectangle 3"/>
          <p:cNvSpPr>
            <a:spLocks noGrp="1" noChangeArrowheads="1"/>
          </p:cNvSpPr>
          <p:nvPr>
            <p:ph type="body" idx="1"/>
          </p:nvPr>
        </p:nvSpPr>
        <p:spPr>
          <a:xfrm>
            <a:off x="228600" y="1143000"/>
            <a:ext cx="8610600" cy="5486400"/>
          </a:xfrm>
          <a:noFill/>
          <a:ln/>
        </p:spPr>
        <p:txBody>
          <a:bodyPr lIns="92075" rIns="92075"/>
          <a:lstStyle/>
          <a:p>
            <a:pPr eaLnBrk="1" hangingPunct="1"/>
            <a:r>
              <a:rPr lang="en-US" sz="2800" b="1" dirty="0">
                <a:effectLst>
                  <a:outerShdw blurRad="38100" dist="38100" dir="2700000" algn="tl">
                    <a:srgbClr val="000000">
                      <a:alpha val="43137"/>
                    </a:srgbClr>
                  </a:outerShdw>
                </a:effectLst>
              </a:rPr>
              <a:t>Female: </a:t>
            </a:r>
          </a:p>
          <a:p>
            <a:pPr lvl="1" eaLnBrk="1" hangingPunct="1">
              <a:lnSpc>
                <a:spcPct val="90000"/>
              </a:lnSpc>
              <a:buFont typeface="Wingdings" pitchFamily="2" charset="2"/>
              <a:buChar char="v"/>
            </a:pPr>
            <a:r>
              <a:rPr lang="en-US" dirty="0"/>
              <a:t>Neatly coiffed. 2” at highest point on head. </a:t>
            </a:r>
          </a:p>
          <a:p>
            <a:pPr lvl="1" eaLnBrk="1" hangingPunct="1">
              <a:lnSpc>
                <a:spcPct val="90000"/>
              </a:lnSpc>
              <a:buFont typeface="Wingdings" pitchFamily="2" charset="2"/>
              <a:buChar char="v"/>
            </a:pPr>
            <a:endParaRPr lang="en-US" dirty="0"/>
          </a:p>
          <a:p>
            <a:pPr lvl="1" eaLnBrk="1" hangingPunct="1">
              <a:lnSpc>
                <a:spcPct val="90000"/>
              </a:lnSpc>
              <a:buFont typeface="Wingdings" pitchFamily="2" charset="2"/>
              <a:buChar char="v"/>
            </a:pPr>
            <a:r>
              <a:rPr lang="en-US" dirty="0"/>
              <a:t>Must not touch shirt collar.         </a:t>
            </a:r>
          </a:p>
          <a:p>
            <a:pPr lvl="1" eaLnBrk="1" hangingPunct="1">
              <a:lnSpc>
                <a:spcPct val="90000"/>
              </a:lnSpc>
              <a:buFont typeface="Wingdings" pitchFamily="2" charset="2"/>
              <a:buChar char="v"/>
            </a:pPr>
            <a:endParaRPr lang="en-US" dirty="0"/>
          </a:p>
          <a:p>
            <a:pPr lvl="1" eaLnBrk="1" hangingPunct="1">
              <a:lnSpc>
                <a:spcPct val="90000"/>
              </a:lnSpc>
              <a:buFont typeface="Wingdings" pitchFamily="2" charset="2"/>
              <a:buChar char="v"/>
            </a:pPr>
            <a:r>
              <a:rPr lang="en-US" dirty="0"/>
              <a:t>Bangs must not touch eyebrows.</a:t>
            </a:r>
            <a:endParaRPr lang="en-US" dirty="0">
              <a:latin typeface="Arial" charset="0"/>
            </a:endParaRPr>
          </a:p>
          <a:p>
            <a:pPr lvl="1" eaLnBrk="1" hangingPunct="1">
              <a:lnSpc>
                <a:spcPct val="90000"/>
              </a:lnSpc>
            </a:pPr>
            <a:endParaRPr lang="en-US" dirty="0"/>
          </a:p>
          <a:p>
            <a:pPr lvl="1" eaLnBrk="1" hangingPunct="1">
              <a:lnSpc>
                <a:spcPct val="90000"/>
              </a:lnSpc>
              <a:buFont typeface="Wingdings" pitchFamily="2" charset="2"/>
              <a:buChar char="v"/>
            </a:pPr>
            <a:r>
              <a:rPr lang="en-US" dirty="0"/>
              <a:t>Ponytail if worn, must be one strand and must not touch collar.  </a:t>
            </a:r>
          </a:p>
          <a:p>
            <a:pPr lvl="1" eaLnBrk="1" hangingPunct="1">
              <a:lnSpc>
                <a:spcPct val="90000"/>
              </a:lnSpc>
            </a:pPr>
            <a:r>
              <a:rPr lang="en-US" dirty="0"/>
              <a:t>Must not obstruct proper seating of Cover on head. </a:t>
            </a:r>
          </a:p>
          <a:p>
            <a:pPr lvl="1" eaLnBrk="1" hangingPunct="1">
              <a:lnSpc>
                <a:spcPct val="90000"/>
              </a:lnSpc>
            </a:pPr>
            <a:r>
              <a:rPr lang="en-US" dirty="0"/>
              <a:t>Tuck in if possible or change styling. </a:t>
            </a:r>
          </a:p>
          <a:p>
            <a:pPr lvl="1" eaLnBrk="1" hangingPunct="1">
              <a:lnSpc>
                <a:spcPct val="90000"/>
              </a:lnSpc>
            </a:pPr>
            <a:r>
              <a:rPr lang="en-US" dirty="0"/>
              <a:t>Wear of small unadorned </a:t>
            </a:r>
            <a:r>
              <a:rPr lang="en-US" dirty="0" err="1"/>
              <a:t>scrunchies</a:t>
            </a:r>
            <a:r>
              <a:rPr lang="en-US" dirty="0"/>
              <a:t> is OK.</a:t>
            </a:r>
          </a:p>
        </p:txBody>
      </p:sp>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1000"/>
                                        <p:tgtEl>
                                          <p:spTgt spid="1945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9459">
                                            <p:txEl>
                                              <p:pRg st="0" end="0"/>
                                            </p:txEl>
                                          </p:spTgt>
                                        </p:tgtEl>
                                        <p:attrNameLst>
                                          <p:attrName>style.visibility</p:attrName>
                                        </p:attrNameLst>
                                      </p:cBhvr>
                                      <p:to>
                                        <p:strVal val="visible"/>
                                      </p:to>
                                    </p:set>
                                    <p:animEffect transition="in" filter="fade">
                                      <p:cBhvr>
                                        <p:cTn id="11" dur="1000"/>
                                        <p:tgtEl>
                                          <p:spTgt spid="19459">
                                            <p:txEl>
                                              <p:pRg st="0" end="0"/>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9459">
                                            <p:txEl>
                                              <p:pRg st="1" end="1"/>
                                            </p:txEl>
                                          </p:spTgt>
                                        </p:tgtEl>
                                        <p:attrNameLst>
                                          <p:attrName>style.visibility</p:attrName>
                                        </p:attrNameLst>
                                      </p:cBhvr>
                                      <p:to>
                                        <p:strVal val="visible"/>
                                      </p:to>
                                    </p:set>
                                    <p:animEffect transition="in" filter="fade">
                                      <p:cBhvr>
                                        <p:cTn id="15" dur="1000"/>
                                        <p:tgtEl>
                                          <p:spTgt spid="1945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9459">
                                            <p:txEl>
                                              <p:pRg st="3" end="3"/>
                                            </p:txEl>
                                          </p:spTgt>
                                        </p:tgtEl>
                                        <p:attrNameLst>
                                          <p:attrName>style.visibility</p:attrName>
                                        </p:attrNameLst>
                                      </p:cBhvr>
                                      <p:to>
                                        <p:strVal val="visible"/>
                                      </p:to>
                                    </p:set>
                                    <p:animEffect transition="in" filter="fade">
                                      <p:cBhvr>
                                        <p:cTn id="20" dur="500"/>
                                        <p:tgtEl>
                                          <p:spTgt spid="19459">
                                            <p:txEl>
                                              <p:pRg st="3" end="3"/>
                                            </p:txEl>
                                          </p:spTgt>
                                        </p:tgtEl>
                                      </p:cBhvr>
                                    </p:animEffect>
                                  </p:childTnLst>
                                </p:cTn>
                              </p:par>
                            </p:childTnLst>
                          </p:cTn>
                        </p:par>
                        <p:par>
                          <p:cTn id="21" fill="hold">
                            <p:stCondLst>
                              <p:cond delay="500"/>
                            </p:stCondLst>
                            <p:childTnLst>
                              <p:par>
                                <p:cTn id="22" presetID="9" presetClass="emph" presetSubtype="0" nodeType="afterEffect">
                                  <p:stCondLst>
                                    <p:cond delay="0"/>
                                  </p:stCondLst>
                                  <p:childTnLst>
                                    <p:set>
                                      <p:cBhvr rctx="PPT">
                                        <p:cTn id="23" dur="indefinite"/>
                                        <p:tgtEl>
                                          <p:spTgt spid="19459">
                                            <p:txEl>
                                              <p:pRg st="1" end="1"/>
                                            </p:txEl>
                                          </p:spTgt>
                                        </p:tgtEl>
                                        <p:attrNameLst>
                                          <p:attrName>style.opacity</p:attrName>
                                        </p:attrNameLst>
                                      </p:cBhvr>
                                      <p:to>
                                        <p:strVal val="0.5"/>
                                      </p:to>
                                    </p:set>
                                    <p:animEffect filter="image" prLst="opacity: 0.5">
                                      <p:cBhvr rctx="IE">
                                        <p:cTn id="24" dur="indefinite"/>
                                        <p:tgtEl>
                                          <p:spTgt spid="19459">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9459">
                                            <p:txEl>
                                              <p:pRg st="5" end="5"/>
                                            </p:txEl>
                                          </p:spTgt>
                                        </p:tgtEl>
                                        <p:attrNameLst>
                                          <p:attrName>style.visibility</p:attrName>
                                        </p:attrNameLst>
                                      </p:cBhvr>
                                      <p:to>
                                        <p:strVal val="visible"/>
                                      </p:to>
                                    </p:set>
                                    <p:animEffect transition="in" filter="fade">
                                      <p:cBhvr>
                                        <p:cTn id="29" dur="1000"/>
                                        <p:tgtEl>
                                          <p:spTgt spid="19459">
                                            <p:txEl>
                                              <p:pRg st="5" end="5"/>
                                            </p:txEl>
                                          </p:spTgt>
                                        </p:tgtEl>
                                      </p:cBhvr>
                                    </p:animEffect>
                                  </p:childTnLst>
                                </p:cTn>
                              </p:par>
                            </p:childTnLst>
                          </p:cTn>
                        </p:par>
                        <p:par>
                          <p:cTn id="30" fill="hold">
                            <p:stCondLst>
                              <p:cond delay="1000"/>
                            </p:stCondLst>
                            <p:childTnLst>
                              <p:par>
                                <p:cTn id="31" presetID="9" presetClass="emph" presetSubtype="0" nodeType="afterEffect">
                                  <p:stCondLst>
                                    <p:cond delay="0"/>
                                  </p:stCondLst>
                                  <p:childTnLst>
                                    <p:set>
                                      <p:cBhvr rctx="PPT">
                                        <p:cTn id="32" dur="indefinite"/>
                                        <p:tgtEl>
                                          <p:spTgt spid="19459">
                                            <p:txEl>
                                              <p:pRg st="3" end="3"/>
                                            </p:txEl>
                                          </p:spTgt>
                                        </p:tgtEl>
                                        <p:attrNameLst>
                                          <p:attrName>style.opacity</p:attrName>
                                        </p:attrNameLst>
                                      </p:cBhvr>
                                      <p:to>
                                        <p:strVal val="0.5"/>
                                      </p:to>
                                    </p:set>
                                    <p:animEffect filter="image" prLst="opacity: 0.5">
                                      <p:cBhvr rctx="IE">
                                        <p:cTn id="33" dur="indefinite"/>
                                        <p:tgtEl>
                                          <p:spTgt spid="19459">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9459">
                                            <p:txEl>
                                              <p:pRg st="7" end="7"/>
                                            </p:txEl>
                                          </p:spTgt>
                                        </p:tgtEl>
                                        <p:attrNameLst>
                                          <p:attrName>style.visibility</p:attrName>
                                        </p:attrNameLst>
                                      </p:cBhvr>
                                      <p:to>
                                        <p:strVal val="visible"/>
                                      </p:to>
                                    </p:set>
                                    <p:animEffect transition="in" filter="fade">
                                      <p:cBhvr>
                                        <p:cTn id="38" dur="500"/>
                                        <p:tgtEl>
                                          <p:spTgt spid="19459">
                                            <p:txEl>
                                              <p:pRg st="7" end="7"/>
                                            </p:txEl>
                                          </p:spTgt>
                                        </p:tgtEl>
                                      </p:cBhvr>
                                    </p:animEffect>
                                  </p:childTnLst>
                                </p:cTn>
                              </p:par>
                              <p:par>
                                <p:cTn id="39" presetID="9" presetClass="emph" presetSubtype="0" nodeType="withEffect">
                                  <p:stCondLst>
                                    <p:cond delay="0"/>
                                  </p:stCondLst>
                                  <p:childTnLst>
                                    <p:set>
                                      <p:cBhvr rctx="PPT">
                                        <p:cTn id="40" dur="indefinite"/>
                                        <p:tgtEl>
                                          <p:spTgt spid="19459">
                                            <p:txEl>
                                              <p:pRg st="5" end="5"/>
                                            </p:txEl>
                                          </p:spTgt>
                                        </p:tgtEl>
                                        <p:attrNameLst>
                                          <p:attrName>style.opacity</p:attrName>
                                        </p:attrNameLst>
                                      </p:cBhvr>
                                      <p:to>
                                        <p:strVal val="0.5"/>
                                      </p:to>
                                    </p:set>
                                    <p:animEffect filter="image" prLst="opacity: 0.5">
                                      <p:cBhvr rctx="IE">
                                        <p:cTn id="41" dur="indefinite"/>
                                        <p:tgtEl>
                                          <p:spTgt spid="19459">
                                            <p:txEl>
                                              <p:pRg st="5" end="5"/>
                                            </p:txEl>
                                          </p:spTgt>
                                        </p:tgtEl>
                                      </p:cBhvr>
                                    </p:animEffec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19459">
                                            <p:txEl>
                                              <p:pRg st="8" end="8"/>
                                            </p:txEl>
                                          </p:spTgt>
                                        </p:tgtEl>
                                        <p:attrNameLst>
                                          <p:attrName>style.visibility</p:attrName>
                                        </p:attrNameLst>
                                      </p:cBhvr>
                                      <p:to>
                                        <p:strVal val="visible"/>
                                      </p:to>
                                    </p:set>
                                    <p:animEffect transition="in" filter="fade">
                                      <p:cBhvr>
                                        <p:cTn id="45" dur="1000"/>
                                        <p:tgtEl>
                                          <p:spTgt spid="19459">
                                            <p:txEl>
                                              <p:pRg st="8" end="8"/>
                                            </p:txEl>
                                          </p:spTgt>
                                        </p:tgtEl>
                                      </p:cBhvr>
                                    </p:animEffect>
                                  </p:childTnLst>
                                </p:cTn>
                              </p:par>
                            </p:childTnLst>
                          </p:cTn>
                        </p:par>
                        <p:par>
                          <p:cTn id="46" fill="hold">
                            <p:stCondLst>
                              <p:cond delay="1500"/>
                            </p:stCondLst>
                            <p:childTnLst>
                              <p:par>
                                <p:cTn id="47" presetID="10" presetClass="entr" presetSubtype="0" fill="hold" nodeType="afterEffect">
                                  <p:stCondLst>
                                    <p:cond delay="0"/>
                                  </p:stCondLst>
                                  <p:childTnLst>
                                    <p:set>
                                      <p:cBhvr>
                                        <p:cTn id="48" dur="1" fill="hold">
                                          <p:stCondLst>
                                            <p:cond delay="0"/>
                                          </p:stCondLst>
                                        </p:cTn>
                                        <p:tgtEl>
                                          <p:spTgt spid="19459">
                                            <p:txEl>
                                              <p:pRg st="9" end="9"/>
                                            </p:txEl>
                                          </p:spTgt>
                                        </p:tgtEl>
                                        <p:attrNameLst>
                                          <p:attrName>style.visibility</p:attrName>
                                        </p:attrNameLst>
                                      </p:cBhvr>
                                      <p:to>
                                        <p:strVal val="visible"/>
                                      </p:to>
                                    </p:set>
                                    <p:animEffect transition="in" filter="fade">
                                      <p:cBhvr>
                                        <p:cTn id="49" dur="1000"/>
                                        <p:tgtEl>
                                          <p:spTgt spid="19459">
                                            <p:txEl>
                                              <p:pRg st="9" end="9"/>
                                            </p:txEl>
                                          </p:spTgt>
                                        </p:tgtEl>
                                      </p:cBhvr>
                                    </p:animEffect>
                                  </p:childTnLst>
                                </p:cTn>
                              </p:par>
                            </p:childTnLst>
                          </p:cTn>
                        </p:par>
                        <p:par>
                          <p:cTn id="50" fill="hold">
                            <p:stCondLst>
                              <p:cond delay="2500"/>
                            </p:stCondLst>
                            <p:childTnLst>
                              <p:par>
                                <p:cTn id="51" presetID="10" presetClass="entr" presetSubtype="0" fill="hold" nodeType="afterEffect">
                                  <p:stCondLst>
                                    <p:cond delay="0"/>
                                  </p:stCondLst>
                                  <p:childTnLst>
                                    <p:set>
                                      <p:cBhvr>
                                        <p:cTn id="52" dur="1" fill="hold">
                                          <p:stCondLst>
                                            <p:cond delay="0"/>
                                          </p:stCondLst>
                                        </p:cTn>
                                        <p:tgtEl>
                                          <p:spTgt spid="19459">
                                            <p:txEl>
                                              <p:pRg st="10" end="10"/>
                                            </p:txEl>
                                          </p:spTgt>
                                        </p:tgtEl>
                                        <p:attrNameLst>
                                          <p:attrName>style.visibility</p:attrName>
                                        </p:attrNameLst>
                                      </p:cBhvr>
                                      <p:to>
                                        <p:strVal val="visible"/>
                                      </p:to>
                                    </p:set>
                                    <p:animEffect transition="in" filter="fade">
                                      <p:cBhvr>
                                        <p:cTn id="53" dur="1000"/>
                                        <p:tgtEl>
                                          <p:spTgt spid="1945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295400" y="609600"/>
            <a:ext cx="6629400" cy="838200"/>
          </a:xfrm>
          <a:noFill/>
          <a:ln/>
        </p:spPr>
        <p:txBody>
          <a:bodyPr/>
          <a:lstStyle/>
          <a:p>
            <a:pPr algn="ctr"/>
            <a:r>
              <a:rPr lang="en-US" dirty="0"/>
              <a:t>Auxiliary Uniforms</a:t>
            </a:r>
          </a:p>
        </p:txBody>
      </p:sp>
      <p:sp>
        <p:nvSpPr>
          <p:cNvPr id="19459" name="Rectangle 3"/>
          <p:cNvSpPr>
            <a:spLocks noGrp="1" noChangeArrowheads="1"/>
          </p:cNvSpPr>
          <p:nvPr>
            <p:ph type="body" idx="1"/>
          </p:nvPr>
        </p:nvSpPr>
        <p:spPr>
          <a:xfrm>
            <a:off x="304800" y="1981200"/>
            <a:ext cx="8458200" cy="4191000"/>
          </a:xfrm>
          <a:noFill/>
          <a:ln/>
        </p:spPr>
        <p:txBody>
          <a:bodyPr lIns="92075" rIns="92075"/>
          <a:lstStyle/>
          <a:p>
            <a:pPr algn="ctr">
              <a:buFont typeface="Monotype Sorts" pitchFamily="2" charset="2"/>
              <a:buNone/>
            </a:pPr>
            <a:r>
              <a:rPr lang="en-US" b="1" dirty="0">
                <a:effectLst>
                  <a:outerShdw blurRad="38100" dist="38100" dir="2700000" algn="tl">
                    <a:srgbClr val="000000">
                      <a:alpha val="43137"/>
                    </a:srgbClr>
                  </a:outerShdw>
                </a:effectLst>
                <a:latin typeface="Arial" charset="0"/>
              </a:rPr>
              <a:t>Two Basic Uniforms!!!</a:t>
            </a:r>
          </a:p>
          <a:p>
            <a:pPr>
              <a:buFont typeface="Monotype Sorts" pitchFamily="2" charset="2"/>
              <a:buNone/>
            </a:pPr>
            <a:endParaRPr lang="en-US" dirty="0">
              <a:latin typeface="Arial" charset="0"/>
            </a:endParaRPr>
          </a:p>
          <a:p>
            <a:pPr algn="ctr">
              <a:buFont typeface="Monotype Sorts" pitchFamily="2" charset="2"/>
              <a:buNone/>
            </a:pPr>
            <a:r>
              <a:rPr lang="en-US" dirty="0">
                <a:effectLst>
                  <a:outerShdw blurRad="38100" dist="38100" dir="2700000" algn="tl">
                    <a:srgbClr val="000000">
                      <a:alpha val="43137"/>
                    </a:srgbClr>
                  </a:outerShdw>
                </a:effectLst>
                <a:latin typeface="Arial" charset="0"/>
              </a:rPr>
              <a:t>Tropical Blue Uniform (“Trops”)</a:t>
            </a:r>
          </a:p>
          <a:p>
            <a:pPr algn="ctr">
              <a:buFont typeface="Monotype Sorts" pitchFamily="2" charset="2"/>
              <a:buNone/>
            </a:pPr>
            <a:endParaRPr lang="en-US" dirty="0">
              <a:latin typeface="Arial" charset="0"/>
            </a:endParaRPr>
          </a:p>
          <a:p>
            <a:pPr algn="ctr">
              <a:buFont typeface="Monotype Sorts" pitchFamily="2" charset="2"/>
              <a:buNone/>
            </a:pPr>
            <a:r>
              <a:rPr lang="en-US" dirty="0">
                <a:effectLst>
                  <a:outerShdw blurRad="38100" dist="38100" dir="2700000" algn="tl">
                    <a:srgbClr val="000000">
                      <a:alpha val="43137"/>
                    </a:srgbClr>
                  </a:outerShdw>
                </a:effectLst>
                <a:latin typeface="Arial" charset="0"/>
              </a:rPr>
              <a:t>Operational Dress Uniform (“ODUs”)</a:t>
            </a:r>
          </a:p>
          <a:p>
            <a:pPr algn="ctr">
              <a:buFont typeface="Monotype Sorts" pitchFamily="2" charset="2"/>
              <a:buNone/>
            </a:pPr>
            <a:endParaRPr lang="en-US" dirty="0">
              <a:latin typeface="Arial" charset="0"/>
            </a:endParaRPr>
          </a:p>
          <a:p>
            <a:pPr>
              <a:buFont typeface="Monotype Sorts" pitchFamily="2" charset="2"/>
              <a:buNone/>
            </a:pPr>
            <a:endParaRPr lang="en-US" dirty="0">
              <a:latin typeface="Arial" charset="0"/>
            </a:endParaRPr>
          </a:p>
        </p:txBody>
      </p:sp>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1000"/>
                                        <p:tgtEl>
                                          <p:spTgt spid="19458"/>
                                        </p:tgtEl>
                                      </p:cBhvr>
                                    </p:animEffect>
                                  </p:childTnLst>
                                </p:cTn>
                              </p:par>
                            </p:childTnLst>
                          </p:cTn>
                        </p:par>
                        <p:par>
                          <p:cTn id="8" fill="hold">
                            <p:stCondLst>
                              <p:cond delay="1000"/>
                            </p:stCondLst>
                            <p:childTnLst>
                              <p:par>
                                <p:cTn id="9" presetID="10" presetClass="entr" presetSubtype="0" fill="hold" grpId="0" nodeType="afterEffect">
                                  <p:stCondLst>
                                    <p:cond delay="0"/>
                                  </p:stCondLst>
                                  <p:iterate type="lt">
                                    <p:tmPct val="0"/>
                                  </p:iterate>
                                  <p:childTnLst>
                                    <p:set>
                                      <p:cBhvr>
                                        <p:cTn id="10" dur="1" fill="hold">
                                          <p:stCondLst>
                                            <p:cond delay="0"/>
                                          </p:stCondLst>
                                        </p:cTn>
                                        <p:tgtEl>
                                          <p:spTgt spid="19459">
                                            <p:txEl>
                                              <p:pRg st="0" end="0"/>
                                            </p:txEl>
                                          </p:spTgt>
                                        </p:tgtEl>
                                        <p:attrNameLst>
                                          <p:attrName>style.visibility</p:attrName>
                                        </p:attrNameLst>
                                      </p:cBhvr>
                                      <p:to>
                                        <p:strVal val="visible"/>
                                      </p:to>
                                    </p:set>
                                    <p:animEffect transition="in" filter="fade">
                                      <p:cBhvr>
                                        <p:cTn id="11" dur="500"/>
                                        <p:tgtEl>
                                          <p:spTgt spid="19459">
                                            <p:txEl>
                                              <p:pRg st="0" end="0"/>
                                            </p:txEl>
                                          </p:spTgt>
                                        </p:tgtEl>
                                      </p:cBhvr>
                                    </p:animEffect>
                                  </p:childTnLst>
                                </p:cTn>
                              </p:par>
                            </p:childTnLst>
                          </p:cTn>
                        </p:par>
                        <p:par>
                          <p:cTn id="12" fill="hold">
                            <p:stCondLst>
                              <p:cond delay="1500"/>
                            </p:stCondLst>
                            <p:childTnLst>
                              <p:par>
                                <p:cTn id="13" presetID="18" presetClass="emph" presetSubtype="0" fill="hold" nodeType="afterEffect">
                                  <p:stCondLst>
                                    <p:cond delay="0"/>
                                  </p:stCondLst>
                                  <p:iterate type="lt">
                                    <p:tmPct val="4000"/>
                                  </p:iterate>
                                  <p:childTnLst>
                                    <p:set>
                                      <p:cBhvr override="childStyle">
                                        <p:cTn id="14" dur="500" fill="hold"/>
                                        <p:tgtEl>
                                          <p:spTgt spid="19459">
                                            <p:txEl>
                                              <p:pRg st="0" end="0"/>
                                            </p:txEl>
                                          </p:spTgt>
                                        </p:tgtEl>
                                        <p:attrNameLst>
                                          <p:attrName>style.textDecorationUnderline</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459">
                                            <p:txEl>
                                              <p:pRg st="2" end="2"/>
                                            </p:txEl>
                                          </p:spTgt>
                                        </p:tgtEl>
                                        <p:attrNameLst>
                                          <p:attrName>style.visibility</p:attrName>
                                        </p:attrNameLst>
                                      </p:cBhvr>
                                      <p:to>
                                        <p:strVal val="visible"/>
                                      </p:to>
                                    </p:set>
                                    <p:anim calcmode="lin" valueType="num">
                                      <p:cBhvr additive="base">
                                        <p:cTn id="19" dur="500" fill="hold"/>
                                        <p:tgtEl>
                                          <p:spTgt spid="194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945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9459">
                                            <p:txEl>
                                              <p:pRg st="4" end="4"/>
                                            </p:txEl>
                                          </p:spTgt>
                                        </p:tgtEl>
                                        <p:attrNameLst>
                                          <p:attrName>style.visibility</p:attrName>
                                        </p:attrNameLst>
                                      </p:cBhvr>
                                      <p:to>
                                        <p:strVal val="visible"/>
                                      </p:to>
                                    </p:set>
                                    <p:anim calcmode="lin" valueType="num">
                                      <p:cBhvr additive="base">
                                        <p:cTn id="25" dur="500" fill="hold"/>
                                        <p:tgtEl>
                                          <p:spTgt spid="19459">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945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uiExpand="1"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057400" y="304800"/>
            <a:ext cx="5867400" cy="914400"/>
          </a:xfrm>
          <a:noFill/>
          <a:ln/>
        </p:spPr>
        <p:txBody>
          <a:bodyPr/>
          <a:lstStyle/>
          <a:p>
            <a:pPr algn="ctr"/>
            <a:r>
              <a:rPr lang="en-US" sz="3600" dirty="0"/>
              <a:t>Grooming:  Facial Hair</a:t>
            </a:r>
          </a:p>
        </p:txBody>
      </p:sp>
      <p:sp>
        <p:nvSpPr>
          <p:cNvPr id="19459" name="Rectangle 3"/>
          <p:cNvSpPr>
            <a:spLocks noGrp="1" noChangeArrowheads="1"/>
          </p:cNvSpPr>
          <p:nvPr>
            <p:ph type="body" idx="1"/>
          </p:nvPr>
        </p:nvSpPr>
        <p:spPr>
          <a:xfrm>
            <a:off x="228600" y="1295400"/>
            <a:ext cx="8610600" cy="5334000"/>
          </a:xfrm>
          <a:noFill/>
          <a:ln/>
        </p:spPr>
        <p:txBody>
          <a:bodyPr lIns="92075" rIns="92075"/>
          <a:lstStyle/>
          <a:p>
            <a:pPr eaLnBrk="1" hangingPunct="1"/>
            <a:r>
              <a:rPr lang="en-US" sz="2800" b="1" dirty="0">
                <a:effectLst>
                  <a:outerShdw blurRad="38100" dist="38100" dir="2700000" algn="tl">
                    <a:srgbClr val="000000">
                      <a:alpha val="43137"/>
                    </a:srgbClr>
                  </a:outerShdw>
                </a:effectLst>
              </a:rPr>
              <a:t>Male:</a:t>
            </a:r>
          </a:p>
          <a:p>
            <a:pPr lvl="1" eaLnBrk="1" hangingPunct="1">
              <a:lnSpc>
                <a:spcPct val="90000"/>
              </a:lnSpc>
              <a:buNone/>
            </a:pPr>
            <a:r>
              <a:rPr lang="en-US" dirty="0"/>
              <a:t> Beard: Trimmed neatly. No longer than 1 inch. If longer, must be tucked under chin as to be not so noticeable.</a:t>
            </a:r>
          </a:p>
          <a:p>
            <a:pPr lvl="2" eaLnBrk="1" hangingPunct="1">
              <a:lnSpc>
                <a:spcPct val="90000"/>
              </a:lnSpc>
            </a:pPr>
            <a:r>
              <a:rPr lang="en-US" sz="2800" dirty="0"/>
              <a:t>Beards and mustaches must not interfere with the operation of  safety/survival gear. These may prohibit participation in certain operational missions as deemed necessary by DIRAUX. </a:t>
            </a:r>
          </a:p>
          <a:p>
            <a:pPr>
              <a:buFont typeface="Monotype Sorts" pitchFamily="2" charset="2"/>
              <a:buNone/>
            </a:pPr>
            <a:endParaRPr lang="en-US" dirty="0">
              <a:latin typeface="Arial" charset="0"/>
            </a:endParaRPr>
          </a:p>
        </p:txBody>
      </p:sp>
      <p:pic>
        <p:nvPicPr>
          <p:cNvPr id="7" name="Picture 6" descr="santa.jpg"/>
          <p:cNvPicPr>
            <a:picLocks noChangeAspect="1"/>
          </p:cNvPicPr>
          <p:nvPr/>
        </p:nvPicPr>
        <p:blipFill>
          <a:blip r:embed="rId2" cstate="print"/>
          <a:stretch>
            <a:fillRect/>
          </a:stretch>
        </p:blipFill>
        <p:spPr>
          <a:xfrm>
            <a:off x="1447800" y="4572000"/>
            <a:ext cx="2124075" cy="2152650"/>
          </a:xfrm>
          <a:prstGeom prst="rect">
            <a:avLst/>
          </a:prstGeom>
        </p:spPr>
      </p:pic>
      <p:pic>
        <p:nvPicPr>
          <p:cNvPr id="8" name="Picture 7" descr="2010-07-10-1.JPG"/>
          <p:cNvPicPr>
            <a:picLocks noChangeAspect="1"/>
          </p:cNvPicPr>
          <p:nvPr/>
        </p:nvPicPr>
        <p:blipFill>
          <a:blip r:embed="rId3" cstate="print"/>
          <a:stretch>
            <a:fillRect/>
          </a:stretch>
        </p:blipFill>
        <p:spPr>
          <a:xfrm>
            <a:off x="5943600" y="4572000"/>
            <a:ext cx="1606024" cy="2177055"/>
          </a:xfrm>
          <a:prstGeom prst="rect">
            <a:avLst/>
          </a:prstGeom>
        </p:spPr>
      </p:pic>
      <p:sp>
        <p:nvSpPr>
          <p:cNvPr id="9" name="Donut 8"/>
          <p:cNvSpPr/>
          <p:nvPr/>
        </p:nvSpPr>
        <p:spPr bwMode="auto">
          <a:xfrm>
            <a:off x="5867400" y="4495800"/>
            <a:ext cx="1752600" cy="2209800"/>
          </a:xfrm>
          <a:prstGeom prst="donut">
            <a:avLst>
              <a:gd name="adj" fmla="val 4149"/>
            </a:avLst>
          </a:prstGeom>
          <a:solidFill>
            <a:srgbClr val="008000"/>
          </a:solidFill>
          <a:ln w="9525" cap="flat" cmpd="sng" algn="ctr">
            <a:solidFill>
              <a:schemeClr val="accent5">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10" name="&quot;No&quot; Symbol 9"/>
          <p:cNvSpPr/>
          <p:nvPr/>
        </p:nvSpPr>
        <p:spPr bwMode="auto">
          <a:xfrm>
            <a:off x="1447800" y="4572000"/>
            <a:ext cx="2133600" cy="2133600"/>
          </a:xfrm>
          <a:prstGeom prst="noSmoking">
            <a:avLst>
              <a:gd name="adj" fmla="val 3430"/>
            </a:avLst>
          </a:prstGeom>
          <a:solidFill>
            <a:srgbClr val="FF0000"/>
          </a:solid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animEffect transition="in" filter="fade">
                                      <p:cBhvr>
                                        <p:cTn id="7" dur="1000"/>
                                        <p:tgtEl>
                                          <p:spTgt spid="1945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9459">
                                            <p:txEl>
                                              <p:pRg st="2" end="2"/>
                                            </p:txEl>
                                          </p:spTgt>
                                        </p:tgtEl>
                                        <p:attrNameLst>
                                          <p:attrName>style.visibility</p:attrName>
                                        </p:attrNameLst>
                                      </p:cBhvr>
                                      <p:to>
                                        <p:strVal val="visible"/>
                                      </p:to>
                                    </p:set>
                                    <p:animEffect transition="in" filter="fade">
                                      <p:cBhvr>
                                        <p:cTn id="21" dur="500"/>
                                        <p:tgtEl>
                                          <p:spTgt spid="1945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057400" y="304800"/>
            <a:ext cx="5867400" cy="914400"/>
          </a:xfrm>
          <a:noFill/>
          <a:ln/>
        </p:spPr>
        <p:txBody>
          <a:bodyPr/>
          <a:lstStyle/>
          <a:p>
            <a:pPr algn="ctr"/>
            <a:r>
              <a:rPr lang="en-US" sz="3600" dirty="0"/>
              <a:t>Self-Presentation</a:t>
            </a:r>
          </a:p>
        </p:txBody>
      </p:sp>
      <p:sp>
        <p:nvSpPr>
          <p:cNvPr id="19459" name="Rectangle 3"/>
          <p:cNvSpPr>
            <a:spLocks noGrp="1" noChangeArrowheads="1"/>
          </p:cNvSpPr>
          <p:nvPr>
            <p:ph type="body" idx="1"/>
          </p:nvPr>
        </p:nvSpPr>
        <p:spPr>
          <a:xfrm>
            <a:off x="228600" y="1295400"/>
            <a:ext cx="8610600" cy="5334000"/>
          </a:xfrm>
          <a:noFill/>
          <a:ln/>
        </p:spPr>
        <p:txBody>
          <a:bodyPr lIns="92075" rIns="92075"/>
          <a:lstStyle/>
          <a:p>
            <a:pPr eaLnBrk="1" hangingPunct="1">
              <a:lnSpc>
                <a:spcPct val="80000"/>
              </a:lnSpc>
            </a:pPr>
            <a:r>
              <a:rPr lang="en-US" sz="2400" dirty="0"/>
              <a:t>Hair Coloring</a:t>
            </a:r>
          </a:p>
          <a:p>
            <a:pPr lvl="1" eaLnBrk="1" hangingPunct="1">
              <a:lnSpc>
                <a:spcPct val="80000"/>
              </a:lnSpc>
            </a:pPr>
            <a:r>
              <a:rPr lang="en-US" sz="2400" dirty="0"/>
              <a:t>Only natural, basic colors are permitted.</a:t>
            </a:r>
          </a:p>
          <a:p>
            <a:pPr lvl="1" eaLnBrk="1" hangingPunct="1">
              <a:lnSpc>
                <a:spcPct val="80000"/>
              </a:lnSpc>
              <a:buFont typeface="Wingdings 2" pitchFamily="18" charset="2"/>
              <a:buNone/>
            </a:pPr>
            <a:endParaRPr lang="en-US" sz="2400" dirty="0"/>
          </a:p>
          <a:p>
            <a:pPr eaLnBrk="1" hangingPunct="1">
              <a:lnSpc>
                <a:spcPct val="80000"/>
              </a:lnSpc>
            </a:pPr>
            <a:r>
              <a:rPr lang="en-US" sz="2400" dirty="0"/>
              <a:t>Jewelry</a:t>
            </a:r>
          </a:p>
          <a:p>
            <a:pPr lvl="1" eaLnBrk="1" hangingPunct="1">
              <a:lnSpc>
                <a:spcPct val="80000"/>
              </a:lnSpc>
            </a:pPr>
            <a:r>
              <a:rPr lang="en-US" sz="2400" dirty="0"/>
              <a:t>Watches, rings (basic, avoid the ostentatious).</a:t>
            </a:r>
          </a:p>
          <a:p>
            <a:pPr lvl="1" eaLnBrk="1" hangingPunct="1">
              <a:lnSpc>
                <a:spcPct val="80000"/>
              </a:lnSpc>
            </a:pPr>
            <a:r>
              <a:rPr lang="en-US" sz="2400" dirty="0"/>
              <a:t>No necklaces or chains. </a:t>
            </a:r>
          </a:p>
          <a:p>
            <a:pPr lvl="1" eaLnBrk="1" hangingPunct="1">
              <a:lnSpc>
                <a:spcPct val="80000"/>
              </a:lnSpc>
            </a:pPr>
            <a:r>
              <a:rPr lang="en-US" sz="2400" dirty="0"/>
              <a:t>One pair ¼” round stud earrings (Females only). </a:t>
            </a:r>
          </a:p>
          <a:p>
            <a:pPr lvl="1" eaLnBrk="1" hangingPunct="1">
              <a:lnSpc>
                <a:spcPct val="80000"/>
              </a:lnSpc>
            </a:pPr>
            <a:endParaRPr lang="en-US" sz="2400" dirty="0"/>
          </a:p>
          <a:p>
            <a:pPr eaLnBrk="1" hangingPunct="1">
              <a:lnSpc>
                <a:spcPct val="80000"/>
              </a:lnSpc>
            </a:pPr>
            <a:r>
              <a:rPr lang="en-US" sz="2400" dirty="0"/>
              <a:t>Religious Headwear</a:t>
            </a:r>
          </a:p>
          <a:p>
            <a:pPr lvl="1" eaLnBrk="1" hangingPunct="1">
              <a:lnSpc>
                <a:spcPct val="80000"/>
              </a:lnSpc>
            </a:pPr>
            <a:r>
              <a:rPr lang="en-US" sz="2400" dirty="0"/>
              <a:t>Religious headwear is not to interfere with proper Auxiliary Cover. Must not be visible. Must conform with hair color. </a:t>
            </a:r>
          </a:p>
          <a:p>
            <a:pPr lvl="1" eaLnBrk="1" hangingPunct="1">
              <a:lnSpc>
                <a:spcPct val="80000"/>
              </a:lnSpc>
              <a:buFont typeface="Wingdings 2" pitchFamily="18" charset="2"/>
              <a:buNone/>
            </a:pPr>
            <a:r>
              <a:rPr lang="en-US" sz="2400" dirty="0"/>
              <a:t> </a:t>
            </a:r>
          </a:p>
          <a:p>
            <a:pPr eaLnBrk="1" hangingPunct="1">
              <a:lnSpc>
                <a:spcPct val="80000"/>
              </a:lnSpc>
            </a:pPr>
            <a:r>
              <a:rPr lang="en-US" sz="2400" dirty="0"/>
              <a:t>Religious Artifacts</a:t>
            </a:r>
          </a:p>
          <a:p>
            <a:pPr lvl="1" eaLnBrk="1" hangingPunct="1">
              <a:lnSpc>
                <a:spcPct val="80000"/>
              </a:lnSpc>
            </a:pPr>
            <a:r>
              <a:rPr lang="en-US" sz="2400" dirty="0"/>
              <a:t>Must not be visible.</a:t>
            </a:r>
            <a:endParaRPr lang="en-US" sz="2400" dirty="0">
              <a:latin typeface="Arial" charset="0"/>
            </a:endParaRPr>
          </a:p>
        </p:txBody>
      </p:sp>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1000"/>
                                        <p:tgtEl>
                                          <p:spTgt spid="19459">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animEffect transition="in" filter="fade">
                                      <p:cBhvr>
                                        <p:cTn id="11" dur="1000"/>
                                        <p:tgtEl>
                                          <p:spTgt spid="19459">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9459">
                                            <p:txEl>
                                              <p:pRg st="3" end="3"/>
                                            </p:txEl>
                                          </p:spTgt>
                                        </p:tgtEl>
                                        <p:attrNameLst>
                                          <p:attrName>style.visibility</p:attrName>
                                        </p:attrNameLst>
                                      </p:cBhvr>
                                      <p:to>
                                        <p:strVal val="visible"/>
                                      </p:to>
                                    </p:set>
                                    <p:animEffect transition="in" filter="fade">
                                      <p:cBhvr>
                                        <p:cTn id="16" dur="500"/>
                                        <p:tgtEl>
                                          <p:spTgt spid="19459">
                                            <p:txEl>
                                              <p:pRg st="3" end="3"/>
                                            </p:txEl>
                                          </p:spTgt>
                                        </p:tgtEl>
                                      </p:cBhvr>
                                    </p:animEffect>
                                  </p:childTnLst>
                                </p:cTn>
                              </p:par>
                              <p:par>
                                <p:cTn id="17" presetID="9" presetClass="emph" presetSubtype="0" nodeType="withEffect">
                                  <p:stCondLst>
                                    <p:cond delay="0"/>
                                  </p:stCondLst>
                                  <p:childTnLst>
                                    <p:set>
                                      <p:cBhvr rctx="PPT">
                                        <p:cTn id="18" dur="indefinite"/>
                                        <p:tgtEl>
                                          <p:spTgt spid="19459">
                                            <p:txEl>
                                              <p:pRg st="0" end="0"/>
                                            </p:txEl>
                                          </p:spTgt>
                                        </p:tgtEl>
                                        <p:attrNameLst>
                                          <p:attrName>style.opacity</p:attrName>
                                        </p:attrNameLst>
                                      </p:cBhvr>
                                      <p:to>
                                        <p:strVal val="0.5"/>
                                      </p:to>
                                    </p:set>
                                    <p:animEffect filter="image" prLst="opacity: 0.5">
                                      <p:cBhvr rctx="IE">
                                        <p:cTn id="19" dur="indefinite"/>
                                        <p:tgtEl>
                                          <p:spTgt spid="19459">
                                            <p:txEl>
                                              <p:pRg st="0" end="0"/>
                                            </p:txEl>
                                          </p:spTgt>
                                        </p:tgtEl>
                                      </p:cBhvr>
                                    </p:animEffect>
                                  </p:childTnLst>
                                </p:cTn>
                              </p:par>
                              <p:par>
                                <p:cTn id="20" presetID="9" presetClass="emph" presetSubtype="0" nodeType="withEffect">
                                  <p:stCondLst>
                                    <p:cond delay="0"/>
                                  </p:stCondLst>
                                  <p:childTnLst>
                                    <p:set>
                                      <p:cBhvr rctx="PPT">
                                        <p:cTn id="21" dur="indefinite"/>
                                        <p:tgtEl>
                                          <p:spTgt spid="19459">
                                            <p:txEl>
                                              <p:pRg st="1" end="1"/>
                                            </p:txEl>
                                          </p:spTgt>
                                        </p:tgtEl>
                                        <p:attrNameLst>
                                          <p:attrName>style.opacity</p:attrName>
                                        </p:attrNameLst>
                                      </p:cBhvr>
                                      <p:to>
                                        <p:strVal val="0.5"/>
                                      </p:to>
                                    </p:set>
                                    <p:animEffect filter="image" prLst="opacity: 0.5">
                                      <p:cBhvr rctx="IE">
                                        <p:cTn id="22" dur="indefinite"/>
                                        <p:tgtEl>
                                          <p:spTgt spid="19459">
                                            <p:txEl>
                                              <p:pRg st="1" end="1"/>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19459">
                                            <p:txEl>
                                              <p:pRg st="4" end="4"/>
                                            </p:txEl>
                                          </p:spTgt>
                                        </p:tgtEl>
                                        <p:attrNameLst>
                                          <p:attrName>style.visibility</p:attrName>
                                        </p:attrNameLst>
                                      </p:cBhvr>
                                      <p:to>
                                        <p:strVal val="visible"/>
                                      </p:to>
                                    </p:set>
                                    <p:animEffect transition="in" filter="fade">
                                      <p:cBhvr>
                                        <p:cTn id="26" dur="1000"/>
                                        <p:tgtEl>
                                          <p:spTgt spid="19459">
                                            <p:txEl>
                                              <p:pRg st="4" end="4"/>
                                            </p:txEl>
                                          </p:spTgt>
                                        </p:tgtEl>
                                      </p:cBhvr>
                                    </p:animEffect>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19459">
                                            <p:txEl>
                                              <p:pRg st="5" end="5"/>
                                            </p:txEl>
                                          </p:spTgt>
                                        </p:tgtEl>
                                        <p:attrNameLst>
                                          <p:attrName>style.visibility</p:attrName>
                                        </p:attrNameLst>
                                      </p:cBhvr>
                                      <p:to>
                                        <p:strVal val="visible"/>
                                      </p:to>
                                    </p:set>
                                    <p:animEffect transition="in" filter="fade">
                                      <p:cBhvr>
                                        <p:cTn id="30" dur="1000"/>
                                        <p:tgtEl>
                                          <p:spTgt spid="19459">
                                            <p:txEl>
                                              <p:pRg st="5" end="5"/>
                                            </p:txEl>
                                          </p:spTgt>
                                        </p:tgtEl>
                                      </p:cBhvr>
                                    </p:animEffect>
                                  </p:childTnLst>
                                </p:cTn>
                              </p:par>
                            </p:childTnLst>
                          </p:cTn>
                        </p:par>
                        <p:par>
                          <p:cTn id="31" fill="hold">
                            <p:stCondLst>
                              <p:cond delay="2500"/>
                            </p:stCondLst>
                            <p:childTnLst>
                              <p:par>
                                <p:cTn id="32" presetID="10" presetClass="entr" presetSubtype="0" fill="hold" nodeType="afterEffect">
                                  <p:stCondLst>
                                    <p:cond delay="0"/>
                                  </p:stCondLst>
                                  <p:childTnLst>
                                    <p:set>
                                      <p:cBhvr>
                                        <p:cTn id="33" dur="1" fill="hold">
                                          <p:stCondLst>
                                            <p:cond delay="0"/>
                                          </p:stCondLst>
                                        </p:cTn>
                                        <p:tgtEl>
                                          <p:spTgt spid="19459">
                                            <p:txEl>
                                              <p:pRg st="6" end="6"/>
                                            </p:txEl>
                                          </p:spTgt>
                                        </p:tgtEl>
                                        <p:attrNameLst>
                                          <p:attrName>style.visibility</p:attrName>
                                        </p:attrNameLst>
                                      </p:cBhvr>
                                      <p:to>
                                        <p:strVal val="visible"/>
                                      </p:to>
                                    </p:set>
                                    <p:animEffect transition="in" filter="fade">
                                      <p:cBhvr>
                                        <p:cTn id="34" dur="1000"/>
                                        <p:tgtEl>
                                          <p:spTgt spid="19459">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9459">
                                            <p:txEl>
                                              <p:pRg st="8" end="8"/>
                                            </p:txEl>
                                          </p:spTgt>
                                        </p:tgtEl>
                                        <p:attrNameLst>
                                          <p:attrName>style.visibility</p:attrName>
                                        </p:attrNameLst>
                                      </p:cBhvr>
                                      <p:to>
                                        <p:strVal val="visible"/>
                                      </p:to>
                                    </p:set>
                                    <p:animEffect transition="in" filter="fade">
                                      <p:cBhvr>
                                        <p:cTn id="39" dur="500"/>
                                        <p:tgtEl>
                                          <p:spTgt spid="19459">
                                            <p:txEl>
                                              <p:pRg st="8" end="8"/>
                                            </p:txEl>
                                          </p:spTgt>
                                        </p:tgtEl>
                                      </p:cBhvr>
                                    </p:animEffect>
                                  </p:childTnLst>
                                </p:cTn>
                              </p:par>
                              <p:par>
                                <p:cTn id="40" presetID="9" presetClass="emph" presetSubtype="0" nodeType="withEffect">
                                  <p:stCondLst>
                                    <p:cond delay="0"/>
                                  </p:stCondLst>
                                  <p:childTnLst>
                                    <p:set>
                                      <p:cBhvr rctx="PPT">
                                        <p:cTn id="41" dur="indefinite"/>
                                        <p:tgtEl>
                                          <p:spTgt spid="19459">
                                            <p:txEl>
                                              <p:pRg st="3" end="3"/>
                                            </p:txEl>
                                          </p:spTgt>
                                        </p:tgtEl>
                                        <p:attrNameLst>
                                          <p:attrName>style.opacity</p:attrName>
                                        </p:attrNameLst>
                                      </p:cBhvr>
                                      <p:to>
                                        <p:strVal val="0.5"/>
                                      </p:to>
                                    </p:set>
                                    <p:animEffect filter="image" prLst="opacity: 0.5">
                                      <p:cBhvr rctx="IE">
                                        <p:cTn id="42" dur="indefinite"/>
                                        <p:tgtEl>
                                          <p:spTgt spid="19459">
                                            <p:txEl>
                                              <p:pRg st="3" end="3"/>
                                            </p:txEl>
                                          </p:spTgt>
                                        </p:tgtEl>
                                      </p:cBhvr>
                                    </p:animEffect>
                                  </p:childTnLst>
                                </p:cTn>
                              </p:par>
                              <p:par>
                                <p:cTn id="43" presetID="9" presetClass="emph" presetSubtype="0" nodeType="withEffect">
                                  <p:stCondLst>
                                    <p:cond delay="0"/>
                                  </p:stCondLst>
                                  <p:childTnLst>
                                    <p:set>
                                      <p:cBhvr rctx="PPT">
                                        <p:cTn id="44" dur="indefinite"/>
                                        <p:tgtEl>
                                          <p:spTgt spid="19459">
                                            <p:txEl>
                                              <p:pRg st="4" end="4"/>
                                            </p:txEl>
                                          </p:spTgt>
                                        </p:tgtEl>
                                        <p:attrNameLst>
                                          <p:attrName>style.opacity</p:attrName>
                                        </p:attrNameLst>
                                      </p:cBhvr>
                                      <p:to>
                                        <p:strVal val="0.5"/>
                                      </p:to>
                                    </p:set>
                                    <p:animEffect filter="image" prLst="opacity: 0.5">
                                      <p:cBhvr rctx="IE">
                                        <p:cTn id="45" dur="indefinite"/>
                                        <p:tgtEl>
                                          <p:spTgt spid="19459">
                                            <p:txEl>
                                              <p:pRg st="4" end="4"/>
                                            </p:txEl>
                                          </p:spTgt>
                                        </p:tgtEl>
                                      </p:cBhvr>
                                    </p:animEffect>
                                  </p:childTnLst>
                                </p:cTn>
                              </p:par>
                              <p:par>
                                <p:cTn id="46" presetID="9" presetClass="emph" presetSubtype="0" nodeType="withEffect">
                                  <p:stCondLst>
                                    <p:cond delay="0"/>
                                  </p:stCondLst>
                                  <p:childTnLst>
                                    <p:set>
                                      <p:cBhvr rctx="PPT">
                                        <p:cTn id="47" dur="indefinite"/>
                                        <p:tgtEl>
                                          <p:spTgt spid="19459">
                                            <p:txEl>
                                              <p:pRg st="5" end="5"/>
                                            </p:txEl>
                                          </p:spTgt>
                                        </p:tgtEl>
                                        <p:attrNameLst>
                                          <p:attrName>style.opacity</p:attrName>
                                        </p:attrNameLst>
                                      </p:cBhvr>
                                      <p:to>
                                        <p:strVal val="0.5"/>
                                      </p:to>
                                    </p:set>
                                    <p:animEffect filter="image" prLst="opacity: 0.5">
                                      <p:cBhvr rctx="IE">
                                        <p:cTn id="48" dur="indefinite"/>
                                        <p:tgtEl>
                                          <p:spTgt spid="19459">
                                            <p:txEl>
                                              <p:pRg st="5" end="5"/>
                                            </p:txEl>
                                          </p:spTgt>
                                        </p:tgtEl>
                                      </p:cBhvr>
                                    </p:animEffect>
                                  </p:childTnLst>
                                </p:cTn>
                              </p:par>
                              <p:par>
                                <p:cTn id="49" presetID="9" presetClass="emph" presetSubtype="0" nodeType="withEffect">
                                  <p:stCondLst>
                                    <p:cond delay="0"/>
                                  </p:stCondLst>
                                  <p:childTnLst>
                                    <p:set>
                                      <p:cBhvr rctx="PPT">
                                        <p:cTn id="50" dur="indefinite"/>
                                        <p:tgtEl>
                                          <p:spTgt spid="19459">
                                            <p:txEl>
                                              <p:pRg st="6" end="6"/>
                                            </p:txEl>
                                          </p:spTgt>
                                        </p:tgtEl>
                                        <p:attrNameLst>
                                          <p:attrName>style.opacity</p:attrName>
                                        </p:attrNameLst>
                                      </p:cBhvr>
                                      <p:to>
                                        <p:strVal val="0.5"/>
                                      </p:to>
                                    </p:set>
                                    <p:animEffect filter="image" prLst="opacity: 0.5">
                                      <p:cBhvr rctx="IE">
                                        <p:cTn id="51" dur="indefinite"/>
                                        <p:tgtEl>
                                          <p:spTgt spid="19459">
                                            <p:txEl>
                                              <p:pRg st="6" end="6"/>
                                            </p:txEl>
                                          </p:spTgt>
                                        </p:tgtEl>
                                      </p:cBhvr>
                                    </p:animEffect>
                                  </p:childTnLst>
                                </p:cTn>
                              </p:par>
                            </p:childTnLst>
                          </p:cTn>
                        </p:par>
                        <p:par>
                          <p:cTn id="52" fill="hold">
                            <p:stCondLst>
                              <p:cond delay="500"/>
                            </p:stCondLst>
                            <p:childTnLst>
                              <p:par>
                                <p:cTn id="53" presetID="10" presetClass="entr" presetSubtype="0" fill="hold" nodeType="afterEffect">
                                  <p:stCondLst>
                                    <p:cond delay="0"/>
                                  </p:stCondLst>
                                  <p:childTnLst>
                                    <p:set>
                                      <p:cBhvr>
                                        <p:cTn id="54" dur="1" fill="hold">
                                          <p:stCondLst>
                                            <p:cond delay="0"/>
                                          </p:stCondLst>
                                        </p:cTn>
                                        <p:tgtEl>
                                          <p:spTgt spid="19459">
                                            <p:txEl>
                                              <p:pRg st="9" end="9"/>
                                            </p:txEl>
                                          </p:spTgt>
                                        </p:tgtEl>
                                        <p:attrNameLst>
                                          <p:attrName>style.visibility</p:attrName>
                                        </p:attrNameLst>
                                      </p:cBhvr>
                                      <p:to>
                                        <p:strVal val="visible"/>
                                      </p:to>
                                    </p:set>
                                    <p:animEffect transition="in" filter="fade">
                                      <p:cBhvr>
                                        <p:cTn id="55" dur="1000"/>
                                        <p:tgtEl>
                                          <p:spTgt spid="19459">
                                            <p:txEl>
                                              <p:pRg st="9" end="9"/>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9459">
                                            <p:txEl>
                                              <p:pRg st="11" end="11"/>
                                            </p:txEl>
                                          </p:spTgt>
                                        </p:tgtEl>
                                        <p:attrNameLst>
                                          <p:attrName>style.visibility</p:attrName>
                                        </p:attrNameLst>
                                      </p:cBhvr>
                                      <p:to>
                                        <p:strVal val="visible"/>
                                      </p:to>
                                    </p:set>
                                    <p:animEffect transition="in" filter="fade">
                                      <p:cBhvr>
                                        <p:cTn id="60" dur="500"/>
                                        <p:tgtEl>
                                          <p:spTgt spid="19459">
                                            <p:txEl>
                                              <p:pRg st="11" end="11"/>
                                            </p:txEl>
                                          </p:spTgt>
                                        </p:tgtEl>
                                      </p:cBhvr>
                                    </p:animEffect>
                                  </p:childTnLst>
                                </p:cTn>
                              </p:par>
                            </p:childTnLst>
                          </p:cTn>
                        </p:par>
                        <p:par>
                          <p:cTn id="61" fill="hold">
                            <p:stCondLst>
                              <p:cond delay="500"/>
                            </p:stCondLst>
                            <p:childTnLst>
                              <p:par>
                                <p:cTn id="62" presetID="10" presetClass="entr" presetSubtype="0" fill="hold" nodeType="afterEffect">
                                  <p:stCondLst>
                                    <p:cond delay="0"/>
                                  </p:stCondLst>
                                  <p:childTnLst>
                                    <p:set>
                                      <p:cBhvr>
                                        <p:cTn id="63" dur="1" fill="hold">
                                          <p:stCondLst>
                                            <p:cond delay="0"/>
                                          </p:stCondLst>
                                        </p:cTn>
                                        <p:tgtEl>
                                          <p:spTgt spid="19459">
                                            <p:txEl>
                                              <p:pRg st="12" end="12"/>
                                            </p:txEl>
                                          </p:spTgt>
                                        </p:tgtEl>
                                        <p:attrNameLst>
                                          <p:attrName>style.visibility</p:attrName>
                                        </p:attrNameLst>
                                      </p:cBhvr>
                                      <p:to>
                                        <p:strVal val="visible"/>
                                      </p:to>
                                    </p:set>
                                    <p:animEffect transition="in" filter="fade">
                                      <p:cBhvr>
                                        <p:cTn id="64" dur="1000"/>
                                        <p:tgtEl>
                                          <p:spTgt spid="19459">
                                            <p:txEl>
                                              <p:pRg st="12" end="12"/>
                                            </p:txEl>
                                          </p:spTgt>
                                        </p:tgtEl>
                                      </p:cBhvr>
                                    </p:animEffect>
                                  </p:childTnLst>
                                </p:cTn>
                              </p:par>
                              <p:par>
                                <p:cTn id="65" presetID="9" presetClass="emph" presetSubtype="0" nodeType="withEffect">
                                  <p:stCondLst>
                                    <p:cond delay="0"/>
                                  </p:stCondLst>
                                  <p:childTnLst>
                                    <p:set>
                                      <p:cBhvr rctx="PPT">
                                        <p:cTn id="66" dur="indefinite"/>
                                        <p:tgtEl>
                                          <p:spTgt spid="19459">
                                            <p:txEl>
                                              <p:pRg st="8" end="8"/>
                                            </p:txEl>
                                          </p:spTgt>
                                        </p:tgtEl>
                                        <p:attrNameLst>
                                          <p:attrName>style.opacity</p:attrName>
                                        </p:attrNameLst>
                                      </p:cBhvr>
                                      <p:to>
                                        <p:strVal val="0.5"/>
                                      </p:to>
                                    </p:set>
                                    <p:animEffect filter="image" prLst="opacity: 0.5">
                                      <p:cBhvr rctx="IE">
                                        <p:cTn id="67" dur="indefinite"/>
                                        <p:tgtEl>
                                          <p:spTgt spid="19459">
                                            <p:txEl>
                                              <p:pRg st="8" end="8"/>
                                            </p:txEl>
                                          </p:spTgt>
                                        </p:tgtEl>
                                      </p:cBhvr>
                                    </p:animEffect>
                                  </p:childTnLst>
                                </p:cTn>
                              </p:par>
                              <p:par>
                                <p:cTn id="68" presetID="9" presetClass="emph" presetSubtype="0" nodeType="withEffect">
                                  <p:stCondLst>
                                    <p:cond delay="0"/>
                                  </p:stCondLst>
                                  <p:childTnLst>
                                    <p:set>
                                      <p:cBhvr rctx="PPT">
                                        <p:cTn id="69" dur="indefinite"/>
                                        <p:tgtEl>
                                          <p:spTgt spid="19459">
                                            <p:txEl>
                                              <p:pRg st="9" end="9"/>
                                            </p:txEl>
                                          </p:spTgt>
                                        </p:tgtEl>
                                        <p:attrNameLst>
                                          <p:attrName>style.opacity</p:attrName>
                                        </p:attrNameLst>
                                      </p:cBhvr>
                                      <p:to>
                                        <p:strVal val="0.5"/>
                                      </p:to>
                                    </p:set>
                                    <p:animEffect filter="image" prLst="opacity: 0.5">
                                      <p:cBhvr rctx="IE">
                                        <p:cTn id="70" dur="indefinite"/>
                                        <p:tgtEl>
                                          <p:spTgt spid="1945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057400" y="304800"/>
            <a:ext cx="5867400" cy="914400"/>
          </a:xfrm>
          <a:noFill/>
          <a:ln/>
        </p:spPr>
        <p:txBody>
          <a:bodyPr/>
          <a:lstStyle/>
          <a:p>
            <a:pPr algn="ctr"/>
            <a:r>
              <a:rPr lang="en-US" sz="3600" dirty="0"/>
              <a:t>Self-Presentation</a:t>
            </a:r>
          </a:p>
        </p:txBody>
      </p:sp>
      <p:sp>
        <p:nvSpPr>
          <p:cNvPr id="19459" name="Rectangle 3"/>
          <p:cNvSpPr>
            <a:spLocks noGrp="1" noChangeArrowheads="1"/>
          </p:cNvSpPr>
          <p:nvPr>
            <p:ph type="body" idx="1"/>
          </p:nvPr>
        </p:nvSpPr>
        <p:spPr>
          <a:xfrm>
            <a:off x="228600" y="1295400"/>
            <a:ext cx="8610600" cy="5334000"/>
          </a:xfrm>
          <a:noFill/>
          <a:ln/>
        </p:spPr>
        <p:txBody>
          <a:bodyPr lIns="92075" rIns="92075"/>
          <a:lstStyle/>
          <a:p>
            <a:pPr eaLnBrk="1" hangingPunct="1">
              <a:lnSpc>
                <a:spcPct val="80000"/>
              </a:lnSpc>
              <a:buNone/>
            </a:pPr>
            <a:r>
              <a:rPr lang="en-US" sz="3600" dirty="0">
                <a:effectLst>
                  <a:outerShdw blurRad="38100" dist="38100" dir="2700000" algn="tl">
                    <a:srgbClr val="000000">
                      <a:alpha val="43137"/>
                    </a:srgbClr>
                  </a:outerShdw>
                </a:effectLst>
                <a:latin typeface="Arial" charset="0"/>
              </a:rPr>
              <a:t>From the Manual</a:t>
            </a:r>
          </a:p>
          <a:p>
            <a:pPr eaLnBrk="1" hangingPunct="1">
              <a:lnSpc>
                <a:spcPct val="80000"/>
              </a:lnSpc>
              <a:buNone/>
            </a:pPr>
            <a:endParaRPr lang="en-US" sz="3600" dirty="0">
              <a:latin typeface="Arial" charset="0"/>
            </a:endParaRPr>
          </a:p>
          <a:p>
            <a:pPr algn="ctr" eaLnBrk="1" hangingPunct="1">
              <a:lnSpc>
                <a:spcPct val="80000"/>
              </a:lnSpc>
              <a:buNone/>
            </a:pPr>
            <a:r>
              <a:rPr lang="en-US" sz="3600" dirty="0">
                <a:effectLst>
                  <a:outerShdw blurRad="38100" dist="38100" dir="2700000" algn="tl">
                    <a:srgbClr val="000000">
                      <a:alpha val="43137"/>
                    </a:srgbClr>
                  </a:outerShdw>
                </a:effectLst>
                <a:latin typeface="Arial" charset="0"/>
              </a:rPr>
              <a:t>“It is impossible to provide examples of every appropriate or unacceptable hairstyle or “conservative” or “eccentric” grooming, </a:t>
            </a:r>
          </a:p>
          <a:p>
            <a:pPr algn="ctr" eaLnBrk="1" hangingPunct="1">
              <a:lnSpc>
                <a:spcPct val="80000"/>
              </a:lnSpc>
              <a:buNone/>
            </a:pPr>
            <a:endParaRPr lang="en-US" sz="3600" dirty="0">
              <a:effectLst>
                <a:outerShdw blurRad="38100" dist="38100" dir="2700000" algn="tl">
                  <a:srgbClr val="000000">
                    <a:alpha val="43137"/>
                  </a:srgbClr>
                </a:outerShdw>
              </a:effectLst>
              <a:latin typeface="Arial" charset="0"/>
            </a:endParaRPr>
          </a:p>
          <a:p>
            <a:pPr algn="ctr" eaLnBrk="1" hangingPunct="1">
              <a:lnSpc>
                <a:spcPct val="80000"/>
              </a:lnSpc>
              <a:buNone/>
            </a:pPr>
            <a:r>
              <a:rPr lang="en-US" sz="3600" dirty="0">
                <a:effectLst>
                  <a:outerShdw blurRad="38100" dist="38100" dir="2700000" algn="tl">
                    <a:srgbClr val="000000">
                      <a:alpha val="43137"/>
                    </a:srgbClr>
                  </a:outerShdw>
                </a:effectLst>
                <a:latin typeface="Arial" charset="0"/>
              </a:rPr>
              <a:t>therefore, the good judgment of leaders at all levels is key to upholding the Auxiliary grooming policy.”</a:t>
            </a:r>
          </a:p>
          <a:p>
            <a:pPr eaLnBrk="1" hangingPunct="1">
              <a:lnSpc>
                <a:spcPct val="80000"/>
              </a:lnSpc>
            </a:pPr>
            <a:endParaRPr lang="en-US" sz="2400" dirty="0">
              <a:latin typeface="Arial" charset="0"/>
            </a:endParaRPr>
          </a:p>
        </p:txBody>
      </p:sp>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1000"/>
                                        <p:tgtEl>
                                          <p:spTgt spid="19459">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9459">
                                            <p:txEl>
                                              <p:pRg st="2" end="2"/>
                                            </p:txEl>
                                          </p:spTgt>
                                        </p:tgtEl>
                                        <p:attrNameLst>
                                          <p:attrName>style.visibility</p:attrName>
                                        </p:attrNameLst>
                                      </p:cBhvr>
                                      <p:to>
                                        <p:strVal val="visible"/>
                                      </p:to>
                                    </p:set>
                                    <p:animEffect transition="in" filter="fade">
                                      <p:cBhvr>
                                        <p:cTn id="11" dur="1000"/>
                                        <p:tgtEl>
                                          <p:spTgt spid="19459">
                                            <p:txEl>
                                              <p:pRg st="2" end="2"/>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9459">
                                            <p:txEl>
                                              <p:pRg st="4" end="4"/>
                                            </p:txEl>
                                          </p:spTgt>
                                        </p:tgtEl>
                                        <p:attrNameLst>
                                          <p:attrName>style.visibility</p:attrName>
                                        </p:attrNameLst>
                                      </p:cBhvr>
                                      <p:to>
                                        <p:strVal val="visible"/>
                                      </p:to>
                                    </p:set>
                                    <p:animEffect transition="in" filter="fade">
                                      <p:cBhvr>
                                        <p:cTn id="15" dur="1000"/>
                                        <p:tgtEl>
                                          <p:spTgt spid="194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82625" y="228600"/>
            <a:ext cx="7772400" cy="1066800"/>
          </a:xfrm>
        </p:spPr>
        <p:txBody>
          <a:bodyPr/>
          <a:lstStyle/>
          <a:p>
            <a:pPr algn="ctr" eaLnBrk="1" hangingPunct="1">
              <a:defRPr/>
            </a:pPr>
            <a:r>
              <a:rPr lang="en-US" dirty="0"/>
              <a:t>FORMAL WEAR</a:t>
            </a:r>
          </a:p>
        </p:txBody>
      </p:sp>
      <p:pic>
        <p:nvPicPr>
          <p:cNvPr id="72706" name="Picture 2"/>
          <p:cNvPicPr>
            <a:picLocks noChangeAspect="1" noChangeArrowheads="1"/>
          </p:cNvPicPr>
          <p:nvPr/>
        </p:nvPicPr>
        <p:blipFill>
          <a:blip r:embed="rId3" cstate="print"/>
          <a:srcRect/>
          <a:stretch>
            <a:fillRect/>
          </a:stretch>
        </p:blipFill>
        <p:spPr bwMode="auto">
          <a:xfrm>
            <a:off x="381000" y="1600200"/>
            <a:ext cx="2066957" cy="4953000"/>
          </a:xfrm>
          <a:prstGeom prst="rect">
            <a:avLst/>
          </a:prstGeom>
          <a:noFill/>
          <a:ln w="9525">
            <a:noFill/>
            <a:miter lim="800000"/>
            <a:headEnd/>
            <a:tailEnd/>
          </a:ln>
        </p:spPr>
      </p:pic>
      <p:sp>
        <p:nvSpPr>
          <p:cNvPr id="14" name="Content Placeholder 13"/>
          <p:cNvSpPr>
            <a:spLocks noGrp="1"/>
          </p:cNvSpPr>
          <p:nvPr>
            <p:ph idx="1"/>
          </p:nvPr>
        </p:nvSpPr>
        <p:spPr>
          <a:xfrm>
            <a:off x="2590800" y="1600200"/>
            <a:ext cx="6019799" cy="4953000"/>
          </a:xfrm>
        </p:spPr>
        <p:txBody>
          <a:bodyPr/>
          <a:lstStyle/>
          <a:p>
            <a:endParaRPr lang="en-US" dirty="0"/>
          </a:p>
          <a:p>
            <a:r>
              <a:rPr lang="en-US" dirty="0"/>
              <a:t>Dinner Dress Blue Jacket</a:t>
            </a:r>
          </a:p>
          <a:p>
            <a:endParaRPr lang="en-US" dirty="0"/>
          </a:p>
          <a:p>
            <a:r>
              <a:rPr lang="en-US" dirty="0"/>
              <a:t>Formal evening occasions</a:t>
            </a:r>
          </a:p>
        </p:txBody>
      </p:sp>
      <p:pic>
        <p:nvPicPr>
          <p:cNvPr id="6" name="Picture 3" descr="C:\Documents and Settings\Wally Smith\Desktop\My Pictures\C G Aux Photos\Ralph.jpg"/>
          <p:cNvPicPr>
            <a:picLocks noChangeAspect="1" noChangeArrowheads="1"/>
          </p:cNvPicPr>
          <p:nvPr/>
        </p:nvPicPr>
        <p:blipFill>
          <a:blip r:embed="rId4" cstate="print"/>
          <a:srcRect/>
          <a:stretch>
            <a:fillRect/>
          </a:stretch>
        </p:blipFill>
        <p:spPr bwMode="auto">
          <a:xfrm>
            <a:off x="685800" y="1371600"/>
            <a:ext cx="3529562" cy="5188238"/>
          </a:xfrm>
          <a:prstGeom prst="rect">
            <a:avLst/>
          </a:prstGeom>
          <a:noFill/>
        </p:spPr>
      </p:pic>
      <p:sp>
        <p:nvSpPr>
          <p:cNvPr id="7" name="Rectangle 6"/>
          <p:cNvSpPr/>
          <p:nvPr/>
        </p:nvSpPr>
        <p:spPr bwMode="auto">
          <a:xfrm>
            <a:off x="4648200" y="3352800"/>
            <a:ext cx="2133600" cy="838200"/>
          </a:xfrm>
          <a:prstGeom prst="rect">
            <a:avLst/>
          </a:prstGeom>
          <a:solidFill>
            <a:schemeClr val="tx1">
              <a:lumMod val="50000"/>
            </a:schemeClr>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2"/>
                </a:solidFill>
                <a:effectLst/>
                <a:latin typeface="Times New Roman" pitchFamily="18" charset="0"/>
              </a:rPr>
              <a:t>Dinner Dress</a:t>
            </a:r>
          </a:p>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chemeClr val="bg2"/>
                </a:solidFill>
              </a:rPr>
              <a:t>Blue Jacket</a:t>
            </a:r>
            <a:endParaRPr kumimoji="0" lang="en-US" sz="2400" b="0" i="0" u="none" strike="noStrike" cap="none" normalizeH="0" baseline="0" dirty="0">
              <a:ln>
                <a:noFill/>
              </a:ln>
              <a:solidFill>
                <a:schemeClr val="bg2"/>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2706"/>
                                        </p:tgtEl>
                                        <p:attrNameLst>
                                          <p:attrName>style.visibility</p:attrName>
                                        </p:attrNameLst>
                                      </p:cBhvr>
                                      <p:to>
                                        <p:strVal val="visible"/>
                                      </p:to>
                                    </p:set>
                                    <p:animEffect transition="in" filter="fade">
                                      <p:cBhvr>
                                        <p:cTn id="7" dur="500"/>
                                        <p:tgtEl>
                                          <p:spTgt spid="7270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Effect transition="in" filter="fade">
                                      <p:cBhvr>
                                        <p:cTn id="11" dur="500"/>
                                        <p:tgtEl>
                                          <p:spTgt spid="14">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animEffect transition="in" filter="fade">
                                      <p:cBhvr>
                                        <p:cTn id="15" dur="500"/>
                                        <p:tgtEl>
                                          <p:spTgt spid="14">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childTnLst>
                                </p:cTn>
                              </p:par>
                              <p:par>
                                <p:cTn id="24" presetID="10" presetClass="exit" presetSubtype="0" fill="hold" nodeType="withEffect">
                                  <p:stCondLst>
                                    <p:cond delay="0"/>
                                  </p:stCondLst>
                                  <p:childTnLst>
                                    <p:animEffect transition="out" filter="fade">
                                      <p:cBhvr>
                                        <p:cTn id="25" dur="2000"/>
                                        <p:tgtEl>
                                          <p:spTgt spid="72706"/>
                                        </p:tgtEl>
                                      </p:cBhvr>
                                    </p:animEffect>
                                    <p:set>
                                      <p:cBhvr>
                                        <p:cTn id="26" dur="1" fill="hold">
                                          <p:stCondLst>
                                            <p:cond delay="1999"/>
                                          </p:stCondLst>
                                        </p:cTn>
                                        <p:tgtEl>
                                          <p:spTgt spid="72706"/>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2000"/>
                                        <p:tgtEl>
                                          <p:spTgt spid="14">
                                            <p:txEl>
                                              <p:pRg st="1" end="1"/>
                                            </p:txEl>
                                          </p:spTgt>
                                        </p:tgtEl>
                                      </p:cBhvr>
                                    </p:animEffect>
                                    <p:set>
                                      <p:cBhvr>
                                        <p:cTn id="29" dur="1" fill="hold">
                                          <p:stCondLst>
                                            <p:cond delay="1999"/>
                                          </p:stCondLst>
                                        </p:cTn>
                                        <p:tgtEl>
                                          <p:spTgt spid="14">
                                            <p:txEl>
                                              <p:pRg st="1" end="1"/>
                                            </p:txEl>
                                          </p:spTgt>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2000"/>
                                        <p:tgtEl>
                                          <p:spTgt spid="14">
                                            <p:txEl>
                                              <p:pRg st="3" end="3"/>
                                            </p:txEl>
                                          </p:spTgt>
                                        </p:tgtEl>
                                      </p:cBhvr>
                                    </p:animEffect>
                                    <p:set>
                                      <p:cBhvr>
                                        <p:cTn id="32" dur="1" fill="hold">
                                          <p:stCondLst>
                                            <p:cond delay="1999"/>
                                          </p:stCondLst>
                                        </p:cTn>
                                        <p:tgtEl>
                                          <p:spTgt spid="14">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82625" y="304800"/>
            <a:ext cx="7772400" cy="1143000"/>
          </a:xfrm>
        </p:spPr>
        <p:txBody>
          <a:bodyPr/>
          <a:lstStyle/>
          <a:p>
            <a:pPr algn="ctr" eaLnBrk="1" hangingPunct="1">
              <a:defRPr/>
            </a:pPr>
            <a:r>
              <a:rPr lang="en-US" dirty="0"/>
              <a:t>Formal Wear</a:t>
            </a:r>
          </a:p>
        </p:txBody>
      </p:sp>
      <p:pic>
        <p:nvPicPr>
          <p:cNvPr id="72708" name="Picture 4"/>
          <p:cNvPicPr>
            <a:picLocks noChangeAspect="1" noChangeArrowheads="1"/>
          </p:cNvPicPr>
          <p:nvPr/>
        </p:nvPicPr>
        <p:blipFill>
          <a:blip r:embed="rId3" cstate="print"/>
          <a:srcRect/>
          <a:stretch>
            <a:fillRect/>
          </a:stretch>
        </p:blipFill>
        <p:spPr bwMode="auto">
          <a:xfrm>
            <a:off x="304800" y="1905000"/>
            <a:ext cx="2890171" cy="4495800"/>
          </a:xfrm>
          <a:prstGeom prst="rect">
            <a:avLst/>
          </a:prstGeom>
          <a:noFill/>
          <a:ln w="9525">
            <a:noFill/>
            <a:miter lim="800000"/>
            <a:headEnd/>
            <a:tailEnd/>
          </a:ln>
        </p:spPr>
      </p:pic>
      <p:sp>
        <p:nvSpPr>
          <p:cNvPr id="14" name="Content Placeholder 13"/>
          <p:cNvSpPr>
            <a:spLocks noGrp="1"/>
          </p:cNvSpPr>
          <p:nvPr>
            <p:ph idx="1"/>
          </p:nvPr>
        </p:nvSpPr>
        <p:spPr>
          <a:xfrm>
            <a:off x="3429000" y="1828800"/>
            <a:ext cx="5181599" cy="4724400"/>
          </a:xfrm>
        </p:spPr>
        <p:txBody>
          <a:bodyPr/>
          <a:lstStyle/>
          <a:p>
            <a:r>
              <a:rPr lang="en-US" dirty="0"/>
              <a:t>Dinner Dress Blue</a:t>
            </a:r>
          </a:p>
          <a:p>
            <a:endParaRPr lang="en-US" dirty="0"/>
          </a:p>
          <a:p>
            <a:r>
              <a:rPr lang="en-US" dirty="0"/>
              <a:t>Formal evening occasions when Auxiliarist does not have the Dinner Dress Blue or White Jacket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2708"/>
                                        </p:tgtEl>
                                        <p:attrNameLst>
                                          <p:attrName>style.visibility</p:attrName>
                                        </p:attrNameLst>
                                      </p:cBhvr>
                                      <p:to>
                                        <p:strVal val="visible"/>
                                      </p:to>
                                    </p:set>
                                    <p:animEffect transition="in" filter="fade">
                                      <p:cBhvr>
                                        <p:cTn id="7" dur="500"/>
                                        <p:tgtEl>
                                          <p:spTgt spid="7270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1000"/>
                                        <p:tgtEl>
                                          <p:spTgt spid="14">
                                            <p:txEl>
                                              <p:pRg st="0" end="0"/>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animEffect transition="in" filter="fade">
                                      <p:cBhvr>
                                        <p:cTn id="15" dur="10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82625" y="228600"/>
            <a:ext cx="7772400" cy="1143000"/>
          </a:xfrm>
        </p:spPr>
        <p:txBody>
          <a:bodyPr/>
          <a:lstStyle/>
          <a:p>
            <a:pPr algn="ctr" eaLnBrk="1" hangingPunct="1">
              <a:defRPr/>
            </a:pPr>
            <a:r>
              <a:rPr lang="en-US" dirty="0"/>
              <a:t>Formal Wear</a:t>
            </a:r>
          </a:p>
        </p:txBody>
      </p:sp>
      <p:pic>
        <p:nvPicPr>
          <p:cNvPr id="72707" name="Picture 3"/>
          <p:cNvPicPr>
            <a:picLocks noChangeAspect="1" noChangeArrowheads="1"/>
          </p:cNvPicPr>
          <p:nvPr/>
        </p:nvPicPr>
        <p:blipFill>
          <a:blip r:embed="rId3" cstate="print"/>
          <a:srcRect/>
          <a:stretch>
            <a:fillRect/>
          </a:stretch>
        </p:blipFill>
        <p:spPr bwMode="auto">
          <a:xfrm>
            <a:off x="381000" y="1600200"/>
            <a:ext cx="2401746" cy="5029200"/>
          </a:xfrm>
          <a:prstGeom prst="rect">
            <a:avLst/>
          </a:prstGeom>
          <a:noFill/>
          <a:ln w="9525">
            <a:noFill/>
            <a:miter lim="800000"/>
            <a:headEnd/>
            <a:tailEnd/>
          </a:ln>
        </p:spPr>
      </p:pic>
      <p:sp>
        <p:nvSpPr>
          <p:cNvPr id="14" name="Content Placeholder 13"/>
          <p:cNvSpPr>
            <a:spLocks noGrp="1"/>
          </p:cNvSpPr>
          <p:nvPr>
            <p:ph idx="1"/>
          </p:nvPr>
        </p:nvSpPr>
        <p:spPr>
          <a:xfrm>
            <a:off x="3124199" y="1600200"/>
            <a:ext cx="5330825" cy="5029200"/>
          </a:xfrm>
        </p:spPr>
        <p:txBody>
          <a:bodyPr/>
          <a:lstStyle/>
          <a:p>
            <a:endParaRPr lang="en-US" dirty="0"/>
          </a:p>
          <a:p>
            <a:endParaRPr lang="en-US" dirty="0"/>
          </a:p>
          <a:p>
            <a:r>
              <a:rPr lang="en-US" dirty="0"/>
              <a:t>Dinner Dress White Jacket</a:t>
            </a:r>
          </a:p>
          <a:p>
            <a:endParaRPr lang="en-US" dirty="0"/>
          </a:p>
          <a:p>
            <a:r>
              <a:rPr lang="en-US" dirty="0"/>
              <a:t>Formal evening occasions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2707"/>
                                        </p:tgtEl>
                                        <p:attrNameLst>
                                          <p:attrName>style.visibility</p:attrName>
                                        </p:attrNameLst>
                                      </p:cBhvr>
                                      <p:to>
                                        <p:strVal val="visible"/>
                                      </p:to>
                                    </p:set>
                                    <p:animEffect transition="in" filter="fade">
                                      <p:cBhvr>
                                        <p:cTn id="7" dur="500"/>
                                        <p:tgtEl>
                                          <p:spTgt spid="7270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animEffect transition="in" filter="fade">
                                      <p:cBhvr>
                                        <p:cTn id="11" dur="1000"/>
                                        <p:tgtEl>
                                          <p:spTgt spid="14">
                                            <p:txEl>
                                              <p:pRg st="2" end="2"/>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animEffect transition="in" filter="fade">
                                      <p:cBhvr>
                                        <p:cTn id="15" dur="10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82625" y="457200"/>
            <a:ext cx="7772400" cy="1066800"/>
          </a:xfrm>
        </p:spPr>
        <p:txBody>
          <a:bodyPr/>
          <a:lstStyle/>
          <a:p>
            <a:pPr algn="ctr" eaLnBrk="1" hangingPunct="1">
              <a:defRPr/>
            </a:pPr>
            <a:r>
              <a:rPr lang="en-US" dirty="0"/>
              <a:t>Ceremonial </a:t>
            </a:r>
          </a:p>
        </p:txBody>
      </p:sp>
      <p:sp>
        <p:nvSpPr>
          <p:cNvPr id="14" name="Content Placeholder 13"/>
          <p:cNvSpPr>
            <a:spLocks noGrp="1"/>
          </p:cNvSpPr>
          <p:nvPr>
            <p:ph idx="1"/>
          </p:nvPr>
        </p:nvSpPr>
        <p:spPr>
          <a:xfrm>
            <a:off x="2438400" y="1676400"/>
            <a:ext cx="6172199" cy="4876800"/>
          </a:xfrm>
        </p:spPr>
        <p:txBody>
          <a:bodyPr/>
          <a:lstStyle/>
          <a:p>
            <a:endParaRPr lang="en-US" dirty="0"/>
          </a:p>
          <a:p>
            <a:endParaRPr lang="en-US" dirty="0"/>
          </a:p>
          <a:p>
            <a:r>
              <a:rPr lang="en-US" dirty="0"/>
              <a:t>Service Dress White</a:t>
            </a:r>
          </a:p>
          <a:p>
            <a:endParaRPr lang="en-US" dirty="0"/>
          </a:p>
          <a:p>
            <a:r>
              <a:rPr lang="en-US" dirty="0"/>
              <a:t>Ceremonies</a:t>
            </a:r>
          </a:p>
          <a:p>
            <a:r>
              <a:rPr lang="en-US" dirty="0"/>
              <a:t>Official functions</a:t>
            </a:r>
          </a:p>
        </p:txBody>
      </p:sp>
      <p:pic>
        <p:nvPicPr>
          <p:cNvPr id="74754" name="Picture 2"/>
          <p:cNvPicPr>
            <a:picLocks noChangeAspect="1" noChangeArrowheads="1"/>
          </p:cNvPicPr>
          <p:nvPr/>
        </p:nvPicPr>
        <p:blipFill>
          <a:blip r:embed="rId3" cstate="print"/>
          <a:srcRect/>
          <a:stretch>
            <a:fillRect/>
          </a:stretch>
        </p:blipFill>
        <p:spPr bwMode="auto">
          <a:xfrm>
            <a:off x="457199" y="1828800"/>
            <a:ext cx="1769025" cy="472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4754"/>
                                        </p:tgtEl>
                                        <p:attrNameLst>
                                          <p:attrName>style.visibility</p:attrName>
                                        </p:attrNameLst>
                                      </p:cBhvr>
                                      <p:to>
                                        <p:strVal val="visible"/>
                                      </p:to>
                                    </p:set>
                                    <p:animEffect transition="in" filter="fade">
                                      <p:cBhvr>
                                        <p:cTn id="7" dur="500"/>
                                        <p:tgtEl>
                                          <p:spTgt spid="7475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animEffect transition="in" filter="fade">
                                      <p:cBhvr>
                                        <p:cTn id="11" dur="1000"/>
                                        <p:tgtEl>
                                          <p:spTgt spid="14">
                                            <p:txEl>
                                              <p:pRg st="2" end="2"/>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animEffect transition="in" filter="fade">
                                      <p:cBhvr>
                                        <p:cTn id="15" dur="1000"/>
                                        <p:tgtEl>
                                          <p:spTgt spid="14">
                                            <p:txEl>
                                              <p:pRg st="4" end="4"/>
                                            </p:txEl>
                                          </p:spTgt>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14">
                                            <p:txEl>
                                              <p:pRg st="5" end="5"/>
                                            </p:txEl>
                                          </p:spTgt>
                                        </p:tgtEl>
                                        <p:attrNameLst>
                                          <p:attrName>style.visibility</p:attrName>
                                        </p:attrNameLst>
                                      </p:cBhvr>
                                      <p:to>
                                        <p:strVal val="visible"/>
                                      </p:to>
                                    </p:set>
                                    <p:animEffect transition="in" filter="fade">
                                      <p:cBhvr>
                                        <p:cTn id="19" dur="10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82625" y="304800"/>
            <a:ext cx="7772400" cy="1219200"/>
          </a:xfrm>
        </p:spPr>
        <p:txBody>
          <a:bodyPr/>
          <a:lstStyle/>
          <a:p>
            <a:pPr algn="ctr" eaLnBrk="1" hangingPunct="1">
              <a:defRPr/>
            </a:pPr>
            <a:r>
              <a:rPr lang="en-US" dirty="0"/>
              <a:t>Formal Working Situations</a:t>
            </a:r>
          </a:p>
        </p:txBody>
      </p:sp>
      <p:sp>
        <p:nvSpPr>
          <p:cNvPr id="13" name="Content Placeholder 12"/>
          <p:cNvSpPr>
            <a:spLocks noGrp="1"/>
          </p:cNvSpPr>
          <p:nvPr>
            <p:ph idx="1"/>
          </p:nvPr>
        </p:nvSpPr>
        <p:spPr>
          <a:xfrm>
            <a:off x="2819399" y="1676400"/>
            <a:ext cx="5635625" cy="4419600"/>
          </a:xfrm>
        </p:spPr>
        <p:txBody>
          <a:bodyPr/>
          <a:lstStyle/>
          <a:p>
            <a:endParaRPr lang="en-US" dirty="0"/>
          </a:p>
          <a:p>
            <a:r>
              <a:rPr lang="en-US" dirty="0"/>
              <a:t>Undress Blue – Winter</a:t>
            </a:r>
          </a:p>
          <a:p>
            <a:endParaRPr lang="en-US" dirty="0"/>
          </a:p>
          <a:p>
            <a:r>
              <a:rPr lang="en-US" dirty="0"/>
              <a:t>Classrooms</a:t>
            </a:r>
          </a:p>
          <a:p>
            <a:r>
              <a:rPr lang="en-US" dirty="0"/>
              <a:t>Unit meetings</a:t>
            </a:r>
          </a:p>
          <a:p>
            <a:r>
              <a:rPr lang="en-US" dirty="0"/>
              <a:t>Boating safety booths</a:t>
            </a:r>
          </a:p>
          <a:p>
            <a:endParaRPr lang="en-US" dirty="0"/>
          </a:p>
          <a:p>
            <a:endParaRPr lang="en-US" dirty="0"/>
          </a:p>
          <a:p>
            <a:endParaRPr lang="en-US" dirty="0"/>
          </a:p>
          <a:p>
            <a:endParaRPr lang="en-US" dirty="0"/>
          </a:p>
        </p:txBody>
      </p:sp>
      <p:pic>
        <p:nvPicPr>
          <p:cNvPr id="75778" name="Picture 2"/>
          <p:cNvPicPr>
            <a:picLocks noChangeAspect="1" noChangeArrowheads="1"/>
          </p:cNvPicPr>
          <p:nvPr/>
        </p:nvPicPr>
        <p:blipFill>
          <a:blip r:embed="rId3" cstate="print"/>
          <a:srcRect/>
          <a:stretch>
            <a:fillRect/>
          </a:stretch>
        </p:blipFill>
        <p:spPr bwMode="auto">
          <a:xfrm>
            <a:off x="228601" y="1828800"/>
            <a:ext cx="2667000" cy="4343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5778"/>
                                        </p:tgtEl>
                                        <p:attrNameLst>
                                          <p:attrName>style.visibility</p:attrName>
                                        </p:attrNameLst>
                                      </p:cBhvr>
                                      <p:to>
                                        <p:strVal val="visible"/>
                                      </p:to>
                                    </p:set>
                                    <p:animEffect transition="in" filter="fade">
                                      <p:cBhvr>
                                        <p:cTn id="7" dur="500"/>
                                        <p:tgtEl>
                                          <p:spTgt spid="7577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animEffect transition="in" filter="fade">
                                      <p:cBhvr>
                                        <p:cTn id="11" dur="1000"/>
                                        <p:tgtEl>
                                          <p:spTgt spid="13">
                                            <p:txEl>
                                              <p:pRg st="1" end="1"/>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animEffect transition="in" filter="fade">
                                      <p:cBhvr>
                                        <p:cTn id="15" dur="1000"/>
                                        <p:tgtEl>
                                          <p:spTgt spid="13">
                                            <p:txEl>
                                              <p:pRg st="3" end="3"/>
                                            </p:txEl>
                                          </p:spTgt>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animEffect transition="in" filter="fade">
                                      <p:cBhvr>
                                        <p:cTn id="19" dur="1000"/>
                                        <p:tgtEl>
                                          <p:spTgt spid="13">
                                            <p:txEl>
                                              <p:pRg st="4" end="4"/>
                                            </p:txEl>
                                          </p:spTgt>
                                        </p:tgtEl>
                                      </p:cBhvr>
                                    </p:animEffect>
                                  </p:childTnLst>
                                </p:cTn>
                              </p:par>
                            </p:childTnLst>
                          </p:cTn>
                        </p:par>
                        <p:par>
                          <p:cTn id="20" fill="hold">
                            <p:stCondLst>
                              <p:cond delay="3500"/>
                            </p:stCondLst>
                            <p:childTnLst>
                              <p:par>
                                <p:cTn id="21" presetID="10" presetClass="entr" presetSubtype="0" fill="hold" nodeType="afterEffect">
                                  <p:stCondLst>
                                    <p:cond delay="0"/>
                                  </p:stCondLst>
                                  <p:childTnLst>
                                    <p:set>
                                      <p:cBhvr>
                                        <p:cTn id="22" dur="1" fill="hold">
                                          <p:stCondLst>
                                            <p:cond delay="0"/>
                                          </p:stCondLst>
                                        </p:cTn>
                                        <p:tgtEl>
                                          <p:spTgt spid="13">
                                            <p:txEl>
                                              <p:pRg st="5" end="5"/>
                                            </p:txEl>
                                          </p:spTgt>
                                        </p:tgtEl>
                                        <p:attrNameLst>
                                          <p:attrName>style.visibility</p:attrName>
                                        </p:attrNameLst>
                                      </p:cBhvr>
                                      <p:to>
                                        <p:strVal val="visible"/>
                                      </p:to>
                                    </p:set>
                                    <p:animEffect transition="in" filter="fade">
                                      <p:cBhvr>
                                        <p:cTn id="23" dur="10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82625" y="228600"/>
            <a:ext cx="7772400" cy="990600"/>
          </a:xfrm>
        </p:spPr>
        <p:txBody>
          <a:bodyPr/>
          <a:lstStyle/>
          <a:p>
            <a:pPr algn="ctr" eaLnBrk="1" hangingPunct="1">
              <a:defRPr/>
            </a:pPr>
            <a:r>
              <a:rPr lang="en-US" dirty="0"/>
              <a:t>General Purpose</a:t>
            </a:r>
          </a:p>
        </p:txBody>
      </p:sp>
      <p:sp>
        <p:nvSpPr>
          <p:cNvPr id="14" name="Content Placeholder 13"/>
          <p:cNvSpPr>
            <a:spLocks noGrp="1"/>
          </p:cNvSpPr>
          <p:nvPr>
            <p:ph idx="1"/>
          </p:nvPr>
        </p:nvSpPr>
        <p:spPr>
          <a:xfrm>
            <a:off x="2133600" y="1295400"/>
            <a:ext cx="6858000" cy="5257800"/>
          </a:xfrm>
        </p:spPr>
        <p:txBody>
          <a:bodyPr/>
          <a:lstStyle/>
          <a:p>
            <a:r>
              <a:rPr lang="en-US" dirty="0"/>
              <a:t>Service Dress Blue Bravo</a:t>
            </a:r>
          </a:p>
          <a:p>
            <a:r>
              <a:rPr lang="en-US" dirty="0"/>
              <a:t>All meetings</a:t>
            </a:r>
          </a:p>
          <a:p>
            <a:r>
              <a:rPr lang="en-US" dirty="0"/>
              <a:t>Classrooms</a:t>
            </a:r>
          </a:p>
          <a:p>
            <a:r>
              <a:rPr lang="en-US" dirty="0"/>
              <a:t>All similar functions</a:t>
            </a:r>
          </a:p>
          <a:p>
            <a:endParaRPr lang="en-US" dirty="0"/>
          </a:p>
          <a:p>
            <a:r>
              <a:rPr lang="en-US" dirty="0"/>
              <a:t>Occasions where civilian equivalent is coat and tie</a:t>
            </a:r>
          </a:p>
          <a:p>
            <a:endParaRPr lang="en-US" dirty="0"/>
          </a:p>
          <a:p>
            <a:r>
              <a:rPr lang="en-US" dirty="0"/>
              <a:t>May be worn year-round</a:t>
            </a:r>
          </a:p>
        </p:txBody>
      </p:sp>
      <p:pic>
        <p:nvPicPr>
          <p:cNvPr id="73730" name="Picture 2"/>
          <p:cNvPicPr>
            <a:picLocks noChangeAspect="1" noChangeArrowheads="1"/>
          </p:cNvPicPr>
          <p:nvPr/>
        </p:nvPicPr>
        <p:blipFill>
          <a:blip r:embed="rId3" cstate="print"/>
          <a:srcRect/>
          <a:stretch>
            <a:fillRect/>
          </a:stretch>
        </p:blipFill>
        <p:spPr bwMode="auto">
          <a:xfrm>
            <a:off x="304800" y="1676400"/>
            <a:ext cx="1676400" cy="4861560"/>
          </a:xfrm>
          <a:prstGeom prst="rect">
            <a:avLst/>
          </a:prstGeom>
          <a:noFill/>
          <a:ln w="9525">
            <a:noFill/>
            <a:miter lim="800000"/>
            <a:headEnd/>
            <a:tailEnd/>
          </a:ln>
        </p:spPr>
      </p:pic>
      <p:pic>
        <p:nvPicPr>
          <p:cNvPr id="5" name="Picture 2" descr="C:\Documents and Settings\Wally Smith\Desktop\My Pictures\C G Aux Photos\Milt.JPG"/>
          <p:cNvPicPr>
            <a:picLocks noChangeAspect="1" noChangeArrowheads="1"/>
          </p:cNvPicPr>
          <p:nvPr/>
        </p:nvPicPr>
        <p:blipFill>
          <a:blip r:embed="rId4" cstate="print"/>
          <a:srcRect/>
          <a:stretch>
            <a:fillRect/>
          </a:stretch>
        </p:blipFill>
        <p:spPr bwMode="auto">
          <a:xfrm>
            <a:off x="1143000" y="1181582"/>
            <a:ext cx="3678460" cy="5257800"/>
          </a:xfrm>
          <a:prstGeom prst="rect">
            <a:avLst/>
          </a:prstGeom>
          <a:noFill/>
          <a:ln w="9525">
            <a:noFill/>
            <a:miter lim="800000"/>
            <a:headEnd/>
            <a:tailEnd/>
          </a:ln>
          <a:effectLst/>
        </p:spPr>
      </p:pic>
      <p:sp>
        <p:nvSpPr>
          <p:cNvPr id="6" name="Rectangle 5"/>
          <p:cNvSpPr/>
          <p:nvPr/>
        </p:nvSpPr>
        <p:spPr bwMode="auto">
          <a:xfrm>
            <a:off x="5029200" y="3124200"/>
            <a:ext cx="2133600" cy="1219200"/>
          </a:xfrm>
          <a:prstGeom prst="rect">
            <a:avLst/>
          </a:prstGeom>
          <a:solidFill>
            <a:schemeClr val="tx1">
              <a:lumMod val="50000"/>
            </a:schemeClr>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2"/>
                </a:solidFill>
                <a:effectLst/>
                <a:latin typeface="Times New Roman" pitchFamily="18" charset="0"/>
              </a:rPr>
              <a:t>Service</a:t>
            </a:r>
          </a:p>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chemeClr val="bg2"/>
                </a:solidFill>
              </a:rPr>
              <a:t>Dress Blue Bravo</a:t>
            </a:r>
            <a:endParaRPr kumimoji="0" lang="en-US" sz="2400" b="0" i="0" u="none" strike="noStrike" cap="none" normalizeH="0" baseline="0" dirty="0">
              <a:ln>
                <a:noFill/>
              </a:ln>
              <a:solidFill>
                <a:schemeClr val="bg2"/>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3730"/>
                                        </p:tgtEl>
                                        <p:attrNameLst>
                                          <p:attrName>style.visibility</p:attrName>
                                        </p:attrNameLst>
                                      </p:cBhvr>
                                      <p:to>
                                        <p:strVal val="visible"/>
                                      </p:to>
                                    </p:set>
                                    <p:animEffect transition="in" filter="fade">
                                      <p:cBhvr>
                                        <p:cTn id="7" dur="500"/>
                                        <p:tgtEl>
                                          <p:spTgt spid="7373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1000"/>
                                        <p:tgtEl>
                                          <p:spTgt spid="14">
                                            <p:txEl>
                                              <p:pRg st="0" end="0"/>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animEffect transition="in" filter="fade">
                                      <p:cBhvr>
                                        <p:cTn id="15" dur="1000"/>
                                        <p:tgtEl>
                                          <p:spTgt spid="14">
                                            <p:txEl>
                                              <p:pRg st="1" end="1"/>
                                            </p:txEl>
                                          </p:spTgt>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Effect transition="in" filter="fade">
                                      <p:cBhvr>
                                        <p:cTn id="19" dur="1000"/>
                                        <p:tgtEl>
                                          <p:spTgt spid="14">
                                            <p:txEl>
                                              <p:pRg st="2" end="2"/>
                                            </p:txEl>
                                          </p:spTgt>
                                        </p:tgtEl>
                                      </p:cBhvr>
                                    </p:animEffect>
                                  </p:childTnLst>
                                </p:cTn>
                              </p:par>
                            </p:childTnLst>
                          </p:cTn>
                        </p:par>
                        <p:par>
                          <p:cTn id="20" fill="hold">
                            <p:stCondLst>
                              <p:cond delay="3500"/>
                            </p:stCondLst>
                            <p:childTnLst>
                              <p:par>
                                <p:cTn id="21" presetID="10" presetClass="entr" presetSubtype="0" fill="hold" nodeType="afterEffect">
                                  <p:stCondLst>
                                    <p:cond delay="0"/>
                                  </p:stCondLst>
                                  <p:childTnLst>
                                    <p:set>
                                      <p:cBhvr>
                                        <p:cTn id="22" dur="1" fill="hold">
                                          <p:stCondLst>
                                            <p:cond delay="0"/>
                                          </p:stCondLst>
                                        </p:cTn>
                                        <p:tgtEl>
                                          <p:spTgt spid="14">
                                            <p:txEl>
                                              <p:pRg st="3" end="3"/>
                                            </p:txEl>
                                          </p:spTgt>
                                        </p:tgtEl>
                                        <p:attrNameLst>
                                          <p:attrName>style.visibility</p:attrName>
                                        </p:attrNameLst>
                                      </p:cBhvr>
                                      <p:to>
                                        <p:strVal val="visible"/>
                                      </p:to>
                                    </p:set>
                                    <p:animEffect transition="in" filter="fade">
                                      <p:cBhvr>
                                        <p:cTn id="23" dur="1000"/>
                                        <p:tgtEl>
                                          <p:spTgt spid="14">
                                            <p:txEl>
                                              <p:pRg st="3" end="3"/>
                                            </p:txEl>
                                          </p:spTgt>
                                        </p:tgtEl>
                                      </p:cBhvr>
                                    </p:animEffect>
                                  </p:childTnLst>
                                </p:cTn>
                              </p:par>
                            </p:childTnLst>
                          </p:cTn>
                        </p:par>
                        <p:par>
                          <p:cTn id="24" fill="hold">
                            <p:stCondLst>
                              <p:cond delay="4500"/>
                            </p:stCondLst>
                            <p:childTnLst>
                              <p:par>
                                <p:cTn id="25" presetID="10" presetClass="entr" presetSubtype="0" fill="hold" nodeType="after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animEffect transition="in" filter="fade">
                                      <p:cBhvr>
                                        <p:cTn id="27" dur="1000"/>
                                        <p:tgtEl>
                                          <p:spTgt spid="14">
                                            <p:txEl>
                                              <p:pRg st="5" end="5"/>
                                            </p:txEl>
                                          </p:spTgt>
                                        </p:tgtEl>
                                      </p:cBhvr>
                                    </p:animEffect>
                                  </p:childTnLst>
                                </p:cTn>
                              </p:par>
                            </p:childTnLst>
                          </p:cTn>
                        </p:par>
                        <p:par>
                          <p:cTn id="28" fill="hold">
                            <p:stCondLst>
                              <p:cond delay="5500"/>
                            </p:stCondLst>
                            <p:childTnLst>
                              <p:par>
                                <p:cTn id="29" presetID="10" presetClass="entr" presetSubtype="0" fill="hold" nodeType="afterEffect">
                                  <p:stCondLst>
                                    <p:cond delay="0"/>
                                  </p:stCondLst>
                                  <p:childTnLst>
                                    <p:set>
                                      <p:cBhvr>
                                        <p:cTn id="30" dur="1" fill="hold">
                                          <p:stCondLst>
                                            <p:cond delay="0"/>
                                          </p:stCondLst>
                                        </p:cTn>
                                        <p:tgtEl>
                                          <p:spTgt spid="14">
                                            <p:txEl>
                                              <p:pRg st="7" end="7"/>
                                            </p:txEl>
                                          </p:spTgt>
                                        </p:tgtEl>
                                        <p:attrNameLst>
                                          <p:attrName>style.visibility</p:attrName>
                                        </p:attrNameLst>
                                      </p:cBhvr>
                                      <p:to>
                                        <p:strVal val="visible"/>
                                      </p:to>
                                    </p:set>
                                    <p:animEffect transition="in" filter="fade">
                                      <p:cBhvr>
                                        <p:cTn id="31" dur="1000"/>
                                        <p:tgtEl>
                                          <p:spTgt spid="14">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childTnLst>
                                </p:cTn>
                              </p:par>
                              <p:par>
                                <p:cTn id="40" presetID="10" presetClass="exit" presetSubtype="0" fill="hold" nodeType="withEffect">
                                  <p:stCondLst>
                                    <p:cond delay="0"/>
                                  </p:stCondLst>
                                  <p:childTnLst>
                                    <p:animEffect transition="out" filter="fade">
                                      <p:cBhvr>
                                        <p:cTn id="41" dur="2000"/>
                                        <p:tgtEl>
                                          <p:spTgt spid="73730"/>
                                        </p:tgtEl>
                                      </p:cBhvr>
                                    </p:animEffect>
                                    <p:set>
                                      <p:cBhvr>
                                        <p:cTn id="42" dur="1" fill="hold">
                                          <p:stCondLst>
                                            <p:cond delay="1999"/>
                                          </p:stCondLst>
                                        </p:cTn>
                                        <p:tgtEl>
                                          <p:spTgt spid="73730"/>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2000"/>
                                        <p:tgtEl>
                                          <p:spTgt spid="14">
                                            <p:txEl>
                                              <p:pRg st="0" end="0"/>
                                            </p:txEl>
                                          </p:spTgt>
                                        </p:tgtEl>
                                      </p:cBhvr>
                                    </p:animEffect>
                                    <p:set>
                                      <p:cBhvr>
                                        <p:cTn id="45" dur="1" fill="hold">
                                          <p:stCondLst>
                                            <p:cond delay="1999"/>
                                          </p:stCondLst>
                                        </p:cTn>
                                        <p:tgtEl>
                                          <p:spTgt spid="14">
                                            <p:txEl>
                                              <p:pRg st="0" end="0"/>
                                            </p:txEl>
                                          </p:spTgt>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2000"/>
                                        <p:tgtEl>
                                          <p:spTgt spid="14">
                                            <p:txEl>
                                              <p:pRg st="1" end="1"/>
                                            </p:txEl>
                                          </p:spTgt>
                                        </p:tgtEl>
                                      </p:cBhvr>
                                    </p:animEffect>
                                    <p:set>
                                      <p:cBhvr>
                                        <p:cTn id="48" dur="1" fill="hold">
                                          <p:stCondLst>
                                            <p:cond delay="1999"/>
                                          </p:stCondLst>
                                        </p:cTn>
                                        <p:tgtEl>
                                          <p:spTgt spid="14">
                                            <p:txEl>
                                              <p:pRg st="1" end="1"/>
                                            </p:txEl>
                                          </p:spTgt>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2000"/>
                                        <p:tgtEl>
                                          <p:spTgt spid="14">
                                            <p:txEl>
                                              <p:pRg st="2" end="2"/>
                                            </p:txEl>
                                          </p:spTgt>
                                        </p:tgtEl>
                                      </p:cBhvr>
                                    </p:animEffect>
                                    <p:set>
                                      <p:cBhvr>
                                        <p:cTn id="51" dur="1" fill="hold">
                                          <p:stCondLst>
                                            <p:cond delay="1999"/>
                                          </p:stCondLst>
                                        </p:cTn>
                                        <p:tgtEl>
                                          <p:spTgt spid="14">
                                            <p:txEl>
                                              <p:pRg st="2" end="2"/>
                                            </p:txEl>
                                          </p:spTgt>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2000"/>
                                        <p:tgtEl>
                                          <p:spTgt spid="14">
                                            <p:txEl>
                                              <p:pRg st="3" end="3"/>
                                            </p:txEl>
                                          </p:spTgt>
                                        </p:tgtEl>
                                      </p:cBhvr>
                                    </p:animEffect>
                                    <p:set>
                                      <p:cBhvr>
                                        <p:cTn id="54" dur="1" fill="hold">
                                          <p:stCondLst>
                                            <p:cond delay="1999"/>
                                          </p:stCondLst>
                                        </p:cTn>
                                        <p:tgtEl>
                                          <p:spTgt spid="14">
                                            <p:txEl>
                                              <p:pRg st="3" end="3"/>
                                            </p:txEl>
                                          </p:spTgt>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2000"/>
                                        <p:tgtEl>
                                          <p:spTgt spid="14">
                                            <p:txEl>
                                              <p:pRg st="5" end="5"/>
                                            </p:txEl>
                                          </p:spTgt>
                                        </p:tgtEl>
                                      </p:cBhvr>
                                    </p:animEffect>
                                    <p:set>
                                      <p:cBhvr>
                                        <p:cTn id="57" dur="1" fill="hold">
                                          <p:stCondLst>
                                            <p:cond delay="1999"/>
                                          </p:stCondLst>
                                        </p:cTn>
                                        <p:tgtEl>
                                          <p:spTgt spid="14">
                                            <p:txEl>
                                              <p:pRg st="5" end="5"/>
                                            </p:txEl>
                                          </p:spTgt>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2000"/>
                                        <p:tgtEl>
                                          <p:spTgt spid="14">
                                            <p:txEl>
                                              <p:pRg st="7" end="7"/>
                                            </p:txEl>
                                          </p:spTgt>
                                        </p:tgtEl>
                                      </p:cBhvr>
                                    </p:animEffect>
                                    <p:set>
                                      <p:cBhvr>
                                        <p:cTn id="60" dur="1" fill="hold">
                                          <p:stCondLst>
                                            <p:cond delay="1999"/>
                                          </p:stCondLst>
                                        </p:cTn>
                                        <p:tgtEl>
                                          <p:spTgt spid="14">
                                            <p:txEl>
                                              <p:pRg st="7" end="7"/>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82625" y="304800"/>
            <a:ext cx="7772400" cy="1066800"/>
          </a:xfrm>
        </p:spPr>
        <p:txBody>
          <a:bodyPr/>
          <a:lstStyle/>
          <a:p>
            <a:pPr algn="ctr" eaLnBrk="1" hangingPunct="1">
              <a:defRPr/>
            </a:pPr>
            <a:r>
              <a:rPr lang="en-US" dirty="0"/>
              <a:t>General Purpose</a:t>
            </a:r>
          </a:p>
        </p:txBody>
      </p:sp>
      <p:pic>
        <p:nvPicPr>
          <p:cNvPr id="72709" name="Picture 5"/>
          <p:cNvPicPr>
            <a:picLocks noChangeAspect="1" noChangeArrowheads="1"/>
          </p:cNvPicPr>
          <p:nvPr/>
        </p:nvPicPr>
        <p:blipFill>
          <a:blip r:embed="rId3" cstate="print"/>
          <a:srcRect/>
          <a:stretch>
            <a:fillRect/>
          </a:stretch>
        </p:blipFill>
        <p:spPr bwMode="auto">
          <a:xfrm>
            <a:off x="457200" y="1752600"/>
            <a:ext cx="1828800" cy="4727074"/>
          </a:xfrm>
          <a:prstGeom prst="rect">
            <a:avLst/>
          </a:prstGeom>
          <a:noFill/>
          <a:ln w="9525">
            <a:noFill/>
            <a:miter lim="800000"/>
            <a:headEnd/>
            <a:tailEnd/>
          </a:ln>
        </p:spPr>
      </p:pic>
      <p:sp>
        <p:nvSpPr>
          <p:cNvPr id="13" name="Content Placeholder 12"/>
          <p:cNvSpPr>
            <a:spLocks noGrp="1"/>
          </p:cNvSpPr>
          <p:nvPr>
            <p:ph idx="1"/>
          </p:nvPr>
        </p:nvSpPr>
        <p:spPr>
          <a:xfrm>
            <a:off x="2514599" y="1524000"/>
            <a:ext cx="5940425" cy="4572000"/>
          </a:xfrm>
        </p:spPr>
        <p:txBody>
          <a:bodyPr/>
          <a:lstStyle/>
          <a:p>
            <a:r>
              <a:rPr lang="en-US" dirty="0"/>
              <a:t>Winter Dress Blue</a:t>
            </a:r>
          </a:p>
          <a:p>
            <a:endParaRPr lang="en-US" dirty="0"/>
          </a:p>
          <a:p>
            <a:r>
              <a:rPr lang="en-US" dirty="0"/>
              <a:t>General office wear</a:t>
            </a:r>
          </a:p>
          <a:p>
            <a:r>
              <a:rPr lang="en-US" dirty="0"/>
              <a:t>Visits to Coast Guard units</a:t>
            </a:r>
          </a:p>
          <a:p>
            <a:r>
              <a:rPr lang="en-US" dirty="0"/>
              <a:t>Appropriate assignments to duty</a:t>
            </a:r>
          </a:p>
          <a:p>
            <a:endParaRPr lang="en-US" dirty="0"/>
          </a:p>
          <a:p>
            <a:r>
              <a:rPr lang="en-US" dirty="0">
                <a:solidFill>
                  <a:srgbClr val="FFC000"/>
                </a:solidFill>
              </a:rPr>
              <a:t>Authorized from 01 November through 31 March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2709"/>
                                        </p:tgtEl>
                                        <p:attrNameLst>
                                          <p:attrName>style.visibility</p:attrName>
                                        </p:attrNameLst>
                                      </p:cBhvr>
                                      <p:to>
                                        <p:strVal val="visible"/>
                                      </p:to>
                                    </p:set>
                                    <p:animEffect transition="in" filter="fade">
                                      <p:cBhvr>
                                        <p:cTn id="7" dur="500"/>
                                        <p:tgtEl>
                                          <p:spTgt spid="7270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animEffect transition="in" filter="fade">
                                      <p:cBhvr>
                                        <p:cTn id="15" dur="1000"/>
                                        <p:tgtEl>
                                          <p:spTgt spid="13">
                                            <p:txEl>
                                              <p:pRg st="2" end="2"/>
                                            </p:txEl>
                                          </p:spTgt>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animEffect transition="in" filter="fade">
                                      <p:cBhvr>
                                        <p:cTn id="19" dur="1000"/>
                                        <p:tgtEl>
                                          <p:spTgt spid="13">
                                            <p:txEl>
                                              <p:pRg st="3" end="3"/>
                                            </p:txEl>
                                          </p:spTgt>
                                        </p:tgtEl>
                                      </p:cBhvr>
                                    </p:animEffect>
                                  </p:childTnLst>
                                </p:cTn>
                              </p:par>
                            </p:childTnLst>
                          </p:cTn>
                        </p:par>
                        <p:par>
                          <p:cTn id="20" fill="hold">
                            <p:stCondLst>
                              <p:cond delay="3500"/>
                            </p:stCondLst>
                            <p:childTnLst>
                              <p:par>
                                <p:cTn id="21" presetID="10" presetClass="entr" presetSubtype="0" fill="hold" nodeType="after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animEffect transition="in" filter="fade">
                                      <p:cBhvr>
                                        <p:cTn id="23" dur="1000"/>
                                        <p:tgtEl>
                                          <p:spTgt spid="13">
                                            <p:txEl>
                                              <p:pRg st="4" end="4"/>
                                            </p:txEl>
                                          </p:spTgt>
                                        </p:tgtEl>
                                      </p:cBhvr>
                                    </p:animEffect>
                                  </p:childTnLst>
                                </p:cTn>
                              </p:par>
                            </p:childTnLst>
                          </p:cTn>
                        </p:par>
                        <p:par>
                          <p:cTn id="24" fill="hold">
                            <p:stCondLst>
                              <p:cond delay="4500"/>
                            </p:stCondLst>
                            <p:childTnLst>
                              <p:par>
                                <p:cTn id="25" presetID="2" presetClass="entr" presetSubtype="4" fill="hold" nodeType="afterEffect">
                                  <p:stCondLst>
                                    <p:cond delay="0"/>
                                  </p:stCondLst>
                                  <p:childTnLst>
                                    <p:set>
                                      <p:cBhvr>
                                        <p:cTn id="26" dur="1" fill="hold">
                                          <p:stCondLst>
                                            <p:cond delay="0"/>
                                          </p:stCondLst>
                                        </p:cTn>
                                        <p:tgtEl>
                                          <p:spTgt spid="13">
                                            <p:txEl>
                                              <p:pRg st="6" end="6"/>
                                            </p:txEl>
                                          </p:spTgt>
                                        </p:tgtEl>
                                        <p:attrNameLst>
                                          <p:attrName>style.visibility</p:attrName>
                                        </p:attrNameLst>
                                      </p:cBhvr>
                                      <p:to>
                                        <p:strVal val="visible"/>
                                      </p:to>
                                    </p:set>
                                    <p:anim calcmode="lin" valueType="num">
                                      <p:cBhvr additive="base">
                                        <p:cTn id="27" dur="2000" fill="hold"/>
                                        <p:tgtEl>
                                          <p:spTgt spid="13">
                                            <p:txEl>
                                              <p:pRg st="6" end="6"/>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1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667000" y="228600"/>
            <a:ext cx="5638800" cy="990600"/>
          </a:xfrm>
        </p:spPr>
        <p:txBody>
          <a:bodyPr/>
          <a:lstStyle/>
          <a:p>
            <a:r>
              <a:rPr lang="en-US" dirty="0"/>
              <a:t>Tropical Blue</a:t>
            </a:r>
          </a:p>
        </p:txBody>
      </p:sp>
      <p:sp>
        <p:nvSpPr>
          <p:cNvPr id="12291" name="Rectangle 3"/>
          <p:cNvSpPr>
            <a:spLocks noGrp="1" noChangeArrowheads="1"/>
          </p:cNvSpPr>
          <p:nvPr>
            <p:ph type="body" idx="1"/>
          </p:nvPr>
        </p:nvSpPr>
        <p:spPr>
          <a:xfrm>
            <a:off x="2057400" y="1143000"/>
            <a:ext cx="6934200" cy="5562600"/>
          </a:xfrm>
        </p:spPr>
        <p:txBody>
          <a:bodyPr/>
          <a:lstStyle/>
          <a:p>
            <a:r>
              <a:rPr lang="en-US" sz="2800" dirty="0"/>
              <a:t>Combination or Garrison Cap</a:t>
            </a:r>
          </a:p>
          <a:p>
            <a:r>
              <a:rPr lang="en-US" sz="2800" dirty="0"/>
              <a:t>Ribbons, Devices, Name Tag (no medals)</a:t>
            </a:r>
          </a:p>
          <a:p>
            <a:r>
              <a:rPr lang="en-US" sz="2800" dirty="0"/>
              <a:t>AF Light Blue Short Sleeve Dress Shirt</a:t>
            </a:r>
          </a:p>
          <a:p>
            <a:pPr lvl="1"/>
            <a:r>
              <a:rPr lang="en-US" sz="2000" dirty="0"/>
              <a:t>Open Collar (no tie)</a:t>
            </a:r>
          </a:p>
          <a:p>
            <a:pPr lvl="1"/>
            <a:r>
              <a:rPr lang="en-US" sz="2000" dirty="0"/>
              <a:t>All but top button buttoned</a:t>
            </a:r>
          </a:p>
          <a:p>
            <a:pPr lvl="1"/>
            <a:r>
              <a:rPr lang="en-US" sz="2000" dirty="0"/>
              <a:t>White V-Neck T-Shirt</a:t>
            </a:r>
          </a:p>
          <a:p>
            <a:r>
              <a:rPr lang="en-US" sz="2800" dirty="0"/>
              <a:t>Shoulder Boards – Enhanced</a:t>
            </a:r>
          </a:p>
          <a:p>
            <a:pPr lvl="1"/>
            <a:r>
              <a:rPr lang="en-US" sz="2000" dirty="0"/>
              <a:t>No collar devices</a:t>
            </a:r>
          </a:p>
          <a:p>
            <a:r>
              <a:rPr lang="en-US" sz="2800" dirty="0"/>
              <a:t>CG Blue Dress Trousers</a:t>
            </a:r>
          </a:p>
          <a:p>
            <a:r>
              <a:rPr lang="en-US" sz="2800" dirty="0"/>
              <a:t>Black Web Belt w/Silver Buckle</a:t>
            </a:r>
          </a:p>
          <a:p>
            <a:r>
              <a:rPr lang="en-US" sz="2800" dirty="0"/>
              <a:t>Plain Black Dress Shoes w/Black Socks</a:t>
            </a:r>
          </a:p>
          <a:p>
            <a:r>
              <a:rPr lang="en-US" sz="2800" dirty="0"/>
              <a:t>Approved for year-round use</a:t>
            </a:r>
          </a:p>
        </p:txBody>
      </p:sp>
      <p:pic>
        <p:nvPicPr>
          <p:cNvPr id="6" name="Content Placeholder 7" descr="Uniform1Female.gif"/>
          <p:cNvPicPr>
            <a:picLocks noChangeAspect="1"/>
          </p:cNvPicPr>
          <p:nvPr/>
        </p:nvPicPr>
        <p:blipFill>
          <a:blip r:embed="rId2" cstate="print"/>
          <a:srcRect/>
          <a:stretch>
            <a:fillRect/>
          </a:stretch>
        </p:blipFill>
        <p:spPr bwMode="auto">
          <a:xfrm>
            <a:off x="304800" y="1367788"/>
            <a:ext cx="1524000" cy="5490212"/>
          </a:xfrm>
          <a:prstGeom prst="rect">
            <a:avLst/>
          </a:prstGeom>
          <a:noFill/>
          <a:ln w="9525">
            <a:noFill/>
            <a:miter lim="800000"/>
            <a:headEnd/>
            <a:tailEnd/>
          </a:ln>
          <a:effectLst/>
        </p:spPr>
      </p:pic>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1000"/>
                                        <p:tgtEl>
                                          <p:spTgt spid="12290"/>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12291">
                                            <p:txEl>
                                              <p:pRg st="0" end="0"/>
                                            </p:txEl>
                                          </p:spTgt>
                                        </p:tgtEl>
                                        <p:attrNameLst>
                                          <p:attrName>style.visibility</p:attrName>
                                        </p:attrNameLst>
                                      </p:cBhvr>
                                      <p:to>
                                        <p:strVal val="visible"/>
                                      </p:to>
                                    </p:set>
                                    <p:anim calcmode="lin" valueType="num">
                                      <p:cBhvr additive="base">
                                        <p:cTn id="15" dur="500" fill="hold"/>
                                        <p:tgtEl>
                                          <p:spTgt spid="12291">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22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12291">
                                            <p:txEl>
                                              <p:pRg st="1" end="1"/>
                                            </p:txEl>
                                          </p:spTgt>
                                        </p:tgtEl>
                                        <p:attrNameLst>
                                          <p:attrName>style.visibility</p:attrName>
                                        </p:attrNameLst>
                                      </p:cBhvr>
                                      <p:to>
                                        <p:strVal val="visible"/>
                                      </p:to>
                                    </p:set>
                                    <p:anim calcmode="lin" valueType="num">
                                      <p:cBhvr additive="base">
                                        <p:cTn id="21" dur="500" fill="hold"/>
                                        <p:tgtEl>
                                          <p:spTgt spid="12291">
                                            <p:txEl>
                                              <p:pRg st="1" end="1"/>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22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12291">
                                            <p:txEl>
                                              <p:pRg st="2" end="2"/>
                                            </p:txEl>
                                          </p:spTgt>
                                        </p:tgtEl>
                                        <p:attrNameLst>
                                          <p:attrName>style.visibility</p:attrName>
                                        </p:attrNameLst>
                                      </p:cBhvr>
                                      <p:to>
                                        <p:strVal val="visible"/>
                                      </p:to>
                                    </p:set>
                                    <p:anim calcmode="lin" valueType="num">
                                      <p:cBhvr additive="base">
                                        <p:cTn id="27" dur="500" fill="hold"/>
                                        <p:tgtEl>
                                          <p:spTgt spid="12291">
                                            <p:txEl>
                                              <p:pRg st="2" end="2"/>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2291">
                                            <p:txEl>
                                              <p:pRg st="2" end="2"/>
                                            </p:txEl>
                                          </p:spTgt>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2" presetClass="entr" presetSubtype="2" fill="hold" grpId="0" nodeType="afterEffect">
                                  <p:stCondLst>
                                    <p:cond delay="0"/>
                                  </p:stCondLst>
                                  <p:childTnLst>
                                    <p:set>
                                      <p:cBhvr>
                                        <p:cTn id="31" dur="1" fill="hold">
                                          <p:stCondLst>
                                            <p:cond delay="0"/>
                                          </p:stCondLst>
                                        </p:cTn>
                                        <p:tgtEl>
                                          <p:spTgt spid="12291">
                                            <p:txEl>
                                              <p:pRg st="3" end="3"/>
                                            </p:txEl>
                                          </p:spTgt>
                                        </p:tgtEl>
                                        <p:attrNameLst>
                                          <p:attrName>style.visibility</p:attrName>
                                        </p:attrNameLst>
                                      </p:cBhvr>
                                      <p:to>
                                        <p:strVal val="visible"/>
                                      </p:to>
                                    </p:set>
                                    <p:anim calcmode="lin" valueType="num">
                                      <p:cBhvr additive="base">
                                        <p:cTn id="32" dur="1000" fill="hold"/>
                                        <p:tgtEl>
                                          <p:spTgt spid="12291">
                                            <p:txEl>
                                              <p:pRg st="3" end="3"/>
                                            </p:txEl>
                                          </p:spTgt>
                                        </p:tgtEl>
                                        <p:attrNameLst>
                                          <p:attrName>ppt_x</p:attrName>
                                        </p:attrNameLst>
                                      </p:cBhvr>
                                      <p:tavLst>
                                        <p:tav tm="0">
                                          <p:val>
                                            <p:strVal val="1+#ppt_w/2"/>
                                          </p:val>
                                        </p:tav>
                                        <p:tav tm="100000">
                                          <p:val>
                                            <p:strVal val="#ppt_x"/>
                                          </p:val>
                                        </p:tav>
                                      </p:tavLst>
                                    </p:anim>
                                    <p:anim calcmode="lin" valueType="num">
                                      <p:cBhvr additive="base">
                                        <p:cTn id="33" dur="1000" fill="hold"/>
                                        <p:tgtEl>
                                          <p:spTgt spid="12291">
                                            <p:txEl>
                                              <p:pRg st="3" end="3"/>
                                            </p:txEl>
                                          </p:spTgt>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2" fill="hold" grpId="0" nodeType="afterEffect">
                                  <p:stCondLst>
                                    <p:cond delay="0"/>
                                  </p:stCondLst>
                                  <p:childTnLst>
                                    <p:set>
                                      <p:cBhvr>
                                        <p:cTn id="36" dur="1" fill="hold">
                                          <p:stCondLst>
                                            <p:cond delay="0"/>
                                          </p:stCondLst>
                                        </p:cTn>
                                        <p:tgtEl>
                                          <p:spTgt spid="12291">
                                            <p:txEl>
                                              <p:pRg st="4" end="4"/>
                                            </p:txEl>
                                          </p:spTgt>
                                        </p:tgtEl>
                                        <p:attrNameLst>
                                          <p:attrName>style.visibility</p:attrName>
                                        </p:attrNameLst>
                                      </p:cBhvr>
                                      <p:to>
                                        <p:strVal val="visible"/>
                                      </p:to>
                                    </p:set>
                                    <p:anim calcmode="lin" valueType="num">
                                      <p:cBhvr additive="base">
                                        <p:cTn id="37" dur="1000" fill="hold"/>
                                        <p:tgtEl>
                                          <p:spTgt spid="12291">
                                            <p:txEl>
                                              <p:pRg st="4" end="4"/>
                                            </p:txEl>
                                          </p:spTgt>
                                        </p:tgtEl>
                                        <p:attrNameLst>
                                          <p:attrName>ppt_x</p:attrName>
                                        </p:attrNameLst>
                                      </p:cBhvr>
                                      <p:tavLst>
                                        <p:tav tm="0">
                                          <p:val>
                                            <p:strVal val="1+#ppt_w/2"/>
                                          </p:val>
                                        </p:tav>
                                        <p:tav tm="100000">
                                          <p:val>
                                            <p:strVal val="#ppt_x"/>
                                          </p:val>
                                        </p:tav>
                                      </p:tavLst>
                                    </p:anim>
                                    <p:anim calcmode="lin" valueType="num">
                                      <p:cBhvr additive="base">
                                        <p:cTn id="38" dur="1000" fill="hold"/>
                                        <p:tgtEl>
                                          <p:spTgt spid="12291">
                                            <p:txEl>
                                              <p:pRg st="4" end="4"/>
                                            </p:txEl>
                                          </p:spTgt>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2" presetClass="entr" presetSubtype="2" fill="hold" grpId="0" nodeType="afterEffect">
                                  <p:stCondLst>
                                    <p:cond delay="0"/>
                                  </p:stCondLst>
                                  <p:childTnLst>
                                    <p:set>
                                      <p:cBhvr>
                                        <p:cTn id="41" dur="1" fill="hold">
                                          <p:stCondLst>
                                            <p:cond delay="0"/>
                                          </p:stCondLst>
                                        </p:cTn>
                                        <p:tgtEl>
                                          <p:spTgt spid="12291">
                                            <p:txEl>
                                              <p:pRg st="5" end="5"/>
                                            </p:txEl>
                                          </p:spTgt>
                                        </p:tgtEl>
                                        <p:attrNameLst>
                                          <p:attrName>style.visibility</p:attrName>
                                        </p:attrNameLst>
                                      </p:cBhvr>
                                      <p:to>
                                        <p:strVal val="visible"/>
                                      </p:to>
                                    </p:set>
                                    <p:anim calcmode="lin" valueType="num">
                                      <p:cBhvr additive="base">
                                        <p:cTn id="42" dur="1000" fill="hold"/>
                                        <p:tgtEl>
                                          <p:spTgt spid="12291">
                                            <p:txEl>
                                              <p:pRg st="5" end="5"/>
                                            </p:txEl>
                                          </p:spTgt>
                                        </p:tgtEl>
                                        <p:attrNameLst>
                                          <p:attrName>ppt_x</p:attrName>
                                        </p:attrNameLst>
                                      </p:cBhvr>
                                      <p:tavLst>
                                        <p:tav tm="0">
                                          <p:val>
                                            <p:strVal val="1+#ppt_w/2"/>
                                          </p:val>
                                        </p:tav>
                                        <p:tav tm="100000">
                                          <p:val>
                                            <p:strVal val="#ppt_x"/>
                                          </p:val>
                                        </p:tav>
                                      </p:tavLst>
                                    </p:anim>
                                    <p:anim calcmode="lin" valueType="num">
                                      <p:cBhvr additive="base">
                                        <p:cTn id="43" dur="1000" fill="hold"/>
                                        <p:tgtEl>
                                          <p:spTgt spid="1229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12291">
                                            <p:txEl>
                                              <p:pRg st="6" end="6"/>
                                            </p:txEl>
                                          </p:spTgt>
                                        </p:tgtEl>
                                        <p:attrNameLst>
                                          <p:attrName>style.visibility</p:attrName>
                                        </p:attrNameLst>
                                      </p:cBhvr>
                                      <p:to>
                                        <p:strVal val="visible"/>
                                      </p:to>
                                    </p:set>
                                    <p:anim calcmode="lin" valueType="num">
                                      <p:cBhvr additive="base">
                                        <p:cTn id="48" dur="500" fill="hold"/>
                                        <p:tgtEl>
                                          <p:spTgt spid="12291">
                                            <p:txEl>
                                              <p:pRg st="6" end="6"/>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12291">
                                            <p:txEl>
                                              <p:pRg st="6" end="6"/>
                                            </p:txEl>
                                          </p:spTgt>
                                        </p:tgtEl>
                                        <p:attrNameLst>
                                          <p:attrName>ppt_y</p:attrName>
                                        </p:attrNameLst>
                                      </p:cBhvr>
                                      <p:tavLst>
                                        <p:tav tm="0">
                                          <p:val>
                                            <p:strVal val="#ppt_y"/>
                                          </p:val>
                                        </p:tav>
                                        <p:tav tm="100000">
                                          <p:val>
                                            <p:strVal val="#ppt_y"/>
                                          </p:val>
                                        </p:tav>
                                      </p:tavLst>
                                    </p:anim>
                                  </p:childTnLst>
                                </p:cTn>
                              </p:par>
                            </p:childTnLst>
                          </p:cTn>
                        </p:par>
                        <p:par>
                          <p:cTn id="50" fill="hold">
                            <p:stCondLst>
                              <p:cond delay="500"/>
                            </p:stCondLst>
                            <p:childTnLst>
                              <p:par>
                                <p:cTn id="51" presetID="2" presetClass="entr" presetSubtype="2" fill="hold" grpId="0" nodeType="afterEffect">
                                  <p:stCondLst>
                                    <p:cond delay="0"/>
                                  </p:stCondLst>
                                  <p:childTnLst>
                                    <p:set>
                                      <p:cBhvr>
                                        <p:cTn id="52" dur="1" fill="hold">
                                          <p:stCondLst>
                                            <p:cond delay="0"/>
                                          </p:stCondLst>
                                        </p:cTn>
                                        <p:tgtEl>
                                          <p:spTgt spid="12291">
                                            <p:txEl>
                                              <p:pRg st="7" end="7"/>
                                            </p:txEl>
                                          </p:spTgt>
                                        </p:tgtEl>
                                        <p:attrNameLst>
                                          <p:attrName>style.visibility</p:attrName>
                                        </p:attrNameLst>
                                      </p:cBhvr>
                                      <p:to>
                                        <p:strVal val="visible"/>
                                      </p:to>
                                    </p:set>
                                    <p:anim calcmode="lin" valueType="num">
                                      <p:cBhvr additive="base">
                                        <p:cTn id="53" dur="1000" fill="hold"/>
                                        <p:tgtEl>
                                          <p:spTgt spid="12291">
                                            <p:txEl>
                                              <p:pRg st="7" end="7"/>
                                            </p:txEl>
                                          </p:spTgt>
                                        </p:tgtEl>
                                        <p:attrNameLst>
                                          <p:attrName>ppt_x</p:attrName>
                                        </p:attrNameLst>
                                      </p:cBhvr>
                                      <p:tavLst>
                                        <p:tav tm="0">
                                          <p:val>
                                            <p:strVal val="1+#ppt_w/2"/>
                                          </p:val>
                                        </p:tav>
                                        <p:tav tm="100000">
                                          <p:val>
                                            <p:strVal val="#ppt_x"/>
                                          </p:val>
                                        </p:tav>
                                      </p:tavLst>
                                    </p:anim>
                                    <p:anim calcmode="lin" valueType="num">
                                      <p:cBhvr additive="base">
                                        <p:cTn id="54" dur="1000" fill="hold"/>
                                        <p:tgtEl>
                                          <p:spTgt spid="12291">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grpId="0" nodeType="clickEffect">
                                  <p:stCondLst>
                                    <p:cond delay="0"/>
                                  </p:stCondLst>
                                  <p:childTnLst>
                                    <p:set>
                                      <p:cBhvr>
                                        <p:cTn id="58" dur="1" fill="hold">
                                          <p:stCondLst>
                                            <p:cond delay="0"/>
                                          </p:stCondLst>
                                        </p:cTn>
                                        <p:tgtEl>
                                          <p:spTgt spid="12291">
                                            <p:txEl>
                                              <p:pRg st="8" end="8"/>
                                            </p:txEl>
                                          </p:spTgt>
                                        </p:tgtEl>
                                        <p:attrNameLst>
                                          <p:attrName>style.visibility</p:attrName>
                                        </p:attrNameLst>
                                      </p:cBhvr>
                                      <p:to>
                                        <p:strVal val="visible"/>
                                      </p:to>
                                    </p:set>
                                    <p:anim calcmode="lin" valueType="num">
                                      <p:cBhvr additive="base">
                                        <p:cTn id="59" dur="500" fill="hold"/>
                                        <p:tgtEl>
                                          <p:spTgt spid="12291">
                                            <p:txEl>
                                              <p:pRg st="8" end="8"/>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12291">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2" fill="hold" grpId="0" nodeType="clickEffect">
                                  <p:stCondLst>
                                    <p:cond delay="0"/>
                                  </p:stCondLst>
                                  <p:childTnLst>
                                    <p:set>
                                      <p:cBhvr>
                                        <p:cTn id="64" dur="1" fill="hold">
                                          <p:stCondLst>
                                            <p:cond delay="0"/>
                                          </p:stCondLst>
                                        </p:cTn>
                                        <p:tgtEl>
                                          <p:spTgt spid="12291">
                                            <p:txEl>
                                              <p:pRg st="9" end="9"/>
                                            </p:txEl>
                                          </p:spTgt>
                                        </p:tgtEl>
                                        <p:attrNameLst>
                                          <p:attrName>style.visibility</p:attrName>
                                        </p:attrNameLst>
                                      </p:cBhvr>
                                      <p:to>
                                        <p:strVal val="visible"/>
                                      </p:to>
                                    </p:set>
                                    <p:anim calcmode="lin" valueType="num">
                                      <p:cBhvr additive="base">
                                        <p:cTn id="65" dur="500" fill="hold"/>
                                        <p:tgtEl>
                                          <p:spTgt spid="12291">
                                            <p:txEl>
                                              <p:pRg st="9" end="9"/>
                                            </p:txEl>
                                          </p:spTgt>
                                        </p:tgtEl>
                                        <p:attrNameLst>
                                          <p:attrName>ppt_x</p:attrName>
                                        </p:attrNameLst>
                                      </p:cBhvr>
                                      <p:tavLst>
                                        <p:tav tm="0">
                                          <p:val>
                                            <p:strVal val="1+#ppt_w/2"/>
                                          </p:val>
                                        </p:tav>
                                        <p:tav tm="100000">
                                          <p:val>
                                            <p:strVal val="#ppt_x"/>
                                          </p:val>
                                        </p:tav>
                                      </p:tavLst>
                                    </p:anim>
                                    <p:anim calcmode="lin" valueType="num">
                                      <p:cBhvr additive="base">
                                        <p:cTn id="66" dur="500" fill="hold"/>
                                        <p:tgtEl>
                                          <p:spTgt spid="12291">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2" fill="hold" grpId="0" nodeType="clickEffect">
                                  <p:stCondLst>
                                    <p:cond delay="0"/>
                                  </p:stCondLst>
                                  <p:childTnLst>
                                    <p:set>
                                      <p:cBhvr>
                                        <p:cTn id="70" dur="1" fill="hold">
                                          <p:stCondLst>
                                            <p:cond delay="0"/>
                                          </p:stCondLst>
                                        </p:cTn>
                                        <p:tgtEl>
                                          <p:spTgt spid="12291">
                                            <p:txEl>
                                              <p:pRg st="10" end="10"/>
                                            </p:txEl>
                                          </p:spTgt>
                                        </p:tgtEl>
                                        <p:attrNameLst>
                                          <p:attrName>style.visibility</p:attrName>
                                        </p:attrNameLst>
                                      </p:cBhvr>
                                      <p:to>
                                        <p:strVal val="visible"/>
                                      </p:to>
                                    </p:set>
                                    <p:anim calcmode="lin" valueType="num">
                                      <p:cBhvr additive="base">
                                        <p:cTn id="71" dur="500" fill="hold"/>
                                        <p:tgtEl>
                                          <p:spTgt spid="12291">
                                            <p:txEl>
                                              <p:pRg st="10" end="10"/>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12291">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2" fill="hold" grpId="0" nodeType="clickEffect">
                                  <p:stCondLst>
                                    <p:cond delay="0"/>
                                  </p:stCondLst>
                                  <p:childTnLst>
                                    <p:set>
                                      <p:cBhvr>
                                        <p:cTn id="76" dur="1" fill="hold">
                                          <p:stCondLst>
                                            <p:cond delay="0"/>
                                          </p:stCondLst>
                                        </p:cTn>
                                        <p:tgtEl>
                                          <p:spTgt spid="12291">
                                            <p:txEl>
                                              <p:pRg st="11" end="11"/>
                                            </p:txEl>
                                          </p:spTgt>
                                        </p:tgtEl>
                                        <p:attrNameLst>
                                          <p:attrName>style.visibility</p:attrName>
                                        </p:attrNameLst>
                                      </p:cBhvr>
                                      <p:to>
                                        <p:strVal val="visible"/>
                                      </p:to>
                                    </p:set>
                                    <p:anim calcmode="lin" valueType="num">
                                      <p:cBhvr additive="base">
                                        <p:cTn id="77" dur="500" fill="hold"/>
                                        <p:tgtEl>
                                          <p:spTgt spid="12291">
                                            <p:txEl>
                                              <p:pRg st="11" end="11"/>
                                            </p:txEl>
                                          </p:spTgt>
                                        </p:tgtEl>
                                        <p:attrNameLst>
                                          <p:attrName>ppt_x</p:attrName>
                                        </p:attrNameLst>
                                      </p:cBhvr>
                                      <p:tavLst>
                                        <p:tav tm="0">
                                          <p:val>
                                            <p:strVal val="1+#ppt_w/2"/>
                                          </p:val>
                                        </p:tav>
                                        <p:tav tm="100000">
                                          <p:val>
                                            <p:strVal val="#ppt_x"/>
                                          </p:val>
                                        </p:tav>
                                      </p:tavLst>
                                    </p:anim>
                                    <p:anim calcmode="lin" valueType="num">
                                      <p:cBhvr additive="base">
                                        <p:cTn id="78" dur="500" fill="hold"/>
                                        <p:tgtEl>
                                          <p:spTgt spid="12291">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1"/>
      <p:bldP spid="12291" grpId="0" uiExpand="1"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82625" y="381000"/>
            <a:ext cx="7772400" cy="838200"/>
          </a:xfrm>
        </p:spPr>
        <p:txBody>
          <a:bodyPr/>
          <a:lstStyle/>
          <a:p>
            <a:pPr algn="ctr" eaLnBrk="1" hangingPunct="1">
              <a:defRPr/>
            </a:pPr>
            <a:r>
              <a:rPr lang="en-US" dirty="0"/>
              <a:t>General Purpose</a:t>
            </a:r>
          </a:p>
        </p:txBody>
      </p:sp>
      <p:pic>
        <p:nvPicPr>
          <p:cNvPr id="72710" name="Picture 6"/>
          <p:cNvPicPr>
            <a:picLocks noChangeAspect="1" noChangeArrowheads="1"/>
          </p:cNvPicPr>
          <p:nvPr/>
        </p:nvPicPr>
        <p:blipFill>
          <a:blip r:embed="rId3" cstate="print"/>
          <a:srcRect/>
          <a:stretch>
            <a:fillRect/>
          </a:stretch>
        </p:blipFill>
        <p:spPr bwMode="auto">
          <a:xfrm>
            <a:off x="304799" y="1828800"/>
            <a:ext cx="1840563" cy="4648200"/>
          </a:xfrm>
          <a:prstGeom prst="rect">
            <a:avLst/>
          </a:prstGeom>
          <a:noFill/>
          <a:ln w="9525">
            <a:noFill/>
            <a:miter lim="800000"/>
            <a:headEnd/>
            <a:tailEnd/>
          </a:ln>
        </p:spPr>
      </p:pic>
      <p:sp>
        <p:nvSpPr>
          <p:cNvPr id="13" name="Content Placeholder 12"/>
          <p:cNvSpPr>
            <a:spLocks noGrp="1"/>
          </p:cNvSpPr>
          <p:nvPr>
            <p:ph idx="1"/>
          </p:nvPr>
        </p:nvSpPr>
        <p:spPr>
          <a:xfrm>
            <a:off x="2438399" y="1447800"/>
            <a:ext cx="6400801" cy="5029200"/>
          </a:xfrm>
        </p:spPr>
        <p:txBody>
          <a:bodyPr/>
          <a:lstStyle/>
          <a:p>
            <a:r>
              <a:rPr lang="en-US" dirty="0"/>
              <a:t>Tropical Blue</a:t>
            </a:r>
          </a:p>
          <a:p>
            <a:endParaRPr lang="en-US" dirty="0"/>
          </a:p>
          <a:p>
            <a:r>
              <a:rPr lang="en-US" dirty="0"/>
              <a:t>Meetings</a:t>
            </a:r>
          </a:p>
          <a:p>
            <a:r>
              <a:rPr lang="en-US" dirty="0"/>
              <a:t>Classrooms</a:t>
            </a:r>
          </a:p>
          <a:p>
            <a:r>
              <a:rPr lang="en-US" dirty="0"/>
              <a:t>All other similar functions</a:t>
            </a:r>
          </a:p>
          <a:p>
            <a:endParaRPr lang="en-US" dirty="0"/>
          </a:p>
          <a:p>
            <a:r>
              <a:rPr lang="en-US" dirty="0"/>
              <a:t>Most versatile uniform!</a:t>
            </a:r>
          </a:p>
          <a:p>
            <a:endParaRPr lang="en-US" dirty="0"/>
          </a:p>
          <a:p>
            <a:r>
              <a:rPr lang="en-US" dirty="0"/>
              <a:t>May be worn year-round</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2710"/>
                                        </p:tgtEl>
                                        <p:attrNameLst>
                                          <p:attrName>style.visibility</p:attrName>
                                        </p:attrNameLst>
                                      </p:cBhvr>
                                      <p:to>
                                        <p:strVal val="visible"/>
                                      </p:to>
                                    </p:set>
                                    <p:animEffect transition="in" filter="fade">
                                      <p:cBhvr>
                                        <p:cTn id="7" dur="500"/>
                                        <p:tgtEl>
                                          <p:spTgt spid="727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animEffect transition="in" filter="fade">
                                      <p:cBhvr>
                                        <p:cTn id="15" dur="1000"/>
                                        <p:tgtEl>
                                          <p:spTgt spid="13">
                                            <p:txEl>
                                              <p:pRg st="2" end="2"/>
                                            </p:txEl>
                                          </p:spTgt>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animEffect transition="in" filter="fade">
                                      <p:cBhvr>
                                        <p:cTn id="19" dur="1000"/>
                                        <p:tgtEl>
                                          <p:spTgt spid="13">
                                            <p:txEl>
                                              <p:pRg st="3" end="3"/>
                                            </p:txEl>
                                          </p:spTgt>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animEffect transition="in" filter="fade">
                                      <p:cBhvr>
                                        <p:cTn id="23" dur="1000"/>
                                        <p:tgtEl>
                                          <p:spTgt spid="13">
                                            <p:txEl>
                                              <p:pRg st="4" end="4"/>
                                            </p:txEl>
                                          </p:spTgt>
                                        </p:tgtEl>
                                      </p:cBhvr>
                                    </p:animEffect>
                                  </p:childTnLst>
                                </p:cTn>
                              </p:par>
                            </p:childTnLst>
                          </p:cTn>
                        </p:par>
                        <p:par>
                          <p:cTn id="24" fill="hold">
                            <p:stCondLst>
                              <p:cond delay="4000"/>
                            </p:stCondLst>
                            <p:childTnLst>
                              <p:par>
                                <p:cTn id="25" presetID="10" presetClass="entr" presetSubtype="0" fill="hold" nodeType="afterEffect">
                                  <p:stCondLst>
                                    <p:cond delay="0"/>
                                  </p:stCondLst>
                                  <p:childTnLst>
                                    <p:set>
                                      <p:cBhvr>
                                        <p:cTn id="26" dur="1" fill="hold">
                                          <p:stCondLst>
                                            <p:cond delay="0"/>
                                          </p:stCondLst>
                                        </p:cTn>
                                        <p:tgtEl>
                                          <p:spTgt spid="13">
                                            <p:txEl>
                                              <p:pRg st="6" end="6"/>
                                            </p:txEl>
                                          </p:spTgt>
                                        </p:tgtEl>
                                        <p:attrNameLst>
                                          <p:attrName>style.visibility</p:attrName>
                                        </p:attrNameLst>
                                      </p:cBhvr>
                                      <p:to>
                                        <p:strVal val="visible"/>
                                      </p:to>
                                    </p:set>
                                    <p:animEffect transition="in" filter="fade">
                                      <p:cBhvr>
                                        <p:cTn id="27" dur="1000"/>
                                        <p:tgtEl>
                                          <p:spTgt spid="13">
                                            <p:txEl>
                                              <p:pRg st="6" end="6"/>
                                            </p:txEl>
                                          </p:spTgt>
                                        </p:tgtEl>
                                      </p:cBhvr>
                                    </p:animEffect>
                                  </p:childTnLst>
                                </p:cTn>
                              </p:par>
                            </p:childTnLst>
                          </p:cTn>
                        </p:par>
                        <p:par>
                          <p:cTn id="28" fill="hold">
                            <p:stCondLst>
                              <p:cond delay="5000"/>
                            </p:stCondLst>
                            <p:childTnLst>
                              <p:par>
                                <p:cTn id="29" presetID="10" presetClass="entr" presetSubtype="0" fill="hold" nodeType="afterEffect">
                                  <p:stCondLst>
                                    <p:cond delay="0"/>
                                  </p:stCondLst>
                                  <p:childTnLst>
                                    <p:set>
                                      <p:cBhvr>
                                        <p:cTn id="30" dur="1" fill="hold">
                                          <p:stCondLst>
                                            <p:cond delay="0"/>
                                          </p:stCondLst>
                                        </p:cTn>
                                        <p:tgtEl>
                                          <p:spTgt spid="13">
                                            <p:txEl>
                                              <p:pRg st="8" end="8"/>
                                            </p:txEl>
                                          </p:spTgt>
                                        </p:tgtEl>
                                        <p:attrNameLst>
                                          <p:attrName>style.visibility</p:attrName>
                                        </p:attrNameLst>
                                      </p:cBhvr>
                                      <p:to>
                                        <p:strVal val="visible"/>
                                      </p:to>
                                    </p:set>
                                    <p:animEffect transition="in" filter="fade">
                                      <p:cBhvr>
                                        <p:cTn id="31" dur="2000"/>
                                        <p:tgtEl>
                                          <p:spTgt spid="1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0"/>
            <a:ext cx="8229600" cy="990600"/>
          </a:xfrm>
        </p:spPr>
        <p:txBody>
          <a:bodyPr/>
          <a:lstStyle/>
          <a:p>
            <a:pPr algn="ctr" eaLnBrk="1" hangingPunct="1">
              <a:defRPr/>
            </a:pPr>
            <a:br>
              <a:rPr lang="en-US" dirty="0"/>
            </a:br>
            <a:br>
              <a:rPr lang="en-US" dirty="0"/>
            </a:br>
            <a:br>
              <a:rPr lang="en-US" dirty="0"/>
            </a:br>
            <a:br>
              <a:rPr lang="en-US" dirty="0"/>
            </a:br>
            <a:br>
              <a:rPr lang="en-US" dirty="0"/>
            </a:br>
            <a:br>
              <a:rPr lang="en-US" dirty="0"/>
            </a:br>
            <a:br>
              <a:rPr lang="en-US" dirty="0"/>
            </a:br>
            <a:br>
              <a:rPr lang="en-US" dirty="0"/>
            </a:br>
            <a:r>
              <a:rPr lang="en-US" sz="2800" dirty="0"/>
              <a:t> </a:t>
            </a:r>
            <a:r>
              <a:rPr lang="en-US" dirty="0"/>
              <a:t>General Purpose </a:t>
            </a:r>
            <a:br>
              <a:rPr lang="en-US" sz="3600" dirty="0">
                <a:solidFill>
                  <a:schemeClr val="tx1"/>
                </a:solidFill>
              </a:rPr>
            </a:br>
            <a:br>
              <a:rPr lang="en-US" sz="2800" dirty="0">
                <a:solidFill>
                  <a:schemeClr val="tx1"/>
                </a:solidFill>
              </a:rPr>
            </a:br>
            <a:br>
              <a:rPr lang="en-US" dirty="0"/>
            </a:br>
            <a:br>
              <a:rPr lang="en-US" dirty="0"/>
            </a:br>
            <a:br>
              <a:rPr lang="en-US" dirty="0"/>
            </a:br>
            <a:br>
              <a:rPr lang="en-US" dirty="0"/>
            </a:br>
            <a:br>
              <a:rPr lang="en-US" dirty="0"/>
            </a:br>
            <a:br>
              <a:rPr lang="en-US" dirty="0"/>
            </a:br>
            <a:endParaRPr lang="en-US" dirty="0"/>
          </a:p>
        </p:txBody>
      </p:sp>
      <p:sp>
        <p:nvSpPr>
          <p:cNvPr id="6" name="Text Placeholder 5"/>
          <p:cNvSpPr>
            <a:spLocks noGrp="1"/>
          </p:cNvSpPr>
          <p:nvPr>
            <p:ph type="body" idx="1"/>
          </p:nvPr>
        </p:nvSpPr>
        <p:spPr>
          <a:xfrm>
            <a:off x="2590800" y="4191000"/>
            <a:ext cx="4114800" cy="1371600"/>
          </a:xfrm>
        </p:spPr>
        <p:txBody>
          <a:bodyPr/>
          <a:lstStyle/>
          <a:p>
            <a:pPr algn="ctr"/>
            <a:br>
              <a:rPr lang="en-US" b="0" dirty="0"/>
            </a:br>
            <a:r>
              <a:rPr lang="en-US" b="0" dirty="0"/>
              <a:t> </a:t>
            </a:r>
            <a:r>
              <a:rPr lang="en-US" sz="3200" b="0" dirty="0"/>
              <a:t>Anytime a dress uniform</a:t>
            </a:r>
            <a:br>
              <a:rPr lang="en-US" sz="3200" b="0" dirty="0"/>
            </a:br>
            <a:r>
              <a:rPr lang="en-US" sz="3200" b="0" dirty="0"/>
              <a:t>is not required</a:t>
            </a:r>
          </a:p>
        </p:txBody>
      </p:sp>
      <p:pic>
        <p:nvPicPr>
          <p:cNvPr id="77827" name="Picture 3"/>
          <p:cNvPicPr>
            <a:picLocks noGrp="1" noChangeAspect="1" noChangeArrowheads="1"/>
          </p:cNvPicPr>
          <p:nvPr>
            <p:ph sz="half" idx="2"/>
          </p:nvPr>
        </p:nvPicPr>
        <p:blipFill>
          <a:blip r:embed="rId3" cstate="print"/>
          <a:stretch>
            <a:fillRect/>
          </a:stretch>
        </p:blipFill>
        <p:spPr bwMode="auto">
          <a:xfrm>
            <a:off x="304800" y="1752600"/>
            <a:ext cx="2285999" cy="4876800"/>
          </a:xfrm>
          <a:prstGeom prst="rect">
            <a:avLst/>
          </a:prstGeom>
          <a:noFill/>
          <a:ln w="9525">
            <a:noFill/>
            <a:miter lim="800000"/>
            <a:headEnd/>
            <a:tailEnd/>
          </a:ln>
        </p:spPr>
      </p:pic>
      <p:sp>
        <p:nvSpPr>
          <p:cNvPr id="7" name="Text Placeholder 6"/>
          <p:cNvSpPr>
            <a:spLocks noGrp="1"/>
          </p:cNvSpPr>
          <p:nvPr>
            <p:ph type="body" sz="quarter" idx="3"/>
          </p:nvPr>
        </p:nvSpPr>
        <p:spPr>
          <a:xfrm>
            <a:off x="304800" y="1066801"/>
            <a:ext cx="8382001" cy="533399"/>
          </a:xfrm>
        </p:spPr>
        <p:txBody>
          <a:bodyPr/>
          <a:lstStyle/>
          <a:p>
            <a:pPr algn="ctr"/>
            <a:r>
              <a:rPr lang="en-US" sz="3200" dirty="0"/>
              <a:t>Operational Dress Uniform   (ODU)</a:t>
            </a:r>
          </a:p>
        </p:txBody>
      </p:sp>
      <p:sp>
        <p:nvSpPr>
          <p:cNvPr id="8" name="Content Placeholder 7"/>
          <p:cNvSpPr>
            <a:spLocks noGrp="1"/>
          </p:cNvSpPr>
          <p:nvPr>
            <p:ph sz="quarter" idx="4"/>
          </p:nvPr>
        </p:nvSpPr>
        <p:spPr>
          <a:xfrm>
            <a:off x="2438400" y="2209800"/>
            <a:ext cx="4419600" cy="2849563"/>
          </a:xfrm>
        </p:spPr>
        <p:txBody>
          <a:bodyPr/>
          <a:lstStyle/>
          <a:p>
            <a:pPr algn="ctr">
              <a:buNone/>
            </a:pPr>
            <a:r>
              <a:rPr lang="en-US" sz="3200" dirty="0"/>
              <a:t>‘Every day’ Coast Guard</a:t>
            </a:r>
            <a:br>
              <a:rPr lang="en-US" sz="3200" dirty="0"/>
            </a:br>
            <a:r>
              <a:rPr lang="en-US" sz="3200" dirty="0"/>
              <a:t>Uniform</a:t>
            </a:r>
          </a:p>
        </p:txBody>
      </p:sp>
      <p:pic>
        <p:nvPicPr>
          <p:cNvPr id="77826" name="Picture 2"/>
          <p:cNvPicPr>
            <a:picLocks noChangeAspect="1" noChangeArrowheads="1"/>
          </p:cNvPicPr>
          <p:nvPr/>
        </p:nvPicPr>
        <p:blipFill>
          <a:blip r:embed="rId4" cstate="print"/>
          <a:srcRect/>
          <a:stretch>
            <a:fillRect/>
          </a:stretch>
        </p:blipFill>
        <p:spPr bwMode="auto">
          <a:xfrm>
            <a:off x="6858000" y="1752600"/>
            <a:ext cx="2007188" cy="4876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7826"/>
                                        </p:tgtEl>
                                        <p:attrNameLst>
                                          <p:attrName>style.visibility</p:attrName>
                                        </p:attrNameLst>
                                      </p:cBhvr>
                                      <p:to>
                                        <p:strVal val="visible"/>
                                      </p:to>
                                    </p:set>
                                    <p:animEffect transition="in" filter="fade">
                                      <p:cBhvr>
                                        <p:cTn id="11" dur="500"/>
                                        <p:tgtEl>
                                          <p:spTgt spid="77826"/>
                                        </p:tgtEl>
                                      </p:cBhvr>
                                    </p:animEffect>
                                  </p:childTnLst>
                                </p:cTn>
                              </p:par>
                              <p:par>
                                <p:cTn id="12" presetID="10" presetClass="entr" presetSubtype="0" fill="hold" nodeType="withEffect">
                                  <p:stCondLst>
                                    <p:cond delay="0"/>
                                  </p:stCondLst>
                                  <p:childTnLst>
                                    <p:set>
                                      <p:cBhvr>
                                        <p:cTn id="13" dur="1" fill="hold">
                                          <p:stCondLst>
                                            <p:cond delay="0"/>
                                          </p:stCondLst>
                                        </p:cTn>
                                        <p:tgtEl>
                                          <p:spTgt spid="77827"/>
                                        </p:tgtEl>
                                        <p:attrNameLst>
                                          <p:attrName>style.visibility</p:attrName>
                                        </p:attrNameLst>
                                      </p:cBhvr>
                                      <p:to>
                                        <p:strVal val="visible"/>
                                      </p:to>
                                    </p:set>
                                    <p:animEffect transition="in" filter="fade">
                                      <p:cBhvr>
                                        <p:cTn id="14" dur="500"/>
                                        <p:tgtEl>
                                          <p:spTgt spid="77827"/>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fade">
                                      <p:cBhvr>
                                        <p:cTn id="18" dur="1000"/>
                                        <p:tgtEl>
                                          <p:spTgt spid="8">
                                            <p:txEl>
                                              <p:pRg st="0" end="0"/>
                                            </p:txEl>
                                          </p:spTgt>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6" name="Content Placeholder 5"/>
          <p:cNvSpPr>
            <a:spLocks noGrp="1"/>
          </p:cNvSpPr>
          <p:nvPr>
            <p:ph idx="1"/>
          </p:nvPr>
        </p:nvSpPr>
        <p:spPr>
          <a:xfrm>
            <a:off x="682625" y="533400"/>
            <a:ext cx="7772400" cy="5562600"/>
          </a:xfrm>
        </p:spPr>
        <p:txBody>
          <a:bodyPr/>
          <a:lstStyle/>
          <a:p>
            <a:pPr algn="ctr">
              <a:buNone/>
            </a:pPr>
            <a:r>
              <a:rPr lang="en-US" sz="4000" b="1" dirty="0">
                <a:solidFill>
                  <a:srgbClr val="FFC000"/>
                </a:solidFill>
                <a:latin typeface="Arial Unicode MS" pitchFamily="34" charset="-128"/>
                <a:ea typeface="Arial Unicode MS" pitchFamily="34" charset="-128"/>
                <a:cs typeface="Arial Unicode MS" pitchFamily="34" charset="-128"/>
              </a:rPr>
              <a:t>WEAR THE UNIFORM PROPERLY </a:t>
            </a:r>
          </a:p>
          <a:p>
            <a:pPr algn="ctr">
              <a:buNone/>
            </a:pPr>
            <a:endParaRPr lang="en-US" sz="4000" b="1" dirty="0">
              <a:solidFill>
                <a:srgbClr val="FFC000"/>
              </a:solidFill>
              <a:latin typeface="Arial Unicode MS" pitchFamily="34" charset="-128"/>
              <a:ea typeface="Arial Unicode MS" pitchFamily="34" charset="-128"/>
              <a:cs typeface="Arial Unicode MS" pitchFamily="34" charset="-128"/>
            </a:endParaRPr>
          </a:p>
          <a:p>
            <a:pPr algn="ctr">
              <a:buNone/>
            </a:pPr>
            <a:r>
              <a:rPr lang="en-US" sz="4000" b="1" dirty="0">
                <a:solidFill>
                  <a:srgbClr val="FFC000"/>
                </a:solidFill>
                <a:latin typeface="Arial Unicode MS" pitchFamily="34" charset="-128"/>
                <a:ea typeface="Arial Unicode MS" pitchFamily="34" charset="-128"/>
                <a:cs typeface="Arial Unicode MS" pitchFamily="34" charset="-128"/>
              </a:rPr>
              <a:t>OR </a:t>
            </a:r>
          </a:p>
          <a:p>
            <a:pPr algn="ctr">
              <a:buNone/>
            </a:pPr>
            <a:endParaRPr lang="en-US" sz="4000" b="1" dirty="0">
              <a:solidFill>
                <a:srgbClr val="FFC000"/>
              </a:solidFill>
              <a:latin typeface="Arial Unicode MS" pitchFamily="34" charset="-128"/>
              <a:ea typeface="Arial Unicode MS" pitchFamily="34" charset="-128"/>
              <a:cs typeface="Arial Unicode MS" pitchFamily="34" charset="-128"/>
            </a:endParaRPr>
          </a:p>
          <a:p>
            <a:pPr algn="ctr">
              <a:buNone/>
            </a:pPr>
            <a:r>
              <a:rPr lang="en-US" sz="4000" b="1" dirty="0">
                <a:solidFill>
                  <a:srgbClr val="FFC000"/>
                </a:solidFill>
                <a:latin typeface="Arial Unicode MS" pitchFamily="34" charset="-128"/>
                <a:ea typeface="Arial Unicode MS" pitchFamily="34" charset="-128"/>
                <a:cs typeface="Arial Unicode MS" pitchFamily="34" charset="-128"/>
              </a:rPr>
              <a:t>DON’T WEAR IT AT ALL!</a:t>
            </a:r>
          </a:p>
          <a:p>
            <a:pPr algn="ctr">
              <a:buNone/>
            </a:pPr>
            <a:endParaRPr lang="en-US" sz="4000" b="1" dirty="0">
              <a:solidFill>
                <a:srgbClr val="FFC000"/>
              </a:solidFill>
              <a:latin typeface="Arial Unicode MS" pitchFamily="34" charset="-128"/>
              <a:ea typeface="Arial Unicode MS" pitchFamily="34" charset="-128"/>
              <a:cs typeface="Arial Unicode MS" pitchFamily="34" charset="-128"/>
            </a:endParaRPr>
          </a:p>
          <a:p>
            <a:pPr algn="ctr">
              <a:buNone/>
            </a:pPr>
            <a:r>
              <a:rPr lang="en-US" sz="4000" b="1" dirty="0">
                <a:solidFill>
                  <a:srgbClr val="FFC000"/>
                </a:solidFill>
                <a:latin typeface="Arial Unicode MS" pitchFamily="34" charset="-128"/>
                <a:ea typeface="Arial Unicode MS" pitchFamily="34" charset="-128"/>
                <a:cs typeface="Arial Unicode MS" pitchFamily="34" charset="-128"/>
              </a:rPr>
              <a:t>WE ARE “TEAM COAST GUARD”</a:t>
            </a:r>
          </a:p>
        </p:txBody>
      </p:sp>
      <p:sp>
        <p:nvSpPr>
          <p:cNvPr id="4" name="Rectangle 3"/>
          <p:cNvSpPr/>
          <p:nvPr/>
        </p:nvSpPr>
        <p:spPr bwMode="auto">
          <a:xfrm>
            <a:off x="1444625" y="3124200"/>
            <a:ext cx="6248400" cy="990600"/>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6">
                                            <p:txEl>
                                              <p:pRg st="4" end="4"/>
                                            </p:txEl>
                                          </p:spTgt>
                                        </p:tgtEl>
                                        <p:attrNameLst>
                                          <p:attrName>style.visibility</p:attrName>
                                        </p:attrNameLst>
                                      </p:cBhvr>
                                      <p:to>
                                        <p:strVal val="visible"/>
                                      </p:to>
                                    </p:set>
                                    <p:animEffect transition="in" filter="fade">
                                      <p:cBhvr>
                                        <p:cTn id="16" dur="1000"/>
                                        <p:tgtEl>
                                          <p:spTgt spid="6">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6" end="6"/>
                                            </p:txEl>
                                          </p:spTgt>
                                        </p:tgtEl>
                                        <p:attrNameLst>
                                          <p:attrName>style.visibility</p:attrName>
                                        </p:attrNameLst>
                                      </p:cBhvr>
                                      <p:to>
                                        <p:strVal val="visible"/>
                                      </p:to>
                                    </p:set>
                                    <p:animEffect transition="in" filter="fade">
                                      <p:cBhvr>
                                        <p:cTn id="24" dur="500"/>
                                        <p:tgtEl>
                                          <p:spTgt spid="6">
                                            <p:txEl>
                                              <p:pRg st="6" end="6"/>
                                            </p:txEl>
                                          </p:spTgt>
                                        </p:tgtEl>
                                      </p:cBhvr>
                                    </p:animEffect>
                                  </p:childTnLst>
                                </p:cTn>
                              </p:par>
                              <p:par>
                                <p:cTn id="25" presetID="9" presetClass="emph" presetSubtype="0" nodeType="withEffect">
                                  <p:stCondLst>
                                    <p:cond delay="0"/>
                                  </p:stCondLst>
                                  <p:childTnLst>
                                    <p:set>
                                      <p:cBhvr rctx="PPT">
                                        <p:cTn id="26" dur="indefinite"/>
                                        <p:tgtEl>
                                          <p:spTgt spid="6">
                                            <p:txEl>
                                              <p:pRg st="0" end="0"/>
                                            </p:txEl>
                                          </p:spTgt>
                                        </p:tgtEl>
                                        <p:attrNameLst>
                                          <p:attrName>style.opacity</p:attrName>
                                        </p:attrNameLst>
                                      </p:cBhvr>
                                      <p:to>
                                        <p:strVal val="0.5"/>
                                      </p:to>
                                    </p:set>
                                    <p:animEffect filter="image" prLst="opacity: 0.5">
                                      <p:cBhvr rctx="IE">
                                        <p:cTn id="27" dur="indefinite"/>
                                        <p:tgtEl>
                                          <p:spTgt spid="6">
                                            <p:txEl>
                                              <p:pRg st="0" end="0"/>
                                            </p:txEl>
                                          </p:spTgt>
                                        </p:tgtEl>
                                      </p:cBhvr>
                                    </p:animEffect>
                                  </p:childTnLst>
                                </p:cTn>
                              </p:par>
                              <p:par>
                                <p:cTn id="28" presetID="9" presetClass="emph" presetSubtype="0" nodeType="withEffect">
                                  <p:stCondLst>
                                    <p:cond delay="0"/>
                                  </p:stCondLst>
                                  <p:childTnLst>
                                    <p:set>
                                      <p:cBhvr rctx="PPT">
                                        <p:cTn id="29" dur="indefinite"/>
                                        <p:tgtEl>
                                          <p:spTgt spid="6">
                                            <p:txEl>
                                              <p:pRg st="2" end="2"/>
                                            </p:txEl>
                                          </p:spTgt>
                                        </p:tgtEl>
                                        <p:attrNameLst>
                                          <p:attrName>style.opacity</p:attrName>
                                        </p:attrNameLst>
                                      </p:cBhvr>
                                      <p:to>
                                        <p:strVal val="0.5"/>
                                      </p:to>
                                    </p:set>
                                    <p:animEffect filter="image" prLst="opacity: 0.5">
                                      <p:cBhvr rctx="IE">
                                        <p:cTn id="30" dur="indefinite"/>
                                        <p:tgtEl>
                                          <p:spTgt spid="6">
                                            <p:txEl>
                                              <p:pRg st="2" end="2"/>
                                            </p:txEl>
                                          </p:spTgt>
                                        </p:tgtEl>
                                      </p:cBhvr>
                                    </p:animEffect>
                                  </p:childTnLst>
                                </p:cTn>
                              </p:par>
                              <p:par>
                                <p:cTn id="31" presetID="9" presetClass="emph" presetSubtype="0" nodeType="withEffect">
                                  <p:stCondLst>
                                    <p:cond delay="0"/>
                                  </p:stCondLst>
                                  <p:childTnLst>
                                    <p:set>
                                      <p:cBhvr rctx="PPT">
                                        <p:cTn id="32" dur="indefinite"/>
                                        <p:tgtEl>
                                          <p:spTgt spid="6">
                                            <p:txEl>
                                              <p:pRg st="4" end="4"/>
                                            </p:txEl>
                                          </p:spTgt>
                                        </p:tgtEl>
                                        <p:attrNameLst>
                                          <p:attrName>style.opacity</p:attrName>
                                        </p:attrNameLst>
                                      </p:cBhvr>
                                      <p:to>
                                        <p:strVal val="0.5"/>
                                      </p:to>
                                    </p:set>
                                    <p:animEffect filter="image" prLst="opacity: 0.5">
                                      <p:cBhvr rctx="IE">
                                        <p:cTn id="33" dur="indefinite"/>
                                        <p:tgtEl>
                                          <p:spTgt spid="6">
                                            <p:txEl>
                                              <p:pRg st="4" end="4"/>
                                            </p:txEl>
                                          </p:spTgt>
                                        </p:tgtEl>
                                      </p:cBhvr>
                                    </p:animEffect>
                                  </p:childTnLst>
                                </p:cTn>
                              </p:par>
                              <p:par>
                                <p:cTn id="34" presetID="10" presetClass="exit" presetSubtype="0" fill="hold" grpId="1" nodeType="withEffect">
                                  <p:stCondLst>
                                    <p:cond delay="0"/>
                                  </p:stCondLst>
                                  <p:childTnLst>
                                    <p:animEffect transition="out" filter="fade">
                                      <p:cBhvr>
                                        <p:cTn id="35" dur="1000"/>
                                        <p:tgtEl>
                                          <p:spTgt spid="4"/>
                                        </p:tgtEl>
                                      </p:cBhvr>
                                    </p:animEffect>
                                    <p:set>
                                      <p:cBhvr>
                                        <p:cTn id="36"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624" y="609600"/>
            <a:ext cx="7927975" cy="5486400"/>
          </a:xfrm>
        </p:spPr>
        <p:txBody>
          <a:bodyPr/>
          <a:lstStyle/>
          <a:p>
            <a:pPr algn="r"/>
            <a:r>
              <a:rPr lang="en-US" dirty="0"/>
              <a:t>End of Presentation</a:t>
            </a:r>
            <a:br>
              <a:rPr lang="en-US" dirty="0"/>
            </a:br>
            <a:br>
              <a:rPr lang="en-US" dirty="0"/>
            </a:br>
            <a:r>
              <a:rPr lang="en-US" dirty="0"/>
              <a:t>THANK YOU!</a:t>
            </a:r>
            <a:br>
              <a:rPr lang="en-US" dirty="0"/>
            </a:br>
            <a:br>
              <a:rPr lang="en-US" dirty="0"/>
            </a:br>
            <a:br>
              <a:rPr lang="en-US" dirty="0"/>
            </a:br>
            <a:br>
              <a:rPr lang="en-US" dirty="0"/>
            </a:br>
            <a:r>
              <a:rPr lang="en-US" sz="1000" dirty="0"/>
              <a:t>Wally Smith</a:t>
            </a:r>
            <a:br>
              <a:rPr lang="en-US" sz="1000" dirty="0"/>
            </a:br>
            <a:r>
              <a:rPr lang="en-US" sz="1000"/>
              <a:t>District 11N Chief of Staff</a:t>
            </a:r>
            <a:endParaRPr lang="en-US" dirty="0"/>
          </a:p>
        </p:txBody>
      </p:sp>
      <p:sp>
        <p:nvSpPr>
          <p:cNvPr id="7" name="Content Placeholder 6"/>
          <p:cNvSpPr>
            <a:spLocks noGrp="1"/>
          </p:cNvSpPr>
          <p:nvPr>
            <p:ph idx="1"/>
          </p:nvPr>
        </p:nvSpPr>
        <p:spPr>
          <a:xfrm>
            <a:off x="762001" y="4038600"/>
            <a:ext cx="6172200" cy="1905000"/>
          </a:xfrm>
        </p:spPr>
        <p:txBody>
          <a:bodyPr/>
          <a:lstStyle/>
          <a:p>
            <a:pPr algn="ctr">
              <a:buNone/>
            </a:pPr>
            <a:endParaRPr lang="en-US" dirty="0"/>
          </a:p>
          <a:p>
            <a:pPr algn="ctr">
              <a:buNone/>
            </a:pPr>
            <a:endParaRPr lang="en-US" dirty="0"/>
          </a:p>
          <a:p>
            <a:pPr algn="ctr">
              <a:buNone/>
            </a:pPr>
            <a:endParaRPr lang="en-US" dirty="0"/>
          </a:p>
          <a:p>
            <a:pPr algn="ctr">
              <a:buNone/>
            </a:pPr>
            <a:r>
              <a:rPr lang="en-US" sz="3600" b="1" dirty="0">
                <a:solidFill>
                  <a:srgbClr val="92D050"/>
                </a:solidFill>
                <a:latin typeface="Comic Sans MS" pitchFamily="66" charset="0"/>
              </a:rPr>
              <a:t>SEMPER GUMBY!</a:t>
            </a:r>
          </a:p>
        </p:txBody>
      </p:sp>
      <p:pic>
        <p:nvPicPr>
          <p:cNvPr id="75778" name="Picture 2" descr="F:\My Pictures\AA Aux PPt Photos\Copy of P1010012.JPG"/>
          <p:cNvPicPr>
            <a:picLocks noChangeAspect="1" noChangeArrowheads="1"/>
          </p:cNvPicPr>
          <p:nvPr/>
        </p:nvPicPr>
        <p:blipFill>
          <a:blip r:embed="rId2" cstate="print"/>
          <a:srcRect/>
          <a:stretch>
            <a:fillRect/>
          </a:stretch>
        </p:blipFill>
        <p:spPr bwMode="auto">
          <a:xfrm>
            <a:off x="533400" y="2438400"/>
            <a:ext cx="2235186" cy="27162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5778"/>
                                        </p:tgtEl>
                                        <p:attrNameLst>
                                          <p:attrName>style.visibility</p:attrName>
                                        </p:attrNameLst>
                                      </p:cBhvr>
                                      <p:to>
                                        <p:strVal val="visible"/>
                                      </p:to>
                                    </p:set>
                                    <p:animEffect transition="in" filter="fade">
                                      <p:cBhvr>
                                        <p:cTn id="11" dur="1000"/>
                                        <p:tgtEl>
                                          <p:spTgt spid="75778"/>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fade">
                                      <p:cBhvr>
                                        <p:cTn id="15"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667000" y="228600"/>
            <a:ext cx="5638800" cy="990600"/>
          </a:xfrm>
        </p:spPr>
        <p:txBody>
          <a:bodyPr/>
          <a:lstStyle/>
          <a:p>
            <a:r>
              <a:rPr lang="en-US" dirty="0"/>
              <a:t>Tropical Blue</a:t>
            </a:r>
          </a:p>
        </p:txBody>
      </p:sp>
      <p:sp>
        <p:nvSpPr>
          <p:cNvPr id="12291" name="Rectangle 3"/>
          <p:cNvSpPr>
            <a:spLocks noGrp="1" noChangeArrowheads="1"/>
          </p:cNvSpPr>
          <p:nvPr>
            <p:ph type="body" idx="1"/>
          </p:nvPr>
        </p:nvSpPr>
        <p:spPr>
          <a:xfrm>
            <a:off x="2362200" y="1295400"/>
            <a:ext cx="6629400" cy="5410200"/>
          </a:xfrm>
        </p:spPr>
        <p:txBody>
          <a:bodyPr/>
          <a:lstStyle/>
          <a:p>
            <a:pPr eaLnBrk="1" hangingPunct="1"/>
            <a:endParaRPr lang="en-US" sz="2800" dirty="0"/>
          </a:p>
          <a:p>
            <a:pPr eaLnBrk="1" hangingPunct="1"/>
            <a:r>
              <a:rPr lang="en-US" dirty="0"/>
              <a:t>For women who will be more comfortable in a size larger than those offered at the UDC. </a:t>
            </a:r>
          </a:p>
          <a:p>
            <a:pPr eaLnBrk="1" hangingPunct="1"/>
            <a:endParaRPr lang="en-US" dirty="0"/>
          </a:p>
          <a:p>
            <a:pPr eaLnBrk="1" hangingPunct="1"/>
            <a:r>
              <a:rPr lang="en-US" dirty="0"/>
              <a:t>The shirt does not need to be tucked into the pants when worn. </a:t>
            </a:r>
          </a:p>
          <a:p>
            <a:pPr eaLnBrk="1" hangingPunct="1"/>
            <a:endParaRPr lang="en-US" dirty="0"/>
          </a:p>
          <a:p>
            <a:pPr eaLnBrk="1" hangingPunct="1"/>
            <a:r>
              <a:rPr lang="en-US" dirty="0"/>
              <a:t>It can be ordered from the Auxiliary Association (see National web site)</a:t>
            </a:r>
          </a:p>
          <a:p>
            <a:pPr>
              <a:buNone/>
            </a:pPr>
            <a:endParaRPr lang="en-US" sz="2800" dirty="0"/>
          </a:p>
        </p:txBody>
      </p:sp>
      <p:sp>
        <p:nvSpPr>
          <p:cNvPr id="7" name="Rectangle 6"/>
          <p:cNvSpPr/>
          <p:nvPr/>
        </p:nvSpPr>
        <p:spPr>
          <a:xfrm>
            <a:off x="0" y="1524000"/>
            <a:ext cx="2783633" cy="461665"/>
          </a:xfrm>
          <a:prstGeom prst="rect">
            <a:avLst/>
          </a:prstGeom>
        </p:spPr>
        <p:txBody>
          <a:bodyPr wrap="square">
            <a:spAutoFit/>
          </a:bodyPr>
          <a:lstStyle/>
          <a:p>
            <a:r>
              <a:rPr lang="en-US" b="1" dirty="0">
                <a:solidFill>
                  <a:srgbClr val="FFC000"/>
                </a:solidFill>
                <a:effectLst>
                  <a:outerShdw blurRad="38100" dist="38100" dir="2700000" algn="tl">
                    <a:srgbClr val="000000">
                      <a:alpha val="43137"/>
                    </a:srgbClr>
                  </a:outerShdw>
                </a:effectLst>
              </a:rPr>
              <a:t>Tunic Over-Blouse</a:t>
            </a:r>
          </a:p>
        </p:txBody>
      </p:sp>
      <p:pic>
        <p:nvPicPr>
          <p:cNvPr id="8" name="Content Placeholder 4" descr="Womens Tunic.jpg"/>
          <p:cNvPicPr>
            <a:picLocks noChangeAspect="1"/>
          </p:cNvPicPr>
          <p:nvPr/>
        </p:nvPicPr>
        <p:blipFill>
          <a:blip r:embed="rId2" cstate="print"/>
          <a:srcRect/>
          <a:stretch>
            <a:fillRect/>
          </a:stretch>
        </p:blipFill>
        <p:spPr bwMode="auto">
          <a:xfrm>
            <a:off x="381000" y="1981201"/>
            <a:ext cx="1907931" cy="4724400"/>
          </a:xfrm>
          <a:prstGeom prst="rect">
            <a:avLst/>
          </a:prstGeom>
          <a:noFill/>
          <a:ln w="9525">
            <a:noFill/>
            <a:miter lim="800000"/>
            <a:headEnd/>
            <a:tailEnd/>
          </a:ln>
        </p:spPr>
      </p:pic>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500"/>
                                        <p:tgtEl>
                                          <p:spTgt spid="1229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2291">
                                            <p:txEl>
                                              <p:pRg st="1" end="1"/>
                                            </p:txEl>
                                          </p:spTgt>
                                        </p:tgtEl>
                                        <p:attrNameLst>
                                          <p:attrName>style.visibility</p:attrName>
                                        </p:attrNameLst>
                                      </p:cBhvr>
                                      <p:to>
                                        <p:strVal val="visible"/>
                                      </p:to>
                                    </p:set>
                                    <p:animEffect transition="in" filter="fade">
                                      <p:cBhvr>
                                        <p:cTn id="19" dur="1000"/>
                                        <p:tgtEl>
                                          <p:spTgt spid="12291">
                                            <p:txEl>
                                              <p:pRg st="1" end="1"/>
                                            </p:txEl>
                                          </p:spTgt>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12291">
                                            <p:txEl>
                                              <p:pRg st="3" end="3"/>
                                            </p:txEl>
                                          </p:spTgt>
                                        </p:tgtEl>
                                        <p:attrNameLst>
                                          <p:attrName>style.visibility</p:attrName>
                                        </p:attrNameLst>
                                      </p:cBhvr>
                                      <p:to>
                                        <p:strVal val="visible"/>
                                      </p:to>
                                    </p:set>
                                    <p:animEffect transition="in" filter="fade">
                                      <p:cBhvr>
                                        <p:cTn id="23" dur="1000"/>
                                        <p:tgtEl>
                                          <p:spTgt spid="12291">
                                            <p:txEl>
                                              <p:pRg st="3" end="3"/>
                                            </p:txEl>
                                          </p:spTgt>
                                        </p:tgtEl>
                                      </p:cBhvr>
                                    </p:animEffect>
                                  </p:childTnLst>
                                </p:cTn>
                              </p:par>
                            </p:childTnLst>
                          </p:cTn>
                        </p:par>
                        <p:par>
                          <p:cTn id="24" fill="hold">
                            <p:stCondLst>
                              <p:cond delay="4000"/>
                            </p:stCondLst>
                            <p:childTnLst>
                              <p:par>
                                <p:cTn id="25" presetID="10" presetClass="entr" presetSubtype="0" fill="hold" nodeType="afterEffect">
                                  <p:stCondLst>
                                    <p:cond delay="0"/>
                                  </p:stCondLst>
                                  <p:childTnLst>
                                    <p:set>
                                      <p:cBhvr>
                                        <p:cTn id="26" dur="1" fill="hold">
                                          <p:stCondLst>
                                            <p:cond delay="0"/>
                                          </p:stCondLst>
                                        </p:cTn>
                                        <p:tgtEl>
                                          <p:spTgt spid="12291">
                                            <p:txEl>
                                              <p:pRg st="5" end="5"/>
                                            </p:txEl>
                                          </p:spTgt>
                                        </p:tgtEl>
                                        <p:attrNameLst>
                                          <p:attrName>style.visibility</p:attrName>
                                        </p:attrNameLst>
                                      </p:cBhvr>
                                      <p:to>
                                        <p:strVal val="visible"/>
                                      </p:to>
                                    </p:set>
                                    <p:animEffect transition="in" filter="fade">
                                      <p:cBhvr>
                                        <p:cTn id="27" dur="1000"/>
                                        <p:tgtEl>
                                          <p:spTgt spid="122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667000" y="228600"/>
            <a:ext cx="5638800" cy="990600"/>
          </a:xfrm>
        </p:spPr>
        <p:txBody>
          <a:bodyPr/>
          <a:lstStyle/>
          <a:p>
            <a:r>
              <a:rPr lang="en-US" dirty="0"/>
              <a:t>Cover </a:t>
            </a:r>
            <a:r>
              <a:rPr lang="en-US" sz="2800" dirty="0"/>
              <a:t>– Tropical Blue</a:t>
            </a:r>
          </a:p>
        </p:txBody>
      </p:sp>
      <p:sp>
        <p:nvSpPr>
          <p:cNvPr id="12291" name="Rectangle 3"/>
          <p:cNvSpPr>
            <a:spLocks noGrp="1" noChangeArrowheads="1"/>
          </p:cNvSpPr>
          <p:nvPr>
            <p:ph type="body" idx="1"/>
          </p:nvPr>
        </p:nvSpPr>
        <p:spPr>
          <a:xfrm>
            <a:off x="381000" y="1447800"/>
            <a:ext cx="8610600" cy="5257800"/>
          </a:xfrm>
        </p:spPr>
        <p:txBody>
          <a:bodyPr/>
          <a:lstStyle/>
          <a:p>
            <a:pPr eaLnBrk="1" hangingPunct="1"/>
            <a:r>
              <a:rPr lang="en-US" dirty="0"/>
              <a:t>Garrison Cap: Unisex</a:t>
            </a:r>
          </a:p>
          <a:p>
            <a:pPr lvl="1" eaLnBrk="1" hangingPunct="1"/>
            <a:r>
              <a:rPr lang="en-US" sz="3200" dirty="0"/>
              <a:t>Should be worn parallel to ground.</a:t>
            </a:r>
          </a:p>
          <a:p>
            <a:pPr lvl="1" eaLnBrk="1" hangingPunct="1"/>
            <a:r>
              <a:rPr lang="en-US" sz="3200" dirty="0"/>
              <a:t>Squared up on head. </a:t>
            </a:r>
            <a:r>
              <a:rPr lang="en-US" sz="3200" u="sng" dirty="0"/>
              <a:t>No</a:t>
            </a:r>
            <a:r>
              <a:rPr lang="en-US" sz="3200" dirty="0"/>
              <a:t> tilt of any kind.</a:t>
            </a:r>
          </a:p>
          <a:p>
            <a:pPr lvl="1" eaLnBrk="1" hangingPunct="1"/>
            <a:r>
              <a:rPr lang="en-US" sz="3200" dirty="0"/>
              <a:t>Crease front lined up with nose vertically.</a:t>
            </a:r>
          </a:p>
          <a:p>
            <a:pPr lvl="1" eaLnBrk="1" hangingPunct="1"/>
            <a:r>
              <a:rPr lang="en-US" sz="3200" dirty="0"/>
              <a:t>Garrison Cap Device worn, 2”back,1 ½” up left side.</a:t>
            </a:r>
          </a:p>
          <a:p>
            <a:pPr lvl="1" eaLnBrk="1" hangingPunct="1"/>
            <a:r>
              <a:rPr lang="en-US" sz="3200" dirty="0"/>
              <a:t>Metal office insignia or member device same spacing right side of face looking forward.</a:t>
            </a:r>
          </a:p>
          <a:p>
            <a:endParaRPr lang="en-US" sz="2800" dirty="0"/>
          </a:p>
        </p:txBody>
      </p:sp>
      <p:pic>
        <p:nvPicPr>
          <p:cNvPr id="49153" name="Picture 1"/>
          <p:cNvPicPr>
            <a:picLocks noChangeAspect="1" noChangeArrowheads="1"/>
          </p:cNvPicPr>
          <p:nvPr/>
        </p:nvPicPr>
        <p:blipFill>
          <a:blip r:embed="rId2" cstate="print"/>
          <a:srcRect/>
          <a:stretch>
            <a:fillRect/>
          </a:stretch>
        </p:blipFill>
        <p:spPr bwMode="auto">
          <a:xfrm>
            <a:off x="6324600" y="4572000"/>
            <a:ext cx="2609850" cy="2143125"/>
          </a:xfrm>
          <a:prstGeom prst="rect">
            <a:avLst/>
          </a:prstGeom>
          <a:noFill/>
          <a:ln w="9525">
            <a:noFill/>
            <a:miter lim="800000"/>
            <a:headEnd/>
            <a:tailEnd/>
          </a:ln>
        </p:spPr>
      </p:pic>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1000"/>
                                        <p:tgtEl>
                                          <p:spTgt spid="12290"/>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12291">
                                            <p:txEl>
                                              <p:pRg st="0" end="0"/>
                                            </p:txEl>
                                          </p:spTgt>
                                        </p:tgtEl>
                                        <p:attrNameLst>
                                          <p:attrName>style.visibility</p:attrName>
                                        </p:attrNameLst>
                                      </p:cBhvr>
                                      <p:to>
                                        <p:strVal val="visible"/>
                                      </p:to>
                                    </p:set>
                                    <p:anim calcmode="lin" valueType="num">
                                      <p:cBhvr additive="base">
                                        <p:cTn id="11" dur="1000" fill="hold"/>
                                        <p:tgtEl>
                                          <p:spTgt spid="12291">
                                            <p:txEl>
                                              <p:pRg st="0" end="0"/>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122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2291">
                                            <p:txEl>
                                              <p:pRg st="1" end="1"/>
                                            </p:txEl>
                                          </p:spTgt>
                                        </p:tgtEl>
                                        <p:attrNameLst>
                                          <p:attrName>style.visibility</p:attrName>
                                        </p:attrNameLst>
                                      </p:cBhvr>
                                      <p:to>
                                        <p:strVal val="visible"/>
                                      </p:to>
                                    </p:set>
                                    <p:anim calcmode="lin" valueType="num">
                                      <p:cBhvr additive="base">
                                        <p:cTn id="17" dur="500" fill="hold"/>
                                        <p:tgtEl>
                                          <p:spTgt spid="12291">
                                            <p:txEl>
                                              <p:pRg st="1" end="1"/>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22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2291">
                                            <p:txEl>
                                              <p:pRg st="2" end="2"/>
                                            </p:txEl>
                                          </p:spTgt>
                                        </p:tgtEl>
                                        <p:attrNameLst>
                                          <p:attrName>style.visibility</p:attrName>
                                        </p:attrNameLst>
                                      </p:cBhvr>
                                      <p:to>
                                        <p:strVal val="visible"/>
                                      </p:to>
                                    </p:set>
                                    <p:anim calcmode="lin" valueType="num">
                                      <p:cBhvr additive="base">
                                        <p:cTn id="23" dur="500" fill="hold"/>
                                        <p:tgtEl>
                                          <p:spTgt spid="12291">
                                            <p:txEl>
                                              <p:pRg st="2" end="2"/>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22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12291">
                                            <p:txEl>
                                              <p:pRg st="3" end="3"/>
                                            </p:txEl>
                                          </p:spTgt>
                                        </p:tgtEl>
                                        <p:attrNameLst>
                                          <p:attrName>style.visibility</p:attrName>
                                        </p:attrNameLst>
                                      </p:cBhvr>
                                      <p:to>
                                        <p:strVal val="visible"/>
                                      </p:to>
                                    </p:set>
                                    <p:anim calcmode="lin" valueType="num">
                                      <p:cBhvr additive="base">
                                        <p:cTn id="29" dur="500" fill="hold"/>
                                        <p:tgtEl>
                                          <p:spTgt spid="12291">
                                            <p:txEl>
                                              <p:pRg st="3" end="3"/>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1229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12291">
                                            <p:txEl>
                                              <p:pRg st="4" end="4"/>
                                            </p:txEl>
                                          </p:spTgt>
                                        </p:tgtEl>
                                        <p:attrNameLst>
                                          <p:attrName>style.visibility</p:attrName>
                                        </p:attrNameLst>
                                      </p:cBhvr>
                                      <p:to>
                                        <p:strVal val="visible"/>
                                      </p:to>
                                    </p:set>
                                    <p:anim calcmode="lin" valueType="num">
                                      <p:cBhvr additive="base">
                                        <p:cTn id="35" dur="500" fill="hold"/>
                                        <p:tgtEl>
                                          <p:spTgt spid="12291">
                                            <p:txEl>
                                              <p:pRg st="4" end="4"/>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12291">
                                            <p:txEl>
                                              <p:pRg st="4" end="4"/>
                                            </p:txEl>
                                          </p:spTgt>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49153"/>
                                        </p:tgtEl>
                                        <p:attrNameLst>
                                          <p:attrName>style.visibility</p:attrName>
                                        </p:attrNameLst>
                                      </p:cBhvr>
                                      <p:to>
                                        <p:strVal val="visible"/>
                                      </p:to>
                                    </p:set>
                                    <p:animEffect transition="in" filter="fade">
                                      <p:cBhvr>
                                        <p:cTn id="40" dur="1000"/>
                                        <p:tgtEl>
                                          <p:spTgt spid="49153"/>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12291">
                                            <p:txEl>
                                              <p:pRg st="5" end="5"/>
                                            </p:txEl>
                                          </p:spTgt>
                                        </p:tgtEl>
                                        <p:attrNameLst>
                                          <p:attrName>style.visibility</p:attrName>
                                        </p:attrNameLst>
                                      </p:cBhvr>
                                      <p:to>
                                        <p:strVal val="visible"/>
                                      </p:to>
                                    </p:set>
                                    <p:anim calcmode="lin" valueType="num">
                                      <p:cBhvr additive="base">
                                        <p:cTn id="45" dur="500" fill="hold"/>
                                        <p:tgtEl>
                                          <p:spTgt spid="12291">
                                            <p:txEl>
                                              <p:pRg st="5" end="5"/>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12291">
                                            <p:txEl>
                                              <p:pRg st="5" end="5"/>
                                            </p:txEl>
                                          </p:spTgt>
                                        </p:tgtEl>
                                        <p:attrNameLst>
                                          <p:attrName>ppt_y</p:attrName>
                                        </p:attrNameLst>
                                      </p:cBhvr>
                                      <p:tavLst>
                                        <p:tav tm="0">
                                          <p:val>
                                            <p:strVal val="#ppt_y"/>
                                          </p:val>
                                        </p:tav>
                                        <p:tav tm="100000">
                                          <p:val>
                                            <p:strVal val="#ppt_y"/>
                                          </p:val>
                                        </p:tav>
                                      </p:tavLst>
                                    </p:anim>
                                  </p:childTnLst>
                                </p:cTn>
                              </p:par>
                              <p:par>
                                <p:cTn id="47" presetID="10" presetClass="exit" presetSubtype="0" fill="hold" nodeType="withEffect">
                                  <p:stCondLst>
                                    <p:cond delay="0"/>
                                  </p:stCondLst>
                                  <p:childTnLst>
                                    <p:animEffect transition="out" filter="fade">
                                      <p:cBhvr>
                                        <p:cTn id="48" dur="500"/>
                                        <p:tgtEl>
                                          <p:spTgt spid="49153"/>
                                        </p:tgtEl>
                                      </p:cBhvr>
                                    </p:animEffect>
                                    <p:set>
                                      <p:cBhvr>
                                        <p:cTn id="49" dur="1" fill="hold">
                                          <p:stCondLst>
                                            <p:cond delay="499"/>
                                          </p:stCondLst>
                                        </p:cTn>
                                        <p:tgtEl>
                                          <p:spTgt spid="491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uiExpand="1"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04800" y="304800"/>
            <a:ext cx="8153400" cy="1066800"/>
          </a:xfrm>
        </p:spPr>
        <p:txBody>
          <a:bodyPr/>
          <a:lstStyle/>
          <a:p>
            <a:pPr algn="ctr"/>
            <a:r>
              <a:rPr lang="en-US" dirty="0"/>
              <a:t>       </a:t>
            </a:r>
            <a:r>
              <a:rPr lang="en-US" u="sng" dirty="0"/>
              <a:t>Garrison Cap</a:t>
            </a:r>
          </a:p>
        </p:txBody>
      </p:sp>
      <p:sp>
        <p:nvSpPr>
          <p:cNvPr id="9219" name="Rectangle 3"/>
          <p:cNvSpPr>
            <a:spLocks noGrp="1" noChangeArrowheads="1"/>
          </p:cNvSpPr>
          <p:nvPr>
            <p:ph type="body" idx="1"/>
          </p:nvPr>
        </p:nvSpPr>
        <p:spPr>
          <a:xfrm>
            <a:off x="304800" y="1828800"/>
            <a:ext cx="8839200" cy="4800600"/>
          </a:xfrm>
        </p:spPr>
        <p:txBody>
          <a:bodyPr/>
          <a:lstStyle/>
          <a:p>
            <a:pPr>
              <a:buNone/>
            </a:pPr>
            <a:endParaRPr lang="en-US" sz="2400" dirty="0"/>
          </a:p>
        </p:txBody>
      </p:sp>
      <p:pic>
        <p:nvPicPr>
          <p:cNvPr id="6" name="Picture 2" descr="C:\Documents and Settings\Wally Smith\Desktop\My Pictures\C G Aux Photos\P1010018.JPG"/>
          <p:cNvPicPr>
            <a:picLocks noChangeAspect="1" noChangeArrowheads="1"/>
          </p:cNvPicPr>
          <p:nvPr/>
        </p:nvPicPr>
        <p:blipFill>
          <a:blip r:embed="rId2" cstate="print"/>
          <a:srcRect/>
          <a:stretch>
            <a:fillRect/>
          </a:stretch>
        </p:blipFill>
        <p:spPr bwMode="auto">
          <a:xfrm>
            <a:off x="2743200" y="1828800"/>
            <a:ext cx="4483061" cy="2895600"/>
          </a:xfrm>
          <a:prstGeom prst="rect">
            <a:avLst/>
          </a:prstGeom>
          <a:noFill/>
        </p:spPr>
      </p:pic>
      <p:sp>
        <p:nvSpPr>
          <p:cNvPr id="10" name="Rounded Rectangle 9"/>
          <p:cNvSpPr/>
          <p:nvPr/>
        </p:nvSpPr>
        <p:spPr bwMode="auto">
          <a:xfrm>
            <a:off x="3733800" y="4953000"/>
            <a:ext cx="2590800" cy="533400"/>
          </a:xfrm>
          <a:prstGeom prst="roundRect">
            <a:avLst/>
          </a:prstGeom>
          <a:solidFill>
            <a:schemeClr val="accent3">
              <a:lumMod val="1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Garrison Cap</a:t>
            </a:r>
          </a:p>
        </p:txBody>
      </p:sp>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10" grpId="0" animBg="1"/>
    </p:bldLst>
  </p:timing>
</p:sld>
</file>

<file path=ppt/theme/theme1.xml><?xml version="1.0" encoding="utf-8"?>
<a:theme xmlns:a="http://schemas.openxmlformats.org/drawingml/2006/main" name="Train_s.pot">
  <a:themeElements>
    <a:clrScheme name="Train_s.pot 1">
      <a:dk1>
        <a:srgbClr val="000000"/>
      </a:dk1>
      <a:lt1>
        <a:srgbClr val="FFFFFF"/>
      </a:lt1>
      <a:dk2>
        <a:srgbClr val="0000FF"/>
      </a:dk2>
      <a:lt2>
        <a:srgbClr val="FFCC66"/>
      </a:lt2>
      <a:accent1>
        <a:srgbClr val="00FFFF"/>
      </a:accent1>
      <a:accent2>
        <a:srgbClr val="FFFF00"/>
      </a:accent2>
      <a:accent3>
        <a:srgbClr val="AAAAFF"/>
      </a:accent3>
      <a:accent4>
        <a:srgbClr val="DADADA"/>
      </a:accent4>
      <a:accent5>
        <a:srgbClr val="AAFFFF"/>
      </a:accent5>
      <a:accent6>
        <a:srgbClr val="E7E700"/>
      </a:accent6>
      <a:hlink>
        <a:srgbClr val="FF0033"/>
      </a:hlink>
      <a:folHlink>
        <a:srgbClr val="3366FF"/>
      </a:folHlink>
    </a:clrScheme>
    <a:fontScheme name="Train_s.pot">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rain_s.pot 1">
        <a:dk1>
          <a:srgbClr val="000000"/>
        </a:dk1>
        <a:lt1>
          <a:srgbClr val="FFFFFF"/>
        </a:lt1>
        <a:dk2>
          <a:srgbClr val="0000FF"/>
        </a:dk2>
        <a:lt2>
          <a:srgbClr val="FFCC66"/>
        </a:lt2>
        <a:accent1>
          <a:srgbClr val="00FFFF"/>
        </a:accent1>
        <a:accent2>
          <a:srgbClr val="FFFF00"/>
        </a:accent2>
        <a:accent3>
          <a:srgbClr val="AAAAFF"/>
        </a:accent3>
        <a:accent4>
          <a:srgbClr val="DADADA"/>
        </a:accent4>
        <a:accent5>
          <a:srgbClr val="AAFFFF"/>
        </a:accent5>
        <a:accent6>
          <a:srgbClr val="E7E700"/>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Train_s.pot 2">
        <a:dk1>
          <a:srgbClr val="000000"/>
        </a:dk1>
        <a:lt1>
          <a:srgbClr val="FFFFFF"/>
        </a:lt1>
        <a:dk2>
          <a:srgbClr val="000000"/>
        </a:dk2>
        <a:lt2>
          <a:srgbClr val="CCECFF"/>
        </a:lt2>
        <a:accent1>
          <a:srgbClr val="6699FF"/>
        </a:accent1>
        <a:accent2>
          <a:srgbClr val="00CCCC"/>
        </a:accent2>
        <a:accent3>
          <a:srgbClr val="FFFFFF"/>
        </a:accent3>
        <a:accent4>
          <a:srgbClr val="000000"/>
        </a:accent4>
        <a:accent5>
          <a:srgbClr val="B8CAFF"/>
        </a:accent5>
        <a:accent6>
          <a:srgbClr val="00B9B9"/>
        </a:accent6>
        <a:hlink>
          <a:srgbClr val="CC99FF"/>
        </a:hlink>
        <a:folHlink>
          <a:srgbClr val="66CCFF"/>
        </a:folHlink>
      </a:clrScheme>
      <a:clrMap bg1="lt1" tx1="dk1" bg2="lt2" tx2="dk2" accent1="accent1" accent2="accent2" accent3="accent3" accent4="accent4" accent5="accent5" accent6="accent6" hlink="hlink" folHlink="folHlink"/>
    </a:extraClrScheme>
    <a:extraClrScheme>
      <a:clrScheme name="Train_s.pot 3">
        <a:dk1>
          <a:srgbClr val="000000"/>
        </a:dk1>
        <a:lt1>
          <a:srgbClr val="FFFFFF"/>
        </a:lt1>
        <a:dk2>
          <a:srgbClr val="000000"/>
        </a:dk2>
        <a:lt2>
          <a:srgbClr val="FFFFFF"/>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
      <a:clrScheme name="Train_s.pot 4">
        <a:dk1>
          <a:srgbClr val="000000"/>
        </a:dk1>
        <a:lt1>
          <a:srgbClr val="FFFFFF"/>
        </a:lt1>
        <a:dk2>
          <a:srgbClr val="008080"/>
        </a:dk2>
        <a:lt2>
          <a:srgbClr val="FFCC66"/>
        </a:lt2>
        <a:accent1>
          <a:srgbClr val="0099CC"/>
        </a:accent1>
        <a:accent2>
          <a:srgbClr val="FFFF00"/>
        </a:accent2>
        <a:accent3>
          <a:srgbClr val="AAC0C0"/>
        </a:accent3>
        <a:accent4>
          <a:srgbClr val="DADADA"/>
        </a:accent4>
        <a:accent5>
          <a:srgbClr val="AACAE2"/>
        </a:accent5>
        <a:accent6>
          <a:srgbClr val="E7E700"/>
        </a:accent6>
        <a:hlink>
          <a:srgbClr val="6600CC"/>
        </a:hlink>
        <a:folHlink>
          <a:srgbClr val="009999"/>
        </a:folHlink>
      </a:clrScheme>
      <a:clrMap bg1="dk2" tx1="lt1" bg2="dk1" tx2="lt2" accent1="accent1" accent2="accent2" accent3="accent3" accent4="accent4" accent5="accent5" accent6="accent6" hlink="hlink" folHlink="folHlink"/>
    </a:extraClrScheme>
    <a:extraClrScheme>
      <a:clrScheme name="Train_s.pot 5">
        <a:dk1>
          <a:srgbClr val="000000"/>
        </a:dk1>
        <a:lt1>
          <a:srgbClr val="FFFFFF"/>
        </a:lt1>
        <a:dk2>
          <a:srgbClr val="993300"/>
        </a:dk2>
        <a:lt2>
          <a:srgbClr val="FFCC66"/>
        </a:lt2>
        <a:accent1>
          <a:srgbClr val="FF6633"/>
        </a:accent1>
        <a:accent2>
          <a:srgbClr val="FFFF00"/>
        </a:accent2>
        <a:accent3>
          <a:srgbClr val="CAADAA"/>
        </a:accent3>
        <a:accent4>
          <a:srgbClr val="DADADA"/>
        </a:accent4>
        <a:accent5>
          <a:srgbClr val="FFB8AD"/>
        </a:accent5>
        <a:accent6>
          <a:srgbClr val="E7E700"/>
        </a:accent6>
        <a:hlink>
          <a:srgbClr val="CC0000"/>
        </a:hlink>
        <a:folHlink>
          <a:srgbClr val="CC66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rain_s.pot 1">
    <a:dk1>
      <a:srgbClr val="000000"/>
    </a:dk1>
    <a:lt1>
      <a:srgbClr val="FFFFFF"/>
    </a:lt1>
    <a:dk2>
      <a:srgbClr val="0000FF"/>
    </a:dk2>
    <a:lt2>
      <a:srgbClr val="FFCC66"/>
    </a:lt2>
    <a:accent1>
      <a:srgbClr val="00FFFF"/>
    </a:accent1>
    <a:accent2>
      <a:srgbClr val="FFFF00"/>
    </a:accent2>
    <a:accent3>
      <a:srgbClr val="AAAAFF"/>
    </a:accent3>
    <a:accent4>
      <a:srgbClr val="DADADA"/>
    </a:accent4>
    <a:accent5>
      <a:srgbClr val="AAFFFF"/>
    </a:accent5>
    <a:accent6>
      <a:srgbClr val="E7E700"/>
    </a:accent6>
    <a:hlink>
      <a:srgbClr val="FF0033"/>
    </a:hlink>
    <a:folHlink>
      <a:srgbClr val="3366FF"/>
    </a:folHlink>
  </a:clrScheme>
</a:themeOverride>
</file>

<file path=docProps/app.xml><?xml version="1.0" encoding="utf-8"?>
<Properties xmlns="http://schemas.openxmlformats.org/officeDocument/2006/extended-properties" xmlns:vt="http://schemas.openxmlformats.org/officeDocument/2006/docPropsVTypes">
  <Template>C:\Program Files\MSOffice\Templates\Presentation Designs\TRAIN_S.POT</Template>
  <TotalTime>1616</TotalTime>
  <Words>2084</Words>
  <Application>Microsoft Office PowerPoint</Application>
  <PresentationFormat>On-screen Show (4:3)</PresentationFormat>
  <Paragraphs>494</Paragraphs>
  <Slides>63</Slides>
  <Notes>12</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76" baseType="lpstr">
      <vt:lpstr>Arial</vt:lpstr>
      <vt:lpstr>Arial Unicode MS</vt:lpstr>
      <vt:lpstr>Calibri</vt:lpstr>
      <vt:lpstr>Comic Sans MS</vt:lpstr>
      <vt:lpstr>Constantia</vt:lpstr>
      <vt:lpstr>Courier New</vt:lpstr>
      <vt:lpstr>Monotype Sorts</vt:lpstr>
      <vt:lpstr>Times New Roman</vt:lpstr>
      <vt:lpstr>TimesNewRomanPSMT</vt:lpstr>
      <vt:lpstr>Wingdings</vt:lpstr>
      <vt:lpstr>Wingdings 2</vt:lpstr>
      <vt:lpstr>Train_s.pot</vt:lpstr>
      <vt:lpstr>Document</vt:lpstr>
      <vt:lpstr>CGAUX  Member Training</vt:lpstr>
      <vt:lpstr>From the Dictionary</vt:lpstr>
      <vt:lpstr>From the Manual</vt:lpstr>
      <vt:lpstr>From the Manual</vt:lpstr>
      <vt:lpstr>Auxiliary Uniforms</vt:lpstr>
      <vt:lpstr>Tropical Blue</vt:lpstr>
      <vt:lpstr>Tropical Blue</vt:lpstr>
      <vt:lpstr>Cover – Tropical Blue</vt:lpstr>
      <vt:lpstr>       Garrison Cap</vt:lpstr>
      <vt:lpstr>Trousers / Skirt / Belt – Tropical Blue</vt:lpstr>
      <vt:lpstr>Shoes &amp; Socks  – Tropical Blue</vt:lpstr>
      <vt:lpstr>Necessary Accessories  Tropical Blue</vt:lpstr>
      <vt:lpstr>Additional Items  - Tropical Blue</vt:lpstr>
      <vt:lpstr>  Combination Caps</vt:lpstr>
      <vt:lpstr>Additional Items  - Tropical Blue (Cont.)</vt:lpstr>
      <vt:lpstr>Operational Dress Uniform</vt:lpstr>
      <vt:lpstr>Operational Dress Uniform</vt:lpstr>
      <vt:lpstr>Necessary Accessories - ODU</vt:lpstr>
      <vt:lpstr>Operational Dress Uniform</vt:lpstr>
      <vt:lpstr>Operations Polo Shirt</vt:lpstr>
      <vt:lpstr>Ball Cap</vt:lpstr>
      <vt:lpstr>Auxiliary Sun Hat “Tilley Hat”</vt:lpstr>
      <vt:lpstr>Shoes</vt:lpstr>
      <vt:lpstr>Boat Shoes</vt:lpstr>
      <vt:lpstr>Uniform Requirements</vt:lpstr>
      <vt:lpstr>Uniform Requirements</vt:lpstr>
      <vt:lpstr>Uniform Requirements</vt:lpstr>
      <vt:lpstr>Uniform Requirements</vt:lpstr>
      <vt:lpstr>Uniform Requirements</vt:lpstr>
      <vt:lpstr>Uniform Requirements</vt:lpstr>
      <vt:lpstr>Uniform Requirements</vt:lpstr>
      <vt:lpstr>When to Wear Which?</vt:lpstr>
      <vt:lpstr>CGAUX Devices</vt:lpstr>
      <vt:lpstr>Military Award Recipients</vt:lpstr>
      <vt:lpstr>Devices &amp; Shoulder Boards</vt:lpstr>
      <vt:lpstr>Shoulder Boards</vt:lpstr>
      <vt:lpstr>AUXILIARY INSIGNIA</vt:lpstr>
      <vt:lpstr>“Gold Side” / “Silver Side”</vt:lpstr>
      <vt:lpstr>Coast Guard Markings</vt:lpstr>
      <vt:lpstr>RIGHT SIDE OF AUX UNIFORM</vt:lpstr>
      <vt:lpstr>LEFT SIDE OF THE UNIFORM OVER/UNDER RIBBONS</vt:lpstr>
      <vt:lpstr>Disposing of Uniforms</vt:lpstr>
      <vt:lpstr>Procurement or “Where do we get it?”</vt:lpstr>
      <vt:lpstr>Procurement or “Where do we get it?”</vt:lpstr>
      <vt:lpstr>Procurement or “Where do we get it?”</vt:lpstr>
      <vt:lpstr>Procurement or “Where do we get it?”</vt:lpstr>
      <vt:lpstr>Additional Uniforms</vt:lpstr>
      <vt:lpstr>Grooming:  Hair</vt:lpstr>
      <vt:lpstr>Grooming:  Hair</vt:lpstr>
      <vt:lpstr>Grooming:  Facial Hair</vt:lpstr>
      <vt:lpstr>Self-Presentation</vt:lpstr>
      <vt:lpstr>Self-Presentation</vt:lpstr>
      <vt:lpstr>FORMAL WEAR</vt:lpstr>
      <vt:lpstr>Formal Wear</vt:lpstr>
      <vt:lpstr>Formal Wear</vt:lpstr>
      <vt:lpstr>Ceremonial </vt:lpstr>
      <vt:lpstr>Formal Working Situations</vt:lpstr>
      <vt:lpstr>General Purpose</vt:lpstr>
      <vt:lpstr>General Purpose</vt:lpstr>
      <vt:lpstr>General Purpose</vt:lpstr>
      <vt:lpstr>         General Purpose         </vt:lpstr>
      <vt:lpstr>PowerPoint Presentation</vt:lpstr>
      <vt:lpstr>End of Presentation  THANK YOU!    Wally Smith District 11N Chief of Staff</vt:lpstr>
    </vt:vector>
  </TitlesOfParts>
  <Company>Dell Computer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CGAUX  Member Training</dc:title>
  <dc:creator>David D. Henderson</dc:creator>
  <cp:lastModifiedBy>Wally</cp:lastModifiedBy>
  <cp:revision>294</cp:revision>
  <dcterms:created xsi:type="dcterms:W3CDTF">1999-01-23T23:14:50Z</dcterms:created>
  <dcterms:modified xsi:type="dcterms:W3CDTF">2016-08-11T15:37:03Z</dcterms:modified>
</cp:coreProperties>
</file>